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 id="2147483680" r:id="rId2"/>
  </p:sldMasterIdLst>
  <p:notesMasterIdLst>
    <p:notesMasterId r:id="rId96"/>
  </p:notesMasterIdLst>
  <p:handoutMasterIdLst>
    <p:handoutMasterId r:id="rId97"/>
  </p:handoutMasterIdLst>
  <p:sldIdLst>
    <p:sldId id="532" r:id="rId3"/>
    <p:sldId id="632" r:id="rId4"/>
    <p:sldId id="668" r:id="rId5"/>
    <p:sldId id="672" r:id="rId6"/>
    <p:sldId id="670" r:id="rId7"/>
    <p:sldId id="675" r:id="rId8"/>
    <p:sldId id="768" r:id="rId9"/>
    <p:sldId id="789" r:id="rId10"/>
    <p:sldId id="790" r:id="rId11"/>
    <p:sldId id="792" r:id="rId12"/>
    <p:sldId id="791" r:id="rId13"/>
    <p:sldId id="805" r:id="rId14"/>
    <p:sldId id="807" r:id="rId15"/>
    <p:sldId id="806" r:id="rId16"/>
    <p:sldId id="677" r:id="rId17"/>
    <p:sldId id="588" r:id="rId18"/>
    <p:sldId id="589" r:id="rId19"/>
    <p:sldId id="797" r:id="rId20"/>
    <p:sldId id="798" r:id="rId21"/>
    <p:sldId id="799" r:id="rId22"/>
    <p:sldId id="800" r:id="rId23"/>
    <p:sldId id="801" r:id="rId24"/>
    <p:sldId id="593" r:id="rId25"/>
    <p:sldId id="660" r:id="rId26"/>
    <p:sldId id="784" r:id="rId27"/>
    <p:sldId id="782" r:id="rId28"/>
    <p:sldId id="600" r:id="rId29"/>
    <p:sldId id="624" r:id="rId30"/>
    <p:sldId id="623" r:id="rId31"/>
    <p:sldId id="602" r:id="rId32"/>
    <p:sldId id="601" r:id="rId33"/>
    <p:sldId id="543" r:id="rId34"/>
    <p:sldId id="598" r:id="rId35"/>
    <p:sldId id="595" r:id="rId36"/>
    <p:sldId id="590" r:id="rId37"/>
    <p:sldId id="591" r:id="rId38"/>
    <p:sldId id="546" r:id="rId39"/>
    <p:sldId id="643" r:id="rId40"/>
    <p:sldId id="793" r:id="rId41"/>
    <p:sldId id="661" r:id="rId42"/>
    <p:sldId id="648" r:id="rId43"/>
    <p:sldId id="649" r:id="rId44"/>
    <p:sldId id="641" r:id="rId45"/>
    <p:sldId id="688" r:id="rId46"/>
    <p:sldId id="802" r:id="rId47"/>
    <p:sldId id="803" r:id="rId48"/>
    <p:sldId id="804" r:id="rId49"/>
    <p:sldId id="794" r:id="rId50"/>
    <p:sldId id="795" r:id="rId51"/>
    <p:sldId id="796" r:id="rId52"/>
    <p:sldId id="698" r:id="rId53"/>
    <p:sldId id="700" r:id="rId54"/>
    <p:sldId id="701" r:id="rId55"/>
    <p:sldId id="703" r:id="rId56"/>
    <p:sldId id="695" r:id="rId57"/>
    <p:sldId id="691" r:id="rId58"/>
    <p:sldId id="738" r:id="rId59"/>
    <p:sldId id="679" r:id="rId60"/>
    <p:sldId id="683" r:id="rId61"/>
    <p:sldId id="685" r:id="rId62"/>
    <p:sldId id="686" r:id="rId63"/>
    <p:sldId id="682" r:id="rId64"/>
    <p:sldId id="681" r:id="rId65"/>
    <p:sldId id="684" r:id="rId66"/>
    <p:sldId id="689" r:id="rId67"/>
    <p:sldId id="687" r:id="rId68"/>
    <p:sldId id="716" r:id="rId69"/>
    <p:sldId id="744" r:id="rId70"/>
    <p:sldId id="719" r:id="rId71"/>
    <p:sldId id="712" r:id="rId72"/>
    <p:sldId id="718" r:id="rId73"/>
    <p:sldId id="752" r:id="rId74"/>
    <p:sldId id="753" r:id="rId75"/>
    <p:sldId id="720" r:id="rId76"/>
    <p:sldId id="754" r:id="rId77"/>
    <p:sldId id="711" r:id="rId78"/>
    <p:sldId id="713" r:id="rId79"/>
    <p:sldId id="749" r:id="rId80"/>
    <p:sldId id="721" r:id="rId81"/>
    <p:sldId id="760" r:id="rId82"/>
    <p:sldId id="783" r:id="rId83"/>
    <p:sldId id="779" r:id="rId84"/>
    <p:sldId id="778" r:id="rId85"/>
    <p:sldId id="722" r:id="rId86"/>
    <p:sldId id="761" r:id="rId87"/>
    <p:sldId id="786" r:id="rId88"/>
    <p:sldId id="766" r:id="rId89"/>
    <p:sldId id="767" r:id="rId90"/>
    <p:sldId id="785" r:id="rId91"/>
    <p:sldId id="808" r:id="rId92"/>
    <p:sldId id="809" r:id="rId93"/>
    <p:sldId id="810" r:id="rId94"/>
    <p:sldId id="811" r:id="rId95"/>
  </p:sldIdLst>
  <p:sldSz cx="9144000" cy="6858000" type="screen4x3"/>
  <p:notesSz cx="7077075" cy="9363075"/>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5195C"/>
    <a:srgbClr val="CCECFF"/>
    <a:srgbClr val="C5C5FF"/>
    <a:srgbClr val="BD6B6B"/>
    <a:srgbClr val="99CCFF"/>
    <a:srgbClr val="FF9966"/>
    <a:srgbClr val="B422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EC2A29-94AC-8546-B08F-8343B1F99168}" v="121" dt="2020-04-24T21:03:13.22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88" autoAdjust="0"/>
    <p:restoredTop sz="95976"/>
  </p:normalViewPr>
  <p:slideViewPr>
    <p:cSldViewPr snapToGrid="0">
      <p:cViewPr varScale="1">
        <p:scale>
          <a:sx n="74" d="100"/>
          <a:sy n="74" d="100"/>
        </p:scale>
        <p:origin x="1368"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16960"/>
    </p:cViewPr>
  </p:sorterViewPr>
  <p:notesViewPr>
    <p:cSldViewPr snapToGrid="0">
      <p:cViewPr varScale="1">
        <p:scale>
          <a:sx n="86" d="100"/>
          <a:sy n="86" d="100"/>
        </p:scale>
        <p:origin x="3872"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19"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2"/>
            <a:ext cx="3067504" cy="470100"/>
          </a:xfrm>
          <a:prstGeom prst="rect">
            <a:avLst/>
          </a:prstGeom>
        </p:spPr>
        <p:txBody>
          <a:bodyPr vert="horz" lIns="91426" tIns="45712" rIns="91426" bIns="45712" rtlCol="0"/>
          <a:lstStyle>
            <a:lvl1pPr algn="l">
              <a:defRPr sz="1200"/>
            </a:lvl1pPr>
          </a:lstStyle>
          <a:p>
            <a:endParaRPr lang="es-MX" dirty="0"/>
          </a:p>
        </p:txBody>
      </p:sp>
      <p:sp>
        <p:nvSpPr>
          <p:cNvPr id="3" name="Marcador de fecha 2"/>
          <p:cNvSpPr>
            <a:spLocks noGrp="1"/>
          </p:cNvSpPr>
          <p:nvPr>
            <p:ph type="dt" sz="quarter" idx="1"/>
          </p:nvPr>
        </p:nvSpPr>
        <p:spPr>
          <a:xfrm>
            <a:off x="4007919" y="2"/>
            <a:ext cx="3067504" cy="470100"/>
          </a:xfrm>
          <a:prstGeom prst="rect">
            <a:avLst/>
          </a:prstGeom>
        </p:spPr>
        <p:txBody>
          <a:bodyPr vert="horz" lIns="91426" tIns="45712" rIns="91426" bIns="45712" rtlCol="0"/>
          <a:lstStyle>
            <a:lvl1pPr algn="r">
              <a:defRPr sz="1200"/>
            </a:lvl1pPr>
          </a:lstStyle>
          <a:p>
            <a:fld id="{2D399594-6884-4E9B-8091-1C172E3A0F01}" type="datetimeFigureOut">
              <a:rPr lang="es-MX" smtClean="0"/>
              <a:t>25/04/2020</a:t>
            </a:fld>
            <a:endParaRPr lang="es-MX" dirty="0"/>
          </a:p>
        </p:txBody>
      </p:sp>
      <p:sp>
        <p:nvSpPr>
          <p:cNvPr id="4" name="Marcador de pie de página 3"/>
          <p:cNvSpPr>
            <a:spLocks noGrp="1"/>
          </p:cNvSpPr>
          <p:nvPr>
            <p:ph type="ftr" sz="quarter" idx="2"/>
          </p:nvPr>
        </p:nvSpPr>
        <p:spPr>
          <a:xfrm>
            <a:off x="2" y="8892975"/>
            <a:ext cx="3067504" cy="470100"/>
          </a:xfrm>
          <a:prstGeom prst="rect">
            <a:avLst/>
          </a:prstGeom>
        </p:spPr>
        <p:txBody>
          <a:bodyPr vert="horz" lIns="91426" tIns="45712" rIns="91426" bIns="45712" rtlCol="0" anchor="b"/>
          <a:lstStyle>
            <a:lvl1pPr algn="l">
              <a:defRPr sz="1200"/>
            </a:lvl1pPr>
          </a:lstStyle>
          <a:p>
            <a:endParaRPr lang="es-MX" dirty="0"/>
          </a:p>
        </p:txBody>
      </p:sp>
      <p:sp>
        <p:nvSpPr>
          <p:cNvPr id="5" name="Marcador de número de diapositiva 4"/>
          <p:cNvSpPr>
            <a:spLocks noGrp="1"/>
          </p:cNvSpPr>
          <p:nvPr>
            <p:ph type="sldNum" sz="quarter" idx="3"/>
          </p:nvPr>
        </p:nvSpPr>
        <p:spPr>
          <a:xfrm>
            <a:off x="4007919" y="8892975"/>
            <a:ext cx="3067504" cy="470100"/>
          </a:xfrm>
          <a:prstGeom prst="rect">
            <a:avLst/>
          </a:prstGeom>
        </p:spPr>
        <p:txBody>
          <a:bodyPr vert="horz" lIns="91426" tIns="45712" rIns="91426" bIns="45712" rtlCol="0" anchor="b"/>
          <a:lstStyle>
            <a:lvl1pPr algn="r">
              <a:defRPr sz="1200"/>
            </a:lvl1pPr>
          </a:lstStyle>
          <a:p>
            <a:fld id="{EF366A1E-0783-4FC8-A285-A9A658110539}" type="slidenum">
              <a:rPr lang="es-MX" smtClean="0"/>
              <a:t>‹Nº›</a:t>
            </a:fld>
            <a:endParaRPr lang="es-MX" dirty="0"/>
          </a:p>
        </p:txBody>
      </p:sp>
    </p:spTree>
    <p:extLst>
      <p:ext uri="{BB962C8B-B14F-4D97-AF65-F5344CB8AC3E}">
        <p14:creationId xmlns:p14="http://schemas.microsoft.com/office/powerpoint/2010/main" val="2443873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4008438" y="0"/>
            <a:ext cx="3067050" cy="469900"/>
          </a:xfrm>
          <a:prstGeom prst="rect">
            <a:avLst/>
          </a:prstGeom>
        </p:spPr>
        <p:txBody>
          <a:bodyPr vert="horz" lIns="91440" tIns="45720" rIns="91440" bIns="45720" rtlCol="0"/>
          <a:lstStyle>
            <a:lvl1pPr algn="r">
              <a:defRPr sz="1200"/>
            </a:lvl1pPr>
          </a:lstStyle>
          <a:p>
            <a:fld id="{33154583-9E16-8C45-A41C-00966CB8A54D}" type="datetimeFigureOut">
              <a:rPr lang="es-MX" smtClean="0"/>
              <a:t>25/04/2020</a:t>
            </a:fld>
            <a:endParaRPr lang="es-MX"/>
          </a:p>
        </p:txBody>
      </p:sp>
      <p:sp>
        <p:nvSpPr>
          <p:cNvPr id="4" name="Marcador de imagen de diapositiva 3"/>
          <p:cNvSpPr>
            <a:spLocks noGrp="1" noRot="1" noChangeAspect="1"/>
          </p:cNvSpPr>
          <p:nvPr>
            <p:ph type="sldImg" idx="2"/>
          </p:nvPr>
        </p:nvSpPr>
        <p:spPr>
          <a:xfrm>
            <a:off x="1431925" y="1169988"/>
            <a:ext cx="4213225" cy="3160712"/>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708025" y="4505325"/>
            <a:ext cx="5661025" cy="3687763"/>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893175"/>
            <a:ext cx="3067050" cy="469900"/>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4008438" y="8893175"/>
            <a:ext cx="3067050" cy="469900"/>
          </a:xfrm>
          <a:prstGeom prst="rect">
            <a:avLst/>
          </a:prstGeom>
        </p:spPr>
        <p:txBody>
          <a:bodyPr vert="horz" lIns="91440" tIns="45720" rIns="91440" bIns="45720" rtlCol="0" anchor="b"/>
          <a:lstStyle>
            <a:lvl1pPr algn="r">
              <a:defRPr sz="1200"/>
            </a:lvl1pPr>
          </a:lstStyle>
          <a:p>
            <a:fld id="{94006EF7-7AF6-A349-A067-8CFD7C159F73}" type="slidenum">
              <a:rPr lang="es-MX" smtClean="0"/>
              <a:t>‹Nº›</a:t>
            </a:fld>
            <a:endParaRPr lang="es-MX"/>
          </a:p>
        </p:txBody>
      </p:sp>
    </p:spTree>
    <p:extLst>
      <p:ext uri="{BB962C8B-B14F-4D97-AF65-F5344CB8AC3E}">
        <p14:creationId xmlns:p14="http://schemas.microsoft.com/office/powerpoint/2010/main" val="2514084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94006EF7-7AF6-A349-A067-8CFD7C159F73}" type="slidenum">
              <a:rPr lang="es-MX" smtClean="0"/>
              <a:t>1</a:t>
            </a:fld>
            <a:endParaRPr lang="es-MX"/>
          </a:p>
        </p:txBody>
      </p:sp>
    </p:spTree>
    <p:extLst>
      <p:ext uri="{BB962C8B-B14F-4D97-AF65-F5344CB8AC3E}">
        <p14:creationId xmlns:p14="http://schemas.microsoft.com/office/powerpoint/2010/main" val="2743645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94006EF7-7AF6-A349-A067-8CFD7C159F73}" type="slidenum">
              <a:rPr lang="es-MX" smtClean="0"/>
              <a:t>87</a:t>
            </a:fld>
            <a:endParaRPr lang="es-MX"/>
          </a:p>
        </p:txBody>
      </p:sp>
    </p:spTree>
    <p:extLst>
      <p:ext uri="{BB962C8B-B14F-4D97-AF65-F5344CB8AC3E}">
        <p14:creationId xmlns:p14="http://schemas.microsoft.com/office/powerpoint/2010/main" val="563910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9144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dirty="0">
              <a:solidFill>
                <a:srgbClr val="000000"/>
              </a:solidFill>
              <a:latin typeface="Century Gothic"/>
            </a:endParaRPr>
          </a:p>
        </p:txBody>
      </p:sp>
      <p:sp>
        <p:nvSpPr>
          <p:cNvPr id="2" name="Rectángulo 1"/>
          <p:cNvSpPr/>
          <p:nvPr/>
        </p:nvSpPr>
        <p:spPr>
          <a:xfrm>
            <a:off x="0" y="2075492"/>
            <a:ext cx="9144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dirty="0">
              <a:solidFill>
                <a:srgbClr val="000000"/>
              </a:solidFill>
              <a:latin typeface="Century Gothic"/>
            </a:endParaRPr>
          </a:p>
        </p:txBody>
      </p:sp>
      <p:sp>
        <p:nvSpPr>
          <p:cNvPr id="21" name="Marcador de texto 20"/>
          <p:cNvSpPr>
            <a:spLocks noGrp="1"/>
          </p:cNvSpPr>
          <p:nvPr>
            <p:ph type="body" sz="quarter" idx="10"/>
          </p:nvPr>
        </p:nvSpPr>
        <p:spPr>
          <a:xfrm>
            <a:off x="710082" y="3824772"/>
            <a:ext cx="7728958" cy="991373"/>
          </a:xfrm>
        </p:spPr>
        <p:txBody>
          <a:bodyPr/>
          <a:lstStyle>
            <a:lvl1pPr marL="0" indent="0" algn="ctr">
              <a:buNone/>
              <a:defRPr sz="2000">
                <a:latin typeface="Century Gothic"/>
                <a:cs typeface="Century Gothic"/>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1773536" y="5355462"/>
            <a:ext cx="5655055" cy="488689"/>
          </a:xfrm>
        </p:spPr>
        <p:txBody>
          <a:bodyPr/>
          <a:lstStyle>
            <a:lvl1pPr marL="0" indent="0" algn="ctr">
              <a:buNone/>
              <a:defRPr sz="1600" b="1">
                <a:solidFill>
                  <a:schemeClr val="tx1">
                    <a:lumMod val="50000"/>
                    <a:lumOff val="50000"/>
                  </a:schemeClr>
                </a:solidFill>
                <a:latin typeface="Century Gothic"/>
                <a:cs typeface="Century Gothic"/>
              </a:defRPr>
            </a:lvl1pPr>
            <a:lvl2pPr marL="457200" indent="0" algn="r">
              <a:buNone/>
              <a:defRPr sz="1400">
                <a:solidFill>
                  <a:schemeClr val="tx1">
                    <a:lumMod val="50000"/>
                    <a:lumOff val="50000"/>
                  </a:schemeClr>
                </a:solidFill>
              </a:defRPr>
            </a:lvl2pPr>
            <a:lvl3pPr marL="914400" indent="0" algn="r">
              <a:buNone/>
              <a:defRPr sz="1200">
                <a:solidFill>
                  <a:schemeClr val="tx1">
                    <a:lumMod val="50000"/>
                    <a:lumOff val="50000"/>
                  </a:schemeClr>
                </a:solidFill>
              </a:defRPr>
            </a:lvl3pPr>
            <a:lvl4pPr marL="1371600" indent="0" algn="r">
              <a:buNone/>
              <a:defRPr sz="1100">
                <a:solidFill>
                  <a:schemeClr val="tx1">
                    <a:lumMod val="50000"/>
                    <a:lumOff val="50000"/>
                  </a:schemeClr>
                </a:solidFill>
              </a:defRPr>
            </a:lvl4pPr>
            <a:lvl5pPr marL="1828800" indent="0" algn="r">
              <a:buNone/>
              <a:defRPr sz="1100">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1773535" y="5856052"/>
            <a:ext cx="5655055" cy="406400"/>
          </a:xfrm>
        </p:spPr>
        <p:txBody>
          <a:bodyPr/>
          <a:lstStyle>
            <a:lvl1pPr marL="0" indent="0" algn="ctr">
              <a:buNone/>
              <a:defRPr sz="1200">
                <a:solidFill>
                  <a:schemeClr val="tx1">
                    <a:lumMod val="50000"/>
                    <a:lumOff val="50000"/>
                  </a:schemeClr>
                </a:solidFill>
                <a:latin typeface="Century Gothic"/>
                <a:cs typeface="Century Gothic"/>
              </a:defRPr>
            </a:lvl1pPr>
            <a:lvl2pPr marL="457200" indent="0" algn="r">
              <a:buNone/>
              <a:defRPr sz="1400">
                <a:solidFill>
                  <a:schemeClr val="tx1">
                    <a:lumMod val="50000"/>
                    <a:lumOff val="50000"/>
                  </a:schemeClr>
                </a:solidFill>
              </a:defRPr>
            </a:lvl2pPr>
            <a:lvl3pPr marL="914400" indent="0" algn="r">
              <a:buNone/>
              <a:defRPr sz="1200">
                <a:solidFill>
                  <a:schemeClr val="tx1">
                    <a:lumMod val="50000"/>
                    <a:lumOff val="50000"/>
                  </a:schemeClr>
                </a:solidFill>
              </a:defRPr>
            </a:lvl3pPr>
            <a:lvl4pPr marL="1371600" indent="0" algn="r">
              <a:buNone/>
              <a:defRPr sz="1100">
                <a:solidFill>
                  <a:schemeClr val="tx1">
                    <a:lumMod val="50000"/>
                    <a:lumOff val="50000"/>
                  </a:schemeClr>
                </a:solidFill>
              </a:defRPr>
            </a:lvl4pPr>
            <a:lvl5pPr marL="1828800"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710082" y="2416855"/>
            <a:ext cx="7728958" cy="1667360"/>
          </a:xfrm>
        </p:spPr>
        <p:txBody>
          <a:bodyPr/>
          <a:lstStyle>
            <a:lvl1pPr marL="0" indent="0" algn="ctr">
              <a:buNone/>
              <a:defRPr sz="3200">
                <a:solidFill>
                  <a:schemeClr val="bg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s-ES_tradnl" dirty="0"/>
              <a:t>HAGA CLIC PARA MODIFICAR EL ESTILO DE TEXTO DEL PATRÓN</a:t>
            </a:r>
            <a:endParaRPr lang="es-ES" dirty="0"/>
          </a:p>
        </p:txBody>
      </p:sp>
      <p:sp>
        <p:nvSpPr>
          <p:cNvPr id="3" name="Marcador de contenido 2">
            <a:extLst>
              <a:ext uri="{FF2B5EF4-FFF2-40B4-BE49-F238E27FC236}">
                <a16:creationId xmlns:a16="http://schemas.microsoft.com/office/drawing/2014/main" xmlns="" id="{FA2093AC-9840-DB41-B6F0-04B615449646}"/>
              </a:ext>
            </a:extLst>
          </p:cNvPr>
          <p:cNvSpPr>
            <a:spLocks noGrp="1"/>
          </p:cNvSpPr>
          <p:nvPr>
            <p:ph sz="quarter" idx="14"/>
          </p:nvPr>
        </p:nvSpPr>
        <p:spPr>
          <a:xfrm>
            <a:off x="4114800" y="2971800"/>
            <a:ext cx="914400" cy="9144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34841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2" name="Title 1"/>
          <p:cNvSpPr>
            <a:spLocks noGrp="1"/>
          </p:cNvSpPr>
          <p:nvPr>
            <p:ph type="title"/>
          </p:nvPr>
        </p:nvSpPr>
        <p:spPr>
          <a:xfrm>
            <a:off x="2343693" y="340445"/>
            <a:ext cx="5944645"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352801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617520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Rectángulo 1"/>
          <p:cNvSpPr/>
          <p:nvPr userDrawn="1"/>
        </p:nvSpPr>
        <p:spPr>
          <a:xfrm>
            <a:off x="0" y="2075492"/>
            <a:ext cx="9144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dirty="0">
              <a:solidFill>
                <a:srgbClr val="000000"/>
              </a:solidFill>
              <a:latin typeface="Century Gothic"/>
            </a:endParaRPr>
          </a:p>
        </p:txBody>
      </p:sp>
      <p:sp>
        <p:nvSpPr>
          <p:cNvPr id="9" name="CuadroTexto 8"/>
          <p:cNvSpPr txBox="1"/>
          <p:nvPr userDrawn="1"/>
        </p:nvSpPr>
        <p:spPr>
          <a:xfrm>
            <a:off x="4438611" y="352288"/>
            <a:ext cx="4357523" cy="584776"/>
          </a:xfrm>
          <a:prstGeom prst="rect">
            <a:avLst/>
          </a:prstGeom>
          <a:noFill/>
        </p:spPr>
        <p:txBody>
          <a:bodyPr wrap="square" rtlCol="0">
            <a:spAutoFit/>
          </a:bodyPr>
          <a:lstStyle/>
          <a:p>
            <a:pPr algn="r" defTabSz="455613" fontAlgn="base">
              <a:spcBef>
                <a:spcPct val="0"/>
              </a:spcBef>
              <a:spcAft>
                <a:spcPct val="0"/>
              </a:spcAft>
            </a:pPr>
            <a:r>
              <a:rPr lang="es-ES" sz="1600" dirty="0">
                <a:solidFill>
                  <a:srgbClr val="FFFFFF">
                    <a:lumMod val="50000"/>
                  </a:srgbClr>
                </a:solidFill>
                <a:latin typeface="Century Gothic"/>
                <a:cs typeface="Century Gothic"/>
              </a:rPr>
              <a:t>DIRECCIÓN EJECUTIVA DEL </a:t>
            </a:r>
            <a:br>
              <a:rPr lang="es-ES" sz="1600" dirty="0">
                <a:solidFill>
                  <a:srgbClr val="FFFFFF">
                    <a:lumMod val="50000"/>
                  </a:srgbClr>
                </a:solidFill>
                <a:latin typeface="Century Gothic"/>
                <a:cs typeface="Century Gothic"/>
              </a:rPr>
            </a:br>
            <a:r>
              <a:rPr lang="es-ES" sz="1600" dirty="0">
                <a:solidFill>
                  <a:srgbClr val="FFFFFF">
                    <a:lumMod val="50000"/>
                  </a:srgbClr>
                </a:solidFill>
                <a:latin typeface="Century Gothic"/>
                <a:cs typeface="Century Gothic"/>
              </a:rPr>
              <a:t>REGISTRO FEDERAL DE ELECTORES</a:t>
            </a:r>
          </a:p>
        </p:txBody>
      </p:sp>
      <p:sp>
        <p:nvSpPr>
          <p:cNvPr id="21" name="Marcador de texto 20"/>
          <p:cNvSpPr>
            <a:spLocks noGrp="1"/>
          </p:cNvSpPr>
          <p:nvPr>
            <p:ph type="body" sz="quarter" idx="10"/>
          </p:nvPr>
        </p:nvSpPr>
        <p:spPr>
          <a:xfrm>
            <a:off x="1773535" y="4111527"/>
            <a:ext cx="5641349" cy="991373"/>
          </a:xfrm>
        </p:spPr>
        <p:txBody>
          <a:bodyPr/>
          <a:lstStyle>
            <a:lvl1pPr marL="0" indent="0" algn="ctr">
              <a:buNone/>
              <a:defRPr sz="2000">
                <a:latin typeface="Century Gothic"/>
                <a:cs typeface="Century Gothic"/>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s-ES_tradnl" dirty="0"/>
              <a:t>Haga clic para modificar el estilo de texto del patrón</a:t>
            </a:r>
            <a:endParaRPr lang="es-ES" dirty="0"/>
          </a:p>
        </p:txBody>
      </p:sp>
      <p:sp>
        <p:nvSpPr>
          <p:cNvPr id="23" name="Marcador de texto 22"/>
          <p:cNvSpPr>
            <a:spLocks noGrp="1"/>
          </p:cNvSpPr>
          <p:nvPr>
            <p:ph type="body" sz="quarter" idx="11"/>
          </p:nvPr>
        </p:nvSpPr>
        <p:spPr>
          <a:xfrm>
            <a:off x="1773536" y="5355460"/>
            <a:ext cx="5655055" cy="746890"/>
          </a:xfrm>
        </p:spPr>
        <p:txBody>
          <a:bodyPr/>
          <a:lstStyle>
            <a:lvl1pPr marL="0" indent="0" algn="ctr">
              <a:buNone/>
              <a:defRPr sz="1600" b="1">
                <a:solidFill>
                  <a:schemeClr val="tx1">
                    <a:lumMod val="50000"/>
                    <a:lumOff val="50000"/>
                  </a:schemeClr>
                </a:solidFill>
                <a:latin typeface="Century Gothic"/>
                <a:cs typeface="Century Gothic"/>
              </a:defRPr>
            </a:lvl1pPr>
            <a:lvl2pPr marL="457200" indent="0" algn="r">
              <a:buNone/>
              <a:defRPr sz="1400">
                <a:solidFill>
                  <a:schemeClr val="tx1">
                    <a:lumMod val="50000"/>
                    <a:lumOff val="50000"/>
                  </a:schemeClr>
                </a:solidFill>
              </a:defRPr>
            </a:lvl2pPr>
            <a:lvl3pPr marL="914400" indent="0" algn="r">
              <a:buNone/>
              <a:defRPr sz="1200">
                <a:solidFill>
                  <a:schemeClr val="tx1">
                    <a:lumMod val="50000"/>
                    <a:lumOff val="50000"/>
                  </a:schemeClr>
                </a:solidFill>
              </a:defRPr>
            </a:lvl3pPr>
            <a:lvl4pPr marL="1371600" indent="0" algn="r">
              <a:buNone/>
              <a:defRPr sz="1100">
                <a:solidFill>
                  <a:schemeClr val="tx1">
                    <a:lumMod val="50000"/>
                    <a:lumOff val="50000"/>
                  </a:schemeClr>
                </a:solidFill>
              </a:defRPr>
            </a:lvl4pPr>
            <a:lvl5pPr marL="1828800" indent="0" algn="r">
              <a:buNone/>
              <a:defRPr sz="1100">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1773535" y="6115489"/>
            <a:ext cx="5655055" cy="406400"/>
          </a:xfrm>
        </p:spPr>
        <p:txBody>
          <a:bodyPr/>
          <a:lstStyle>
            <a:lvl1pPr marL="0" indent="0" algn="ctr">
              <a:buNone/>
              <a:defRPr sz="1200">
                <a:solidFill>
                  <a:schemeClr val="tx1">
                    <a:lumMod val="50000"/>
                    <a:lumOff val="50000"/>
                  </a:schemeClr>
                </a:solidFill>
                <a:latin typeface="Century Gothic"/>
                <a:cs typeface="Century Gothic"/>
              </a:defRPr>
            </a:lvl1pPr>
            <a:lvl2pPr marL="457200" indent="0" algn="r">
              <a:buNone/>
              <a:defRPr sz="1400">
                <a:solidFill>
                  <a:schemeClr val="tx1">
                    <a:lumMod val="50000"/>
                    <a:lumOff val="50000"/>
                  </a:schemeClr>
                </a:solidFill>
              </a:defRPr>
            </a:lvl2pPr>
            <a:lvl3pPr marL="914400" indent="0" algn="r">
              <a:buNone/>
              <a:defRPr sz="1200">
                <a:solidFill>
                  <a:schemeClr val="tx1">
                    <a:lumMod val="50000"/>
                    <a:lumOff val="50000"/>
                  </a:schemeClr>
                </a:solidFill>
              </a:defRPr>
            </a:lvl3pPr>
            <a:lvl4pPr marL="1371600" indent="0" algn="r">
              <a:buNone/>
              <a:defRPr sz="1100">
                <a:solidFill>
                  <a:schemeClr val="tx1">
                    <a:lumMod val="50000"/>
                    <a:lumOff val="50000"/>
                  </a:schemeClr>
                </a:solidFill>
              </a:defRPr>
            </a:lvl4pPr>
            <a:lvl5pPr marL="1828800" indent="0" algn="r">
              <a:buNone/>
              <a:defRPr sz="1100">
                <a:solidFill>
                  <a:schemeClr val="tx1">
                    <a:lumMod val="50000"/>
                    <a:lumOff val="50000"/>
                  </a:schemeClr>
                </a:solidFill>
              </a:defRPr>
            </a:lvl5pPr>
          </a:lstStyle>
          <a:p>
            <a:pPr lvl="0"/>
            <a:r>
              <a:rPr lang="es-ES_tradnl" dirty="0"/>
              <a:t>Haga clic para modificar el estilo de texto del patrón</a:t>
            </a:r>
          </a:p>
        </p:txBody>
      </p:sp>
      <p:sp>
        <p:nvSpPr>
          <p:cNvPr id="26" name="Marcador de texto 25"/>
          <p:cNvSpPr>
            <a:spLocks noGrp="1"/>
          </p:cNvSpPr>
          <p:nvPr>
            <p:ph type="body" sz="quarter" idx="13" hasCustomPrompt="1"/>
          </p:nvPr>
        </p:nvSpPr>
        <p:spPr>
          <a:xfrm>
            <a:off x="1773535" y="2416855"/>
            <a:ext cx="5641349" cy="1667360"/>
          </a:xfrm>
        </p:spPr>
        <p:txBody>
          <a:bodyPr/>
          <a:lstStyle>
            <a:lvl1pPr marL="0" indent="0" algn="ctr">
              <a:buNone/>
              <a:defRPr sz="2800">
                <a:solidFill>
                  <a:schemeClr val="bg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48732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628650" indent="-450850">
              <a:buSzPct val="100000"/>
              <a:buFont typeface="Wingdings" charset="2"/>
              <a:buChar char="▶"/>
              <a:defRPr>
                <a:latin typeface="Century Gothic"/>
                <a:cs typeface="Century Gothic"/>
              </a:defRPr>
            </a:lvl1pPr>
            <a:lvl2pPr marL="904875" indent="-284163">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s-ES_tradnl" dirty="0"/>
              <a:t> 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n-US" dirty="0"/>
          </a:p>
        </p:txBody>
      </p:sp>
      <p:sp>
        <p:nvSpPr>
          <p:cNvPr id="7"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alibri"/>
                <a:cs typeface="Calibri"/>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2343693" y="340445"/>
            <a:ext cx="5944645" cy="551950"/>
          </a:xfrm>
        </p:spPr>
        <p:txBody>
          <a:bodyPr/>
          <a:lstStyle>
            <a:lvl1pPr>
              <a:defRPr>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3083127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35"/>
            <a:ext cx="9144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dirty="0">
              <a:solidFill>
                <a:srgbClr val="000000"/>
              </a:solidFill>
              <a:latin typeface="Century Gothic"/>
            </a:endParaRPr>
          </a:p>
        </p:txBody>
      </p:sp>
      <p:sp>
        <p:nvSpPr>
          <p:cNvPr id="2" name="Title 1"/>
          <p:cNvSpPr>
            <a:spLocks noGrp="1"/>
          </p:cNvSpPr>
          <p:nvPr>
            <p:ph type="title"/>
          </p:nvPr>
        </p:nvSpPr>
        <p:spPr>
          <a:xfrm>
            <a:off x="2632722" y="3126895"/>
            <a:ext cx="4173940" cy="1254117"/>
          </a:xfrm>
        </p:spPr>
        <p:txBody>
          <a:bodyPr anchor="t">
            <a:normAutofit/>
          </a:bodyPr>
          <a:lstStyle>
            <a:lvl1pPr algn="ctr">
              <a:defRPr sz="3200" b="0" cap="all">
                <a:solidFill>
                  <a:srgbClr val="FFFFFF"/>
                </a:solidFill>
              </a:defRPr>
            </a:lvl1pPr>
          </a:lstStyle>
          <a:p>
            <a:r>
              <a:rPr lang="es-ES_tradnl" dirty="0"/>
              <a:t>Clic para editar título</a:t>
            </a:r>
            <a:endParaRPr lang="en-US" dirty="0"/>
          </a:p>
        </p:txBody>
      </p:sp>
      <p:sp>
        <p:nvSpPr>
          <p:cNvPr id="3" name="Text Placeholder 2"/>
          <p:cNvSpPr>
            <a:spLocks noGrp="1"/>
          </p:cNvSpPr>
          <p:nvPr>
            <p:ph type="body" idx="1"/>
          </p:nvPr>
        </p:nvSpPr>
        <p:spPr>
          <a:xfrm>
            <a:off x="2632722" y="1518749"/>
            <a:ext cx="4173940" cy="1500187"/>
          </a:xfrm>
        </p:spPr>
        <p:txBody>
          <a:bodyPr anchor="b"/>
          <a:lstStyle>
            <a:lvl1pPr marL="0" indent="0" algn="ctr">
              <a:buNone/>
              <a:defRPr sz="18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s-ES_tradnl" dirty="0"/>
              <a:t>Haga clic para modificar el estilo de texto del patrón</a:t>
            </a:r>
          </a:p>
        </p:txBody>
      </p:sp>
      <p:sp>
        <p:nvSpPr>
          <p:cNvPr id="18"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alibri"/>
                <a:cs typeface="Calibri"/>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403011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1535113"/>
            <a:ext cx="4040188" cy="639762"/>
          </a:xfrm>
        </p:spPr>
        <p:txBody>
          <a:bodyPr anchor="b"/>
          <a:lstStyle>
            <a:lvl1pPr marL="0" indent="0" algn="ctr">
              <a:buNone/>
              <a:defRPr sz="1600" b="0">
                <a:solidFill>
                  <a:srgbClr val="6B4A0B"/>
                </a:solidFill>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s-ES_tradnl" dirty="0"/>
              <a:t>Haga clic para modificar el estilo de texto del patrón</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lgn="ctr">
              <a:buNone/>
              <a:defRPr sz="1600" b="0">
                <a:solidFill>
                  <a:srgbClr val="6B4A0B"/>
                </a:solidFill>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0" name="Slide Number Placeholder 5"/>
          <p:cNvSpPr>
            <a:spLocks noGrp="1"/>
          </p:cNvSpPr>
          <p:nvPr>
            <p:ph type="sldNum" sz="quarter" idx="10"/>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5" name="Title 1"/>
          <p:cNvSpPr>
            <a:spLocks noGrp="1"/>
          </p:cNvSpPr>
          <p:nvPr>
            <p:ph type="title"/>
          </p:nvPr>
        </p:nvSpPr>
        <p:spPr>
          <a:xfrm>
            <a:off x="2343693" y="340445"/>
            <a:ext cx="5944645" cy="551950"/>
          </a:xfrm>
        </p:spPr>
        <p:txBody>
          <a:bodyPr/>
          <a:lstStyle/>
          <a:p>
            <a:r>
              <a:rPr lang="es-ES_tradnl" dirty="0"/>
              <a:t>Clic para editar título</a:t>
            </a:r>
            <a:endParaRPr lang="en-US" dirty="0"/>
          </a:p>
        </p:txBody>
      </p:sp>
    </p:spTree>
    <p:extLst>
      <p:ext uri="{BB962C8B-B14F-4D97-AF65-F5344CB8AC3E}">
        <p14:creationId xmlns:p14="http://schemas.microsoft.com/office/powerpoint/2010/main" val="4289174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ólo el título">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0" name="Title 1"/>
          <p:cNvSpPr>
            <a:spLocks noGrp="1"/>
          </p:cNvSpPr>
          <p:nvPr>
            <p:ph type="title"/>
          </p:nvPr>
        </p:nvSpPr>
        <p:spPr>
          <a:xfrm>
            <a:off x="2343693" y="340445"/>
            <a:ext cx="5944645" cy="551950"/>
          </a:xfrm>
        </p:spPr>
        <p:txBody>
          <a:bodyPr/>
          <a:lstStyle/>
          <a:p>
            <a:r>
              <a:rPr lang="es-ES_tradnl" dirty="0"/>
              <a:t>Clic para editar título</a:t>
            </a:r>
            <a:endParaRPr lang="en-US" dirty="0"/>
          </a:p>
        </p:txBody>
      </p:sp>
    </p:spTree>
    <p:extLst>
      <p:ext uri="{BB962C8B-B14F-4D97-AF65-F5344CB8AC3E}">
        <p14:creationId xmlns:p14="http://schemas.microsoft.com/office/powerpoint/2010/main" val="198112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2" name="Title 1"/>
          <p:cNvSpPr>
            <a:spLocks noGrp="1"/>
          </p:cNvSpPr>
          <p:nvPr>
            <p:ph type="title"/>
          </p:nvPr>
        </p:nvSpPr>
        <p:spPr>
          <a:xfrm>
            <a:off x="2343693" y="340445"/>
            <a:ext cx="5944645" cy="551950"/>
          </a:xfrm>
        </p:spPr>
        <p:txBody>
          <a:bodyPr/>
          <a:lstStyle/>
          <a:p>
            <a:r>
              <a:rPr lang="es-ES_tradnl" dirty="0"/>
              <a:t>Clic para editar título</a:t>
            </a:r>
            <a:endParaRPr lang="en-US" dirty="0"/>
          </a:p>
        </p:txBody>
      </p:sp>
    </p:spTree>
    <p:extLst>
      <p:ext uri="{BB962C8B-B14F-4D97-AF65-F5344CB8AC3E}">
        <p14:creationId xmlns:p14="http://schemas.microsoft.com/office/powerpoint/2010/main" val="330839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457200" y="6356352"/>
            <a:ext cx="2133600" cy="365125"/>
          </a:xfrm>
          <a:prstGeom prst="rect">
            <a:avLst/>
          </a:prstGeom>
        </p:spPr>
        <p:txBody>
          <a:bodyPr/>
          <a:lstStyle/>
          <a:p>
            <a:fld id="{32D8E73B-1F1F-4BBA-9686-6E0D3EA73078}" type="datetimeFigureOut">
              <a:rPr lang="es-MX" smtClean="0"/>
              <a:pPr/>
              <a:t>25/04/2020</a:t>
            </a:fld>
            <a:endParaRPr lang="es-MX" dirty="0"/>
          </a:p>
        </p:txBody>
      </p:sp>
      <p:sp>
        <p:nvSpPr>
          <p:cNvPr id="5" name="4 Marcador de pie de página"/>
          <p:cNvSpPr>
            <a:spLocks noGrp="1"/>
          </p:cNvSpPr>
          <p:nvPr>
            <p:ph type="ftr" sz="quarter" idx="11"/>
          </p:nvPr>
        </p:nvSpPr>
        <p:spPr>
          <a:xfrm>
            <a:off x="3124200" y="6356352"/>
            <a:ext cx="2895600" cy="365125"/>
          </a:xfrm>
          <a:prstGeom prst="rect">
            <a:avLst/>
          </a:prstGeom>
        </p:spPr>
        <p:txBody>
          <a:bodyPr/>
          <a:lstStyle/>
          <a:p>
            <a:endParaRPr lang="es-MX" dirty="0"/>
          </a:p>
        </p:txBody>
      </p:sp>
      <p:sp>
        <p:nvSpPr>
          <p:cNvPr id="6" name="5 Marcador de número de diapositiva"/>
          <p:cNvSpPr>
            <a:spLocks noGrp="1"/>
          </p:cNvSpPr>
          <p:nvPr>
            <p:ph type="sldNum" sz="quarter" idx="12"/>
          </p:nvPr>
        </p:nvSpPr>
        <p:spPr/>
        <p:txBody>
          <a:bodyPr/>
          <a:lstStyle/>
          <a:p>
            <a:fld id="{9E6D49F1-C096-4F3F-8598-7952D41C8F4E}" type="slidenum">
              <a:rPr lang="es-MX" smtClean="0"/>
              <a:pPr/>
              <a:t>‹Nº›</a:t>
            </a:fld>
            <a:endParaRPr lang="es-MX" dirty="0"/>
          </a:p>
        </p:txBody>
      </p:sp>
    </p:spTree>
    <p:extLst>
      <p:ext uri="{BB962C8B-B14F-4D97-AF65-F5344CB8AC3E}">
        <p14:creationId xmlns:p14="http://schemas.microsoft.com/office/powerpoint/2010/main" val="404482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9144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dirty="0">
              <a:solidFill>
                <a:srgbClr val="000000"/>
              </a:solidFill>
              <a:latin typeface="Century Gothic"/>
            </a:endParaRPr>
          </a:p>
        </p:txBody>
      </p:sp>
      <p:sp>
        <p:nvSpPr>
          <p:cNvPr id="2" name="Rectángulo 1"/>
          <p:cNvSpPr/>
          <p:nvPr/>
        </p:nvSpPr>
        <p:spPr>
          <a:xfrm>
            <a:off x="0" y="2075492"/>
            <a:ext cx="9144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dirty="0">
              <a:solidFill>
                <a:srgbClr val="000000"/>
              </a:solidFill>
              <a:latin typeface="Century Gothic"/>
            </a:endParaRPr>
          </a:p>
        </p:txBody>
      </p:sp>
      <p:sp>
        <p:nvSpPr>
          <p:cNvPr id="21" name="Marcador de texto 20"/>
          <p:cNvSpPr>
            <a:spLocks noGrp="1"/>
          </p:cNvSpPr>
          <p:nvPr>
            <p:ph type="body" sz="quarter" idx="10"/>
          </p:nvPr>
        </p:nvSpPr>
        <p:spPr>
          <a:xfrm>
            <a:off x="710082" y="3824772"/>
            <a:ext cx="7728958" cy="991373"/>
          </a:xfrm>
        </p:spPr>
        <p:txBody>
          <a:bodyPr/>
          <a:lstStyle>
            <a:lvl1pPr marL="0" indent="0" algn="ctr">
              <a:buNone/>
              <a:defRPr sz="2000">
                <a:latin typeface="Century Gothic"/>
                <a:cs typeface="Century Gothic"/>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1773536" y="5355462"/>
            <a:ext cx="5655055" cy="488689"/>
          </a:xfrm>
        </p:spPr>
        <p:txBody>
          <a:bodyPr/>
          <a:lstStyle>
            <a:lvl1pPr marL="0" indent="0" algn="ctr">
              <a:buNone/>
              <a:defRPr sz="1600" b="1">
                <a:solidFill>
                  <a:schemeClr val="tx1">
                    <a:lumMod val="50000"/>
                    <a:lumOff val="50000"/>
                  </a:schemeClr>
                </a:solidFill>
                <a:latin typeface="Century Gothic"/>
                <a:cs typeface="Century Gothic"/>
              </a:defRPr>
            </a:lvl1pPr>
            <a:lvl2pPr marL="457200" indent="0" algn="r">
              <a:buNone/>
              <a:defRPr sz="1400">
                <a:solidFill>
                  <a:schemeClr val="tx1">
                    <a:lumMod val="50000"/>
                    <a:lumOff val="50000"/>
                  </a:schemeClr>
                </a:solidFill>
              </a:defRPr>
            </a:lvl2pPr>
            <a:lvl3pPr marL="914400" indent="0" algn="r">
              <a:buNone/>
              <a:defRPr sz="1200">
                <a:solidFill>
                  <a:schemeClr val="tx1">
                    <a:lumMod val="50000"/>
                    <a:lumOff val="50000"/>
                  </a:schemeClr>
                </a:solidFill>
              </a:defRPr>
            </a:lvl3pPr>
            <a:lvl4pPr marL="1371600" indent="0" algn="r">
              <a:buNone/>
              <a:defRPr sz="1100">
                <a:solidFill>
                  <a:schemeClr val="tx1">
                    <a:lumMod val="50000"/>
                    <a:lumOff val="50000"/>
                  </a:schemeClr>
                </a:solidFill>
              </a:defRPr>
            </a:lvl4pPr>
            <a:lvl5pPr marL="1828800" indent="0" algn="r">
              <a:buNone/>
              <a:defRPr sz="1100">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1773535" y="5856052"/>
            <a:ext cx="5655055" cy="406400"/>
          </a:xfrm>
        </p:spPr>
        <p:txBody>
          <a:bodyPr/>
          <a:lstStyle>
            <a:lvl1pPr marL="0" indent="0" algn="ctr">
              <a:buNone/>
              <a:defRPr sz="1200">
                <a:solidFill>
                  <a:schemeClr val="tx1">
                    <a:lumMod val="50000"/>
                    <a:lumOff val="50000"/>
                  </a:schemeClr>
                </a:solidFill>
                <a:latin typeface="Century Gothic"/>
                <a:cs typeface="Century Gothic"/>
              </a:defRPr>
            </a:lvl1pPr>
            <a:lvl2pPr marL="457200" indent="0" algn="r">
              <a:buNone/>
              <a:defRPr sz="1400">
                <a:solidFill>
                  <a:schemeClr val="tx1">
                    <a:lumMod val="50000"/>
                    <a:lumOff val="50000"/>
                  </a:schemeClr>
                </a:solidFill>
              </a:defRPr>
            </a:lvl2pPr>
            <a:lvl3pPr marL="914400" indent="0" algn="r">
              <a:buNone/>
              <a:defRPr sz="1200">
                <a:solidFill>
                  <a:schemeClr val="tx1">
                    <a:lumMod val="50000"/>
                    <a:lumOff val="50000"/>
                  </a:schemeClr>
                </a:solidFill>
              </a:defRPr>
            </a:lvl3pPr>
            <a:lvl4pPr marL="1371600" indent="0" algn="r">
              <a:buNone/>
              <a:defRPr sz="1100">
                <a:solidFill>
                  <a:schemeClr val="tx1">
                    <a:lumMod val="50000"/>
                    <a:lumOff val="50000"/>
                  </a:schemeClr>
                </a:solidFill>
              </a:defRPr>
            </a:lvl4pPr>
            <a:lvl5pPr marL="1828800" indent="0" algn="r">
              <a:buNone/>
              <a:defRPr sz="1100">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710082" y="2416855"/>
            <a:ext cx="7728958" cy="1667360"/>
          </a:xfrm>
        </p:spPr>
        <p:txBody>
          <a:bodyPr/>
          <a:lstStyle>
            <a:lvl1pPr marL="0" indent="0" algn="ctr">
              <a:buNone/>
              <a:defRPr sz="3200">
                <a:solidFill>
                  <a:schemeClr val="bg1"/>
                </a:solidFill>
                <a:latin typeface="Century Gothic"/>
                <a:cs typeface="Century Gothic"/>
              </a:defRPr>
            </a:lvl1pPr>
            <a:lvl2pPr marL="457200" indent="0">
              <a:buNone/>
              <a:defRPr/>
            </a:lvl2pPr>
            <a:lvl3pPr marL="914400" indent="0">
              <a:buNone/>
              <a:defRPr/>
            </a:lvl3pPr>
            <a:lvl4pPr marL="1371600" indent="0">
              <a:buNone/>
              <a:defRPr/>
            </a:lvl4pPr>
            <a:lvl5pPr marL="1828800" indent="0">
              <a:buNone/>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2519401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Rectángulo 8"/>
          <p:cNvSpPr/>
          <p:nvPr userDrawn="1"/>
        </p:nvSpPr>
        <p:spPr>
          <a:xfrm>
            <a:off x="4042001" y="340446"/>
            <a:ext cx="5284641"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dirty="0">
              <a:solidFill>
                <a:srgbClr val="000000"/>
              </a:solidFill>
              <a:latin typeface="Century Gothic"/>
            </a:endParaRPr>
          </a:p>
        </p:txBody>
      </p:sp>
      <p:sp>
        <p:nvSpPr>
          <p:cNvPr id="3" name="Content Placeholder 2"/>
          <p:cNvSpPr>
            <a:spLocks noGrp="1"/>
          </p:cNvSpPr>
          <p:nvPr>
            <p:ph idx="1"/>
          </p:nvPr>
        </p:nvSpPr>
        <p:spPr/>
        <p:txBody>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341313" marR="0" lvl="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741363" marR="0" lvl="1"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1141413" marR="0" lvl="2"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598613" marR="0" lvl="3"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2055813" marR="0" lvl="4"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7"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alibri"/>
                <a:cs typeface="Calibri"/>
              </a:defRPr>
            </a:lvl1pPr>
          </a:lstStyle>
          <a:p>
            <a:pPr>
              <a:defRPr/>
            </a:pP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4042001" y="340445"/>
            <a:ext cx="4246337" cy="551950"/>
          </a:xfrm>
        </p:spPr>
        <p:txBody>
          <a:bodyPr>
            <a:normAutofit/>
          </a:bodyPr>
          <a:lstStyle>
            <a:lvl1pPr>
              <a:defRPr sz="2400">
                <a:solidFill>
                  <a:schemeClr val="bg1"/>
                </a:solidFill>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233134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9144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latin typeface="Century Gothic"/>
            </a:endParaRPr>
          </a:p>
        </p:txBody>
      </p:sp>
      <p:sp>
        <p:nvSpPr>
          <p:cNvPr id="2" name="Rectángulo 1"/>
          <p:cNvSpPr/>
          <p:nvPr/>
        </p:nvSpPr>
        <p:spPr>
          <a:xfrm>
            <a:off x="0" y="2075492"/>
            <a:ext cx="9144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latin typeface="Century Gothic"/>
            </a:endParaRPr>
          </a:p>
        </p:txBody>
      </p:sp>
      <p:sp>
        <p:nvSpPr>
          <p:cNvPr id="21" name="Marcador de texto 20"/>
          <p:cNvSpPr>
            <a:spLocks noGrp="1"/>
          </p:cNvSpPr>
          <p:nvPr>
            <p:ph type="body" sz="quarter" idx="10"/>
          </p:nvPr>
        </p:nvSpPr>
        <p:spPr>
          <a:xfrm>
            <a:off x="710082" y="3824774"/>
            <a:ext cx="7728958" cy="991373"/>
          </a:xfrm>
        </p:spPr>
        <p:txBody>
          <a:bodyPr/>
          <a:lstStyle>
            <a:lvl1pPr marL="0" indent="0" algn="ctr">
              <a:buNone/>
              <a:defRPr sz="1500">
                <a:latin typeface="Century Gothic"/>
                <a:cs typeface="Century Gothic"/>
              </a:defRPr>
            </a:lvl1pPr>
            <a:lvl2pPr marL="342900" indent="0">
              <a:buNone/>
              <a:defRPr sz="1350"/>
            </a:lvl2pPr>
            <a:lvl3pPr marL="685800" indent="0">
              <a:buNone/>
              <a:defRPr sz="1200"/>
            </a:lvl3pPr>
            <a:lvl4pPr marL="1028700" indent="0">
              <a:buNone/>
              <a:defRPr sz="1050"/>
            </a:lvl4pPr>
            <a:lvl5pPr marL="1371600" indent="0">
              <a:buNone/>
              <a:defRPr sz="1050"/>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1773537" y="5355464"/>
            <a:ext cx="5655055" cy="488689"/>
          </a:xfrm>
        </p:spPr>
        <p:txBody>
          <a:bodyPr/>
          <a:lstStyle>
            <a:lvl1pPr marL="0" indent="0" algn="ctr">
              <a:buNone/>
              <a:defRPr sz="1200" b="1">
                <a:solidFill>
                  <a:schemeClr val="tx1">
                    <a:lumMod val="50000"/>
                    <a:lumOff val="50000"/>
                  </a:schemeClr>
                </a:solidFill>
                <a:latin typeface="Century Gothic"/>
                <a:cs typeface="Century Gothic"/>
              </a:defRPr>
            </a:lvl1pPr>
            <a:lvl2pPr marL="342900" indent="0" algn="r">
              <a:buNone/>
              <a:defRPr sz="1050">
                <a:solidFill>
                  <a:schemeClr val="tx1">
                    <a:lumMod val="50000"/>
                    <a:lumOff val="50000"/>
                  </a:schemeClr>
                </a:solidFill>
              </a:defRPr>
            </a:lvl2pPr>
            <a:lvl3pPr marL="685800" indent="0" algn="r">
              <a:buNone/>
              <a:defRPr sz="900">
                <a:solidFill>
                  <a:schemeClr val="tx1">
                    <a:lumMod val="50000"/>
                    <a:lumOff val="50000"/>
                  </a:schemeClr>
                </a:solidFill>
              </a:defRPr>
            </a:lvl3pPr>
            <a:lvl4pPr marL="1028700" indent="0" algn="r">
              <a:buNone/>
              <a:defRPr sz="825">
                <a:solidFill>
                  <a:schemeClr val="tx1">
                    <a:lumMod val="50000"/>
                    <a:lumOff val="50000"/>
                  </a:schemeClr>
                </a:solidFill>
              </a:defRPr>
            </a:lvl4pPr>
            <a:lvl5pPr marL="1371600"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1773536" y="5856052"/>
            <a:ext cx="5655055" cy="406400"/>
          </a:xfrm>
        </p:spPr>
        <p:txBody>
          <a:bodyPr/>
          <a:lstStyle>
            <a:lvl1pPr marL="0" indent="0" algn="ctr">
              <a:buNone/>
              <a:defRPr sz="900">
                <a:solidFill>
                  <a:schemeClr val="tx1">
                    <a:lumMod val="50000"/>
                    <a:lumOff val="50000"/>
                  </a:schemeClr>
                </a:solidFill>
                <a:latin typeface="Century Gothic"/>
                <a:cs typeface="Century Gothic"/>
              </a:defRPr>
            </a:lvl1pPr>
            <a:lvl2pPr marL="342900" indent="0" algn="r">
              <a:buNone/>
              <a:defRPr sz="1050">
                <a:solidFill>
                  <a:schemeClr val="tx1">
                    <a:lumMod val="50000"/>
                    <a:lumOff val="50000"/>
                  </a:schemeClr>
                </a:solidFill>
              </a:defRPr>
            </a:lvl2pPr>
            <a:lvl3pPr marL="685800" indent="0" algn="r">
              <a:buNone/>
              <a:defRPr sz="900">
                <a:solidFill>
                  <a:schemeClr val="tx1">
                    <a:lumMod val="50000"/>
                    <a:lumOff val="50000"/>
                  </a:schemeClr>
                </a:solidFill>
              </a:defRPr>
            </a:lvl3pPr>
            <a:lvl4pPr marL="1028700" indent="0" algn="r">
              <a:buNone/>
              <a:defRPr sz="825">
                <a:solidFill>
                  <a:schemeClr val="tx1">
                    <a:lumMod val="50000"/>
                    <a:lumOff val="50000"/>
                  </a:schemeClr>
                </a:solidFill>
              </a:defRPr>
            </a:lvl4pPr>
            <a:lvl5pPr marL="1371600" indent="0" algn="r">
              <a:buNone/>
              <a:defRPr sz="825">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710082" y="2416855"/>
            <a:ext cx="7728958" cy="1667360"/>
          </a:xfrm>
        </p:spPr>
        <p:txBody>
          <a:bodyPr/>
          <a:lstStyle>
            <a:lvl1pPr marL="0" indent="0" algn="ctr">
              <a:buNone/>
              <a:defRPr sz="2400">
                <a:solidFill>
                  <a:schemeClr val="bg1"/>
                </a:solidFill>
                <a:latin typeface="Century Gothic"/>
                <a:cs typeface="Century Gothic"/>
              </a:defRPr>
            </a:lvl1pPr>
            <a:lvl2pPr marL="342900" indent="0">
              <a:buNone/>
              <a:defRPr/>
            </a:lvl2pPr>
            <a:lvl3pPr marL="685800" indent="0">
              <a:buNone/>
              <a:defRPr/>
            </a:lvl3pPr>
            <a:lvl4pPr marL="1028700" indent="0">
              <a:buNone/>
              <a:defRPr/>
            </a:lvl4pPr>
            <a:lvl5pPr marL="1371600" indent="0">
              <a:buNone/>
              <a:defRPr/>
            </a:lvl5pPr>
          </a:lstStyle>
          <a:p>
            <a:pPr lvl="0"/>
            <a:r>
              <a:rPr lang="es-ES_tradnl" dirty="0"/>
              <a:t>HAGA CLIC PARA MODIFICAR EL ESTILO DE TEXTO DEL PATRÓN</a:t>
            </a:r>
            <a:endParaRPr lang="es-ES" dirty="0"/>
          </a:p>
        </p:txBody>
      </p:sp>
      <p:sp>
        <p:nvSpPr>
          <p:cNvPr id="3" name="Marcador de contenido 2">
            <a:extLst>
              <a:ext uri="{FF2B5EF4-FFF2-40B4-BE49-F238E27FC236}">
                <a16:creationId xmlns:a16="http://schemas.microsoft.com/office/drawing/2014/main" xmlns="" id="{FA2093AC-9840-DB41-B6F0-04B615449646}"/>
              </a:ext>
            </a:extLst>
          </p:cNvPr>
          <p:cNvSpPr>
            <a:spLocks noGrp="1"/>
          </p:cNvSpPr>
          <p:nvPr>
            <p:ph sz="quarter" idx="14"/>
          </p:nvPr>
        </p:nvSpPr>
        <p:spPr>
          <a:xfrm>
            <a:off x="4114800" y="2971800"/>
            <a:ext cx="914400" cy="9144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Tree>
    <p:extLst>
      <p:ext uri="{BB962C8B-B14F-4D97-AF65-F5344CB8AC3E}">
        <p14:creationId xmlns:p14="http://schemas.microsoft.com/office/powerpoint/2010/main" val="2145007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ítulo y objetos">
    <p:spTree>
      <p:nvGrpSpPr>
        <p:cNvPr id="1" name=""/>
        <p:cNvGrpSpPr/>
        <p:nvPr/>
      </p:nvGrpSpPr>
      <p:grpSpPr>
        <a:xfrm>
          <a:off x="0" y="0"/>
          <a:ext cx="0" cy="0"/>
          <a:chOff x="0" y="0"/>
          <a:chExt cx="0" cy="0"/>
        </a:xfrm>
      </p:grpSpPr>
      <p:sp>
        <p:nvSpPr>
          <p:cNvPr id="9" name="Rectángulo 8"/>
          <p:cNvSpPr/>
          <p:nvPr userDrawn="1"/>
        </p:nvSpPr>
        <p:spPr>
          <a:xfrm>
            <a:off x="4042001" y="340448"/>
            <a:ext cx="5284641" cy="56827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latin typeface="Century Gothic"/>
            </a:endParaRPr>
          </a:p>
        </p:txBody>
      </p:sp>
      <p:sp>
        <p:nvSpPr>
          <p:cNvPr id="3" name="Content Placeholder 2"/>
          <p:cNvSpPr>
            <a:spLocks noGrp="1"/>
          </p:cNvSpPr>
          <p:nvPr>
            <p:ph idx="1"/>
          </p:nvPr>
        </p:nvSpPr>
        <p:spPr/>
        <p:txBody>
          <a:bodyPr/>
          <a:lstStyle>
            <a:lvl1pPr marL="255985" marR="0" indent="-255985" algn="l" defTabSz="341710" rtl="0" eaLnBrk="1" fontAlgn="base" latinLnBrk="0" hangingPunct="1">
              <a:lnSpc>
                <a:spcPct val="100000"/>
              </a:lnSpc>
              <a:spcBef>
                <a:spcPct val="20000"/>
              </a:spcBef>
              <a:spcAft>
                <a:spcPct val="0"/>
              </a:spcAft>
              <a:buClr>
                <a:srgbClr val="641345"/>
              </a:buClr>
              <a:buSzPct val="100000"/>
              <a:buFont typeface="Webdings" pitchFamily="18" charset="2"/>
              <a:buChar char=""/>
              <a:tabLst/>
              <a:defRPr>
                <a:latin typeface="Century Gothic"/>
                <a:cs typeface="Century Gothic"/>
              </a:defRPr>
            </a:lvl1pPr>
            <a:lvl2pPr marL="556022" marR="0" indent="-213122" algn="l" defTabSz="341710" rtl="0" eaLnBrk="1" fontAlgn="base" latinLnBrk="0" hangingPunct="1">
              <a:lnSpc>
                <a:spcPct val="100000"/>
              </a:lnSpc>
              <a:spcBef>
                <a:spcPct val="20000"/>
              </a:spcBef>
              <a:spcAft>
                <a:spcPct val="0"/>
              </a:spcAft>
              <a:buClr>
                <a:srgbClr val="641345"/>
              </a:buClr>
              <a:buSzPct val="70000"/>
              <a:buFont typeface="Lucida Grande"/>
              <a:buChar char="▹"/>
              <a:tabLst/>
              <a:defRPr>
                <a:latin typeface="Century Gothic"/>
                <a:cs typeface="Century Gothic"/>
              </a:defRPr>
            </a:lvl2pPr>
            <a:lvl3pPr marL="856060" marR="0" indent="-170260" algn="l" defTabSz="341710" rtl="0" eaLnBrk="1" fontAlgn="base" latinLnBrk="0" hangingPunct="1">
              <a:lnSpc>
                <a:spcPct val="100000"/>
              </a:lnSpc>
              <a:spcBef>
                <a:spcPct val="20000"/>
              </a:spcBef>
              <a:spcAft>
                <a:spcPct val="0"/>
              </a:spcAft>
              <a:buClr>
                <a:srgbClr val="641345"/>
              </a:buClr>
              <a:buSzPct val="80000"/>
              <a:buFont typeface="Lucida Grande"/>
              <a:buChar char="▾"/>
              <a:tabLst/>
              <a:defRPr>
                <a:latin typeface="Century Gothic"/>
                <a:cs typeface="Century Gothic"/>
              </a:defRPr>
            </a:lvl3pPr>
            <a:lvl4pPr marL="1198960" marR="0" indent="-170260" algn="l" defTabSz="341710" rtl="0" eaLnBrk="1" fontAlgn="base" latinLnBrk="0" hangingPunct="1">
              <a:lnSpc>
                <a:spcPct val="100000"/>
              </a:lnSpc>
              <a:spcBef>
                <a:spcPct val="20000"/>
              </a:spcBef>
              <a:spcAft>
                <a:spcPct val="0"/>
              </a:spcAft>
              <a:buClr>
                <a:srgbClr val="641345"/>
              </a:buClr>
              <a:buSzTx/>
              <a:buFont typeface="Lucida Grande"/>
              <a:buChar char="▿"/>
              <a:tabLst/>
              <a:defRPr>
                <a:latin typeface="Century Gothic"/>
                <a:cs typeface="Century Gothic"/>
              </a:defRPr>
            </a:lvl4pPr>
            <a:lvl5pPr marL="1541860" marR="0" indent="-170260" algn="l" defTabSz="341710" rtl="0" eaLnBrk="1" fontAlgn="base" latinLnBrk="0" hangingPunct="1">
              <a:lnSpc>
                <a:spcPct val="100000"/>
              </a:lnSpc>
              <a:spcBef>
                <a:spcPct val="20000"/>
              </a:spcBef>
              <a:spcAft>
                <a:spcPct val="0"/>
              </a:spcAft>
              <a:buClr>
                <a:srgbClr val="641345"/>
              </a:buClr>
              <a:buSzTx/>
              <a:buFont typeface="Arial" charset="0"/>
              <a:buChar char="•"/>
              <a:tabLst/>
              <a:defRPr>
                <a:latin typeface="Century Gothic"/>
                <a:cs typeface="Century Gothic"/>
              </a:defRPr>
            </a:lvl5pPr>
          </a:lstStyle>
          <a:p>
            <a:pPr marL="255985" marR="0" lvl="0" indent="-255985" algn="l" defTabSz="341710"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556022" marR="0" lvl="1" indent="-213122" algn="l" defTabSz="341710"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1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856060" marR="0" lvl="2" indent="-170260" algn="l" defTabSz="341710"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8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198960" marR="0" lvl="3" indent="-170260" algn="l" defTabSz="341710"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1541860" marR="0" lvl="4" indent="-170260" algn="l" defTabSz="341710"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15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7"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alibri"/>
                <a:cs typeface="Calibri"/>
              </a:defRPr>
            </a:lvl1pPr>
          </a:lstStyle>
          <a:p>
            <a:pPr>
              <a:defRPr/>
            </a:pP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4042002" y="340445"/>
            <a:ext cx="4246337" cy="551950"/>
          </a:xfrm>
        </p:spPr>
        <p:txBody>
          <a:bodyPr>
            <a:normAutofit/>
          </a:bodyPr>
          <a:lstStyle>
            <a:lvl1pPr>
              <a:defRPr sz="1800">
                <a:solidFill>
                  <a:schemeClr val="bg1"/>
                </a:solidFill>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2815245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Rectángulo 6"/>
          <p:cNvSpPr/>
          <p:nvPr userDrawn="1"/>
        </p:nvSpPr>
        <p:spPr>
          <a:xfrm>
            <a:off x="0" y="3018937"/>
            <a:ext cx="9144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latin typeface="Century Gothic"/>
            </a:endParaRPr>
          </a:p>
        </p:txBody>
      </p:sp>
      <p:sp>
        <p:nvSpPr>
          <p:cNvPr id="6" name="Rectángulo 5"/>
          <p:cNvSpPr/>
          <p:nvPr/>
        </p:nvSpPr>
        <p:spPr>
          <a:xfrm>
            <a:off x="0" y="3018937"/>
            <a:ext cx="9144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latin typeface="Century Gothic"/>
            </a:endParaRPr>
          </a:p>
        </p:txBody>
      </p:sp>
      <p:sp>
        <p:nvSpPr>
          <p:cNvPr id="2" name="Title 1"/>
          <p:cNvSpPr>
            <a:spLocks noGrp="1"/>
          </p:cNvSpPr>
          <p:nvPr>
            <p:ph type="title"/>
          </p:nvPr>
        </p:nvSpPr>
        <p:spPr>
          <a:xfrm>
            <a:off x="2632722" y="3126897"/>
            <a:ext cx="4173940" cy="1254117"/>
          </a:xfrm>
        </p:spPr>
        <p:txBody>
          <a:bodyPr anchor="t">
            <a:normAutofit/>
          </a:bodyPr>
          <a:lstStyle>
            <a:lvl1pPr algn="ctr">
              <a:defRPr sz="2400" b="0" cap="all">
                <a:solidFill>
                  <a:srgbClr val="FFFFFF"/>
                </a:solidFill>
              </a:defRPr>
            </a:lvl1pPr>
          </a:lstStyle>
          <a:p>
            <a:r>
              <a:rPr lang="es-ES_tradnl"/>
              <a:t>Clic para editar título</a:t>
            </a:r>
            <a:endParaRPr lang="en-US" dirty="0"/>
          </a:p>
        </p:txBody>
      </p:sp>
      <p:sp>
        <p:nvSpPr>
          <p:cNvPr id="3" name="Text Placeholder 2"/>
          <p:cNvSpPr>
            <a:spLocks noGrp="1"/>
          </p:cNvSpPr>
          <p:nvPr>
            <p:ph type="body" idx="1"/>
          </p:nvPr>
        </p:nvSpPr>
        <p:spPr>
          <a:xfrm>
            <a:off x="2632722" y="1518751"/>
            <a:ext cx="4173940" cy="1500187"/>
          </a:xfrm>
        </p:spPr>
        <p:txBody>
          <a:bodyPr anchor="b"/>
          <a:lstStyle>
            <a:lvl1pPr marL="0" indent="0" algn="ctr">
              <a:buNone/>
              <a:defRPr sz="1350">
                <a:solidFill>
                  <a:schemeClr val="tx1">
                    <a:tint val="75000"/>
                  </a:schemeClr>
                </a:solidFill>
              </a:defRPr>
            </a:lvl1pPr>
            <a:lvl2pPr marL="342860" indent="0">
              <a:buNone/>
              <a:defRPr sz="1350">
                <a:solidFill>
                  <a:schemeClr val="tx1">
                    <a:tint val="75000"/>
                  </a:schemeClr>
                </a:solidFill>
              </a:defRPr>
            </a:lvl2pPr>
            <a:lvl3pPr marL="685720" indent="0">
              <a:buNone/>
              <a:defRPr sz="1200">
                <a:solidFill>
                  <a:schemeClr val="tx1">
                    <a:tint val="75000"/>
                  </a:schemeClr>
                </a:solidFill>
              </a:defRPr>
            </a:lvl3pPr>
            <a:lvl4pPr marL="1028580" indent="0">
              <a:buNone/>
              <a:defRPr sz="1050">
                <a:solidFill>
                  <a:schemeClr val="tx1">
                    <a:tint val="75000"/>
                  </a:schemeClr>
                </a:solidFill>
              </a:defRPr>
            </a:lvl4pPr>
            <a:lvl5pPr marL="1371440" indent="0">
              <a:buNone/>
              <a:defRPr sz="1050">
                <a:solidFill>
                  <a:schemeClr val="tx1">
                    <a:tint val="75000"/>
                  </a:schemeClr>
                </a:solidFill>
              </a:defRPr>
            </a:lvl5pPr>
            <a:lvl6pPr marL="1714300" indent="0">
              <a:buNone/>
              <a:defRPr sz="1050">
                <a:solidFill>
                  <a:schemeClr val="tx1">
                    <a:tint val="75000"/>
                  </a:schemeClr>
                </a:solidFill>
              </a:defRPr>
            </a:lvl6pPr>
            <a:lvl7pPr marL="2057159" indent="0">
              <a:buNone/>
              <a:defRPr sz="1050">
                <a:solidFill>
                  <a:schemeClr val="tx1">
                    <a:tint val="75000"/>
                  </a:schemeClr>
                </a:solidFill>
              </a:defRPr>
            </a:lvl7pPr>
            <a:lvl8pPr marL="2400020" indent="0">
              <a:buNone/>
              <a:defRPr sz="1050">
                <a:solidFill>
                  <a:schemeClr val="tx1">
                    <a:tint val="75000"/>
                  </a:schemeClr>
                </a:solidFill>
              </a:defRPr>
            </a:lvl8pPr>
            <a:lvl9pPr marL="2742879" indent="0">
              <a:buNone/>
              <a:defRPr sz="1050">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alibri"/>
                <a:cs typeface="Calibri"/>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8044344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2343694" y="340445"/>
            <a:ext cx="5944645" cy="551950"/>
          </a:xfrm>
        </p:spPr>
        <p:txBody>
          <a:bodyPr/>
          <a:lstStyle/>
          <a:p>
            <a:r>
              <a:rPr lang="es-ES_tradnl"/>
              <a:t>Clic para editar título</a:t>
            </a:r>
            <a:endParaRPr lang="en-US" dirty="0"/>
          </a:p>
        </p:txBody>
      </p:sp>
      <p:sp>
        <p:nvSpPr>
          <p:cNvPr id="3" name="Content Placeholder 2"/>
          <p:cNvSpPr>
            <a:spLocks noGrp="1"/>
          </p:cNvSpPr>
          <p:nvPr>
            <p:ph sz="half" idx="1"/>
          </p:nvPr>
        </p:nvSpPr>
        <p:spPr>
          <a:xfrm>
            <a:off x="457200" y="1600205"/>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8"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587963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3" y="1535113"/>
            <a:ext cx="4040188" cy="639762"/>
          </a:xfrm>
        </p:spPr>
        <p:txBody>
          <a:bodyPr anchor="b"/>
          <a:lstStyle>
            <a:lvl1pPr marL="0" indent="0" algn="ctr">
              <a:buNone/>
              <a:defRPr sz="1200" b="0">
                <a:solidFill>
                  <a:srgbClr val="6B4A0B"/>
                </a:solidFill>
              </a:defRPr>
            </a:lvl1pPr>
            <a:lvl2pPr marL="342860" indent="0">
              <a:buNone/>
              <a:defRPr sz="1500" b="1"/>
            </a:lvl2pPr>
            <a:lvl3pPr marL="685720" indent="0">
              <a:buNone/>
              <a:defRPr sz="1350" b="1"/>
            </a:lvl3pPr>
            <a:lvl4pPr marL="1028580" indent="0">
              <a:buNone/>
              <a:defRPr sz="1200" b="1"/>
            </a:lvl4pPr>
            <a:lvl5pPr marL="1371440" indent="0">
              <a:buNone/>
              <a:defRPr sz="1200" b="1"/>
            </a:lvl5pPr>
            <a:lvl6pPr marL="1714300" indent="0">
              <a:buNone/>
              <a:defRPr sz="1200" b="1"/>
            </a:lvl6pPr>
            <a:lvl7pPr marL="2057159" indent="0">
              <a:buNone/>
              <a:defRPr sz="1200" b="1"/>
            </a:lvl7pPr>
            <a:lvl8pPr marL="2400020" indent="0">
              <a:buNone/>
              <a:defRPr sz="1200" b="1"/>
            </a:lvl8pPr>
            <a:lvl9pPr marL="2742879" indent="0">
              <a:buNone/>
              <a:defRPr sz="1200" b="1"/>
            </a:lvl9pPr>
          </a:lstStyle>
          <a:p>
            <a:pPr lvl="0"/>
            <a:r>
              <a:rPr lang="es-ES_tradnl"/>
              <a:t>Haga clic para modificar el estilo de texto del patrón</a:t>
            </a:r>
          </a:p>
        </p:txBody>
      </p:sp>
      <p:sp>
        <p:nvSpPr>
          <p:cNvPr id="4" name="Content Placeholder 3"/>
          <p:cNvSpPr>
            <a:spLocks noGrp="1"/>
          </p:cNvSpPr>
          <p:nvPr>
            <p:ph sz="half" idx="2"/>
          </p:nvPr>
        </p:nvSpPr>
        <p:spPr>
          <a:xfrm>
            <a:off x="457203"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lgn="ctr">
              <a:buNone/>
              <a:defRPr sz="1200" b="0">
                <a:solidFill>
                  <a:srgbClr val="6B4A0B"/>
                </a:solidFill>
              </a:defRPr>
            </a:lvl1pPr>
            <a:lvl2pPr marL="342860" indent="0">
              <a:buNone/>
              <a:defRPr sz="1500" b="1"/>
            </a:lvl2pPr>
            <a:lvl3pPr marL="685720" indent="0">
              <a:buNone/>
              <a:defRPr sz="1350" b="1"/>
            </a:lvl3pPr>
            <a:lvl4pPr marL="1028580" indent="0">
              <a:buNone/>
              <a:defRPr sz="1200" b="1"/>
            </a:lvl4pPr>
            <a:lvl5pPr marL="1371440" indent="0">
              <a:buNone/>
              <a:defRPr sz="1200" b="1"/>
            </a:lvl5pPr>
            <a:lvl6pPr marL="1714300" indent="0">
              <a:buNone/>
              <a:defRPr sz="1200" b="1"/>
            </a:lvl6pPr>
            <a:lvl7pPr marL="2057159" indent="0">
              <a:buNone/>
              <a:defRPr sz="1200" b="1"/>
            </a:lvl7pPr>
            <a:lvl8pPr marL="2400020" indent="0">
              <a:buNone/>
              <a:defRPr sz="1200" b="1"/>
            </a:lvl8pPr>
            <a:lvl9pPr marL="2742879" indent="0">
              <a:buNone/>
              <a:defRPr sz="12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0" name="Slide Number Placeholder 5"/>
          <p:cNvSpPr>
            <a:spLocks noGrp="1"/>
          </p:cNvSpPr>
          <p:nvPr>
            <p:ph type="sldNum" sz="quarter" idx="10"/>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5" name="Title 1"/>
          <p:cNvSpPr>
            <a:spLocks noGrp="1"/>
          </p:cNvSpPr>
          <p:nvPr>
            <p:ph type="title"/>
          </p:nvPr>
        </p:nvSpPr>
        <p:spPr>
          <a:xfrm>
            <a:off x="2343694" y="340445"/>
            <a:ext cx="5944645"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23624486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0" name="Title 1"/>
          <p:cNvSpPr>
            <a:spLocks noGrp="1"/>
          </p:cNvSpPr>
          <p:nvPr>
            <p:ph type="title"/>
          </p:nvPr>
        </p:nvSpPr>
        <p:spPr>
          <a:xfrm>
            <a:off x="2343694" y="340445"/>
            <a:ext cx="5944645"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2533746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201980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s-ES_tradnl"/>
              <a:t>Clic para editar título</a:t>
            </a:r>
            <a:endParaRPr lang="en-US" dirty="0"/>
          </a:p>
        </p:txBody>
      </p:sp>
      <p:sp>
        <p:nvSpPr>
          <p:cNvPr id="3" name="Content Placeholder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60" indent="0">
              <a:buNone/>
              <a:defRPr sz="900"/>
            </a:lvl2pPr>
            <a:lvl3pPr marL="685720" indent="0">
              <a:buNone/>
              <a:defRPr sz="750"/>
            </a:lvl3pPr>
            <a:lvl4pPr marL="1028580" indent="0">
              <a:buNone/>
              <a:defRPr sz="675"/>
            </a:lvl4pPr>
            <a:lvl5pPr marL="1371440" indent="0">
              <a:buNone/>
              <a:defRPr sz="675"/>
            </a:lvl5pPr>
            <a:lvl6pPr marL="1714300" indent="0">
              <a:buNone/>
              <a:defRPr sz="675"/>
            </a:lvl6pPr>
            <a:lvl7pPr marL="2057159" indent="0">
              <a:buNone/>
              <a:defRPr sz="675"/>
            </a:lvl7pPr>
            <a:lvl8pPr marL="2400020" indent="0">
              <a:buNone/>
              <a:defRPr sz="675"/>
            </a:lvl8pPr>
            <a:lvl9pPr marL="2742879" indent="0">
              <a:buNone/>
              <a:defRPr sz="675"/>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793234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s-ES_tradnl"/>
              <a:t>Clic para editar título</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60" indent="0">
              <a:buNone/>
              <a:defRPr sz="2100"/>
            </a:lvl2pPr>
            <a:lvl3pPr marL="685720" indent="0">
              <a:buNone/>
              <a:defRPr sz="1800"/>
            </a:lvl3pPr>
            <a:lvl4pPr marL="1028580" indent="0">
              <a:buNone/>
              <a:defRPr sz="1500"/>
            </a:lvl4pPr>
            <a:lvl5pPr marL="1371440" indent="0">
              <a:buNone/>
              <a:defRPr sz="1500"/>
            </a:lvl5pPr>
            <a:lvl6pPr marL="1714300" indent="0">
              <a:buNone/>
              <a:defRPr sz="1500"/>
            </a:lvl6pPr>
            <a:lvl7pPr marL="2057159" indent="0">
              <a:buNone/>
              <a:defRPr sz="1500"/>
            </a:lvl7pPr>
            <a:lvl8pPr marL="2400020" indent="0">
              <a:buNone/>
              <a:defRPr sz="1500"/>
            </a:lvl8pPr>
            <a:lvl9pPr marL="2742879" indent="0">
              <a:buNone/>
              <a:defRPr sz="1500"/>
            </a:lvl9pPr>
          </a:lstStyle>
          <a:p>
            <a:pPr lvl="0"/>
            <a:r>
              <a:rPr lang="es-ES_tradnl" noProof="0" dirty="0"/>
              <a:t>Arrastre la imagen al marcador de posición o haga clic en el icono para agregar</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60" indent="0">
              <a:buNone/>
              <a:defRPr sz="900"/>
            </a:lvl2pPr>
            <a:lvl3pPr marL="685720" indent="0">
              <a:buNone/>
              <a:defRPr sz="750"/>
            </a:lvl3pPr>
            <a:lvl4pPr marL="1028580" indent="0">
              <a:buNone/>
              <a:defRPr sz="675"/>
            </a:lvl4pPr>
            <a:lvl5pPr marL="1371440" indent="0">
              <a:buNone/>
              <a:defRPr sz="675"/>
            </a:lvl5pPr>
            <a:lvl6pPr marL="1714300" indent="0">
              <a:buNone/>
              <a:defRPr sz="675"/>
            </a:lvl6pPr>
            <a:lvl7pPr marL="2057159" indent="0">
              <a:buNone/>
              <a:defRPr sz="675"/>
            </a:lvl7pPr>
            <a:lvl8pPr marL="2400020" indent="0">
              <a:buNone/>
              <a:defRPr sz="675"/>
            </a:lvl8pPr>
            <a:lvl9pPr marL="2742879" indent="0">
              <a:buNone/>
              <a:defRPr sz="675"/>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6599388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2" name="Title 1"/>
          <p:cNvSpPr>
            <a:spLocks noGrp="1"/>
          </p:cNvSpPr>
          <p:nvPr>
            <p:ph type="title"/>
          </p:nvPr>
        </p:nvSpPr>
        <p:spPr>
          <a:xfrm>
            <a:off x="2343694" y="340445"/>
            <a:ext cx="5944645"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4110326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Encabezado de sección">
    <p:spTree>
      <p:nvGrpSpPr>
        <p:cNvPr id="1" name=""/>
        <p:cNvGrpSpPr/>
        <p:nvPr/>
      </p:nvGrpSpPr>
      <p:grpSpPr>
        <a:xfrm>
          <a:off x="0" y="0"/>
          <a:ext cx="0" cy="0"/>
          <a:chOff x="0" y="0"/>
          <a:chExt cx="0" cy="0"/>
        </a:xfrm>
      </p:grpSpPr>
      <p:sp>
        <p:nvSpPr>
          <p:cNvPr id="7" name="Rectángulo 6"/>
          <p:cNvSpPr/>
          <p:nvPr userDrawn="1"/>
        </p:nvSpPr>
        <p:spPr>
          <a:xfrm>
            <a:off x="0" y="3018935"/>
            <a:ext cx="9144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dirty="0">
              <a:solidFill>
                <a:srgbClr val="000000"/>
              </a:solidFill>
              <a:latin typeface="Century Gothic"/>
            </a:endParaRPr>
          </a:p>
        </p:txBody>
      </p:sp>
      <p:sp>
        <p:nvSpPr>
          <p:cNvPr id="6" name="Rectángulo 5"/>
          <p:cNvSpPr/>
          <p:nvPr/>
        </p:nvSpPr>
        <p:spPr>
          <a:xfrm>
            <a:off x="0" y="3018935"/>
            <a:ext cx="9144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5613" fontAlgn="base">
              <a:spcBef>
                <a:spcPct val="0"/>
              </a:spcBef>
              <a:spcAft>
                <a:spcPct val="0"/>
              </a:spcAft>
            </a:pPr>
            <a:endParaRPr lang="es-ES" sz="1800" dirty="0">
              <a:solidFill>
                <a:srgbClr val="000000"/>
              </a:solidFill>
              <a:latin typeface="Century Gothic"/>
            </a:endParaRPr>
          </a:p>
        </p:txBody>
      </p:sp>
      <p:sp>
        <p:nvSpPr>
          <p:cNvPr id="2" name="Title 1"/>
          <p:cNvSpPr>
            <a:spLocks noGrp="1"/>
          </p:cNvSpPr>
          <p:nvPr>
            <p:ph type="title"/>
          </p:nvPr>
        </p:nvSpPr>
        <p:spPr>
          <a:xfrm>
            <a:off x="2632722" y="3126895"/>
            <a:ext cx="4173940" cy="1254117"/>
          </a:xfrm>
        </p:spPr>
        <p:txBody>
          <a:bodyPr anchor="t">
            <a:normAutofit/>
          </a:bodyPr>
          <a:lstStyle>
            <a:lvl1pPr algn="ctr">
              <a:defRPr sz="3200" b="0" cap="all">
                <a:solidFill>
                  <a:srgbClr val="FFFFFF"/>
                </a:solidFill>
              </a:defRPr>
            </a:lvl1pPr>
          </a:lstStyle>
          <a:p>
            <a:r>
              <a:rPr lang="es-ES_tradnl"/>
              <a:t>Clic para editar título</a:t>
            </a:r>
            <a:endParaRPr lang="en-US" dirty="0"/>
          </a:p>
        </p:txBody>
      </p:sp>
      <p:sp>
        <p:nvSpPr>
          <p:cNvPr id="3" name="Text Placeholder 2"/>
          <p:cNvSpPr>
            <a:spLocks noGrp="1"/>
          </p:cNvSpPr>
          <p:nvPr>
            <p:ph type="body" idx="1"/>
          </p:nvPr>
        </p:nvSpPr>
        <p:spPr>
          <a:xfrm>
            <a:off x="2632722" y="1518749"/>
            <a:ext cx="4173940" cy="1500187"/>
          </a:xfrm>
        </p:spPr>
        <p:txBody>
          <a:bodyPr anchor="b"/>
          <a:lstStyle>
            <a:lvl1pPr marL="0" indent="0" algn="ctr">
              <a:buNone/>
              <a:defRPr sz="18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s-ES_tradnl"/>
              <a:t>Haga clic para modificar el estilo de texto del patrón</a:t>
            </a:r>
          </a:p>
        </p:txBody>
      </p:sp>
      <p:sp>
        <p:nvSpPr>
          <p:cNvPr id="18"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alibri"/>
                <a:cs typeface="Calibri"/>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345635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s-ES_tradnl"/>
              <a:t>Clic para editar título</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598035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Rectángulo 1"/>
          <p:cNvSpPr/>
          <p:nvPr userDrawn="1"/>
        </p:nvSpPr>
        <p:spPr>
          <a:xfrm>
            <a:off x="0" y="2075492"/>
            <a:ext cx="9144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latin typeface="Century Gothic"/>
            </a:endParaRPr>
          </a:p>
        </p:txBody>
      </p:sp>
      <p:sp>
        <p:nvSpPr>
          <p:cNvPr id="9" name="CuadroTexto 8"/>
          <p:cNvSpPr txBox="1"/>
          <p:nvPr userDrawn="1"/>
        </p:nvSpPr>
        <p:spPr>
          <a:xfrm>
            <a:off x="4438612" y="352289"/>
            <a:ext cx="4357523" cy="461665"/>
          </a:xfrm>
          <a:prstGeom prst="rect">
            <a:avLst/>
          </a:prstGeom>
          <a:noFill/>
        </p:spPr>
        <p:txBody>
          <a:bodyPr wrap="square" rtlCol="0">
            <a:spAutoFit/>
          </a:bodyPr>
          <a:lstStyle/>
          <a:p>
            <a:pPr algn="r" defTabSz="341710" fontAlgn="base">
              <a:spcBef>
                <a:spcPct val="0"/>
              </a:spcBef>
              <a:spcAft>
                <a:spcPct val="0"/>
              </a:spcAft>
            </a:pPr>
            <a:r>
              <a:rPr lang="es-ES" sz="1200" dirty="0">
                <a:solidFill>
                  <a:srgbClr val="FFFFFF">
                    <a:lumMod val="50000"/>
                  </a:srgbClr>
                </a:solidFill>
                <a:latin typeface="Century Gothic"/>
                <a:cs typeface="Century Gothic"/>
              </a:rPr>
              <a:t>DIRECCIÓN EJECUTIVA DEL </a:t>
            </a:r>
            <a:br>
              <a:rPr lang="es-ES" sz="1200" dirty="0">
                <a:solidFill>
                  <a:srgbClr val="FFFFFF">
                    <a:lumMod val="50000"/>
                  </a:srgbClr>
                </a:solidFill>
                <a:latin typeface="Century Gothic"/>
                <a:cs typeface="Century Gothic"/>
              </a:rPr>
            </a:br>
            <a:r>
              <a:rPr lang="es-ES" sz="1200" dirty="0">
                <a:solidFill>
                  <a:srgbClr val="FFFFFF">
                    <a:lumMod val="50000"/>
                  </a:srgbClr>
                </a:solidFill>
                <a:latin typeface="Century Gothic"/>
                <a:cs typeface="Century Gothic"/>
              </a:rPr>
              <a:t>REGISTRO FEDERAL DE ELECTORES</a:t>
            </a:r>
          </a:p>
        </p:txBody>
      </p:sp>
      <p:sp>
        <p:nvSpPr>
          <p:cNvPr id="21" name="Marcador de texto 20"/>
          <p:cNvSpPr>
            <a:spLocks noGrp="1"/>
          </p:cNvSpPr>
          <p:nvPr>
            <p:ph type="body" sz="quarter" idx="10"/>
          </p:nvPr>
        </p:nvSpPr>
        <p:spPr>
          <a:xfrm>
            <a:off x="1773536" y="4111529"/>
            <a:ext cx="5641349" cy="991373"/>
          </a:xfrm>
        </p:spPr>
        <p:txBody>
          <a:bodyPr/>
          <a:lstStyle>
            <a:lvl1pPr marL="0" indent="0" algn="ctr">
              <a:buNone/>
              <a:defRPr sz="1500">
                <a:latin typeface="Century Gothic"/>
                <a:cs typeface="Century Gothic"/>
              </a:defRPr>
            </a:lvl1pPr>
            <a:lvl2pPr marL="342900" indent="0">
              <a:buNone/>
              <a:defRPr sz="1350"/>
            </a:lvl2pPr>
            <a:lvl3pPr marL="685800" indent="0">
              <a:buNone/>
              <a:defRPr sz="1200"/>
            </a:lvl3pPr>
            <a:lvl4pPr marL="1028700" indent="0">
              <a:buNone/>
              <a:defRPr sz="1050"/>
            </a:lvl4pPr>
            <a:lvl5pPr marL="1371600" indent="0">
              <a:buNone/>
              <a:defRPr sz="1050"/>
            </a:lvl5pPr>
          </a:lstStyle>
          <a:p>
            <a:pPr lvl="0"/>
            <a:r>
              <a:rPr lang="es-ES_tradnl" dirty="0"/>
              <a:t>Haga clic para modificar el estilo de texto del patrón</a:t>
            </a:r>
            <a:endParaRPr lang="es-ES" dirty="0"/>
          </a:p>
        </p:txBody>
      </p:sp>
      <p:sp>
        <p:nvSpPr>
          <p:cNvPr id="23" name="Marcador de texto 22"/>
          <p:cNvSpPr>
            <a:spLocks noGrp="1"/>
          </p:cNvSpPr>
          <p:nvPr>
            <p:ph type="body" sz="quarter" idx="11"/>
          </p:nvPr>
        </p:nvSpPr>
        <p:spPr>
          <a:xfrm>
            <a:off x="1773537" y="5355460"/>
            <a:ext cx="5655055" cy="746890"/>
          </a:xfrm>
        </p:spPr>
        <p:txBody>
          <a:bodyPr/>
          <a:lstStyle>
            <a:lvl1pPr marL="0" indent="0" algn="ctr">
              <a:buNone/>
              <a:defRPr sz="1200" b="1">
                <a:solidFill>
                  <a:schemeClr val="tx1">
                    <a:lumMod val="50000"/>
                    <a:lumOff val="50000"/>
                  </a:schemeClr>
                </a:solidFill>
                <a:latin typeface="Century Gothic"/>
                <a:cs typeface="Century Gothic"/>
              </a:defRPr>
            </a:lvl1pPr>
            <a:lvl2pPr marL="342900" indent="0" algn="r">
              <a:buNone/>
              <a:defRPr sz="1050">
                <a:solidFill>
                  <a:schemeClr val="tx1">
                    <a:lumMod val="50000"/>
                    <a:lumOff val="50000"/>
                  </a:schemeClr>
                </a:solidFill>
              </a:defRPr>
            </a:lvl2pPr>
            <a:lvl3pPr marL="685800" indent="0" algn="r">
              <a:buNone/>
              <a:defRPr sz="900">
                <a:solidFill>
                  <a:schemeClr val="tx1">
                    <a:lumMod val="50000"/>
                    <a:lumOff val="50000"/>
                  </a:schemeClr>
                </a:solidFill>
              </a:defRPr>
            </a:lvl3pPr>
            <a:lvl4pPr marL="1028700" indent="0" algn="r">
              <a:buNone/>
              <a:defRPr sz="825">
                <a:solidFill>
                  <a:schemeClr val="tx1">
                    <a:lumMod val="50000"/>
                    <a:lumOff val="50000"/>
                  </a:schemeClr>
                </a:solidFill>
              </a:defRPr>
            </a:lvl4pPr>
            <a:lvl5pPr marL="1371600"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1773536" y="6115489"/>
            <a:ext cx="5655055" cy="406400"/>
          </a:xfrm>
        </p:spPr>
        <p:txBody>
          <a:bodyPr/>
          <a:lstStyle>
            <a:lvl1pPr marL="0" indent="0" algn="ctr">
              <a:buNone/>
              <a:defRPr sz="900">
                <a:solidFill>
                  <a:schemeClr val="tx1">
                    <a:lumMod val="50000"/>
                    <a:lumOff val="50000"/>
                  </a:schemeClr>
                </a:solidFill>
                <a:latin typeface="Century Gothic"/>
                <a:cs typeface="Century Gothic"/>
              </a:defRPr>
            </a:lvl1pPr>
            <a:lvl2pPr marL="342900" indent="0" algn="r">
              <a:buNone/>
              <a:defRPr sz="1050">
                <a:solidFill>
                  <a:schemeClr val="tx1">
                    <a:lumMod val="50000"/>
                    <a:lumOff val="50000"/>
                  </a:schemeClr>
                </a:solidFill>
              </a:defRPr>
            </a:lvl2pPr>
            <a:lvl3pPr marL="685800" indent="0" algn="r">
              <a:buNone/>
              <a:defRPr sz="900">
                <a:solidFill>
                  <a:schemeClr val="tx1">
                    <a:lumMod val="50000"/>
                    <a:lumOff val="50000"/>
                  </a:schemeClr>
                </a:solidFill>
              </a:defRPr>
            </a:lvl3pPr>
            <a:lvl4pPr marL="1028700" indent="0" algn="r">
              <a:buNone/>
              <a:defRPr sz="825">
                <a:solidFill>
                  <a:schemeClr val="tx1">
                    <a:lumMod val="50000"/>
                    <a:lumOff val="50000"/>
                  </a:schemeClr>
                </a:solidFill>
              </a:defRPr>
            </a:lvl4pPr>
            <a:lvl5pPr marL="1371600"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6" name="Marcador de texto 25"/>
          <p:cNvSpPr>
            <a:spLocks noGrp="1"/>
          </p:cNvSpPr>
          <p:nvPr>
            <p:ph type="body" sz="quarter" idx="13" hasCustomPrompt="1"/>
          </p:nvPr>
        </p:nvSpPr>
        <p:spPr>
          <a:xfrm>
            <a:off x="1773536" y="2416855"/>
            <a:ext cx="5641349" cy="1667360"/>
          </a:xfrm>
        </p:spPr>
        <p:txBody>
          <a:bodyPr/>
          <a:lstStyle>
            <a:lvl1pPr marL="0" indent="0" algn="ctr">
              <a:buNone/>
              <a:defRPr sz="2100">
                <a:solidFill>
                  <a:schemeClr val="bg1"/>
                </a:solidFill>
                <a:latin typeface="Century Gothic"/>
                <a:cs typeface="Century Gothic"/>
              </a:defRPr>
            </a:lvl1pPr>
            <a:lvl2pPr marL="342900" indent="0">
              <a:buNone/>
              <a:defRPr/>
            </a:lvl2pPr>
            <a:lvl3pPr marL="685800" indent="0">
              <a:buNone/>
              <a:defRPr/>
            </a:lvl3pPr>
            <a:lvl4pPr marL="1028700" indent="0">
              <a:buNone/>
              <a:defRPr/>
            </a:lvl4pPr>
            <a:lvl5pPr marL="1371600" indent="0">
              <a:buNone/>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400973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71488" indent="-338138">
              <a:buSzPct val="100000"/>
              <a:buFont typeface="Wingdings" charset="2"/>
              <a:buChar char="▶"/>
              <a:defRPr>
                <a:latin typeface="Century Gothic"/>
                <a:cs typeface="Century Gothic"/>
              </a:defRPr>
            </a:lvl1pPr>
            <a:lvl2pPr marL="678656" indent="-213122">
              <a:defRPr>
                <a:latin typeface="Century Gothic"/>
                <a:cs typeface="Century Gothic"/>
              </a:defRPr>
            </a:lvl2pPr>
            <a:lvl3pPr>
              <a:defRPr>
                <a:latin typeface="Century Gothic"/>
                <a:cs typeface="Century Gothic"/>
              </a:defRPr>
            </a:lvl3pPr>
            <a:lvl4pPr>
              <a:defRPr>
                <a:latin typeface="Century Gothic"/>
                <a:cs typeface="Century Gothic"/>
              </a:defRPr>
            </a:lvl4pPr>
            <a:lvl5pPr>
              <a:defRPr>
                <a:latin typeface="Century Gothic"/>
                <a:cs typeface="Century Gothic"/>
              </a:defRPr>
            </a:lvl5pPr>
          </a:lstStyle>
          <a:p>
            <a:pPr lvl="0"/>
            <a:r>
              <a:rPr lang="es-ES_tradnl" dirty="0"/>
              <a:t> Haga clic para modificar el estilo de texto del patrón</a:t>
            </a:r>
          </a:p>
          <a:p>
            <a:pPr lvl="1"/>
            <a:r>
              <a:rPr lang="es-ES_tradnl" dirty="0"/>
              <a:t>Segundo nivel</a:t>
            </a:r>
          </a:p>
          <a:p>
            <a:pPr lvl="2"/>
            <a:r>
              <a:rPr lang="es-ES_tradnl" dirty="0"/>
              <a:t>Tercer nivel</a:t>
            </a:r>
          </a:p>
          <a:p>
            <a:pPr lvl="3"/>
            <a:r>
              <a:rPr lang="es-ES_tradnl" dirty="0"/>
              <a:t>Cuarto nivel</a:t>
            </a:r>
          </a:p>
          <a:p>
            <a:pPr lvl="4"/>
            <a:r>
              <a:rPr lang="es-ES_tradnl" dirty="0"/>
              <a:t>Quinto nivel</a:t>
            </a:r>
            <a:endParaRPr lang="en-US" dirty="0"/>
          </a:p>
        </p:txBody>
      </p:sp>
      <p:sp>
        <p:nvSpPr>
          <p:cNvPr id="7"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alibri"/>
                <a:cs typeface="Calibri"/>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3" name="Title 1"/>
          <p:cNvSpPr>
            <a:spLocks noGrp="1"/>
          </p:cNvSpPr>
          <p:nvPr>
            <p:ph type="title"/>
          </p:nvPr>
        </p:nvSpPr>
        <p:spPr>
          <a:xfrm>
            <a:off x="2343694" y="340445"/>
            <a:ext cx="5944645" cy="551950"/>
          </a:xfrm>
        </p:spPr>
        <p:txBody>
          <a:bodyPr/>
          <a:lstStyle>
            <a:lvl1pPr>
              <a:defRPr>
                <a:latin typeface="Century Gothic"/>
                <a:cs typeface="Century Gothic"/>
              </a:defRPr>
            </a:lvl1pPr>
          </a:lstStyle>
          <a:p>
            <a:r>
              <a:rPr lang="es-ES_tradnl" dirty="0"/>
              <a:t>Clic para editar título</a:t>
            </a:r>
            <a:endParaRPr lang="en-US" dirty="0"/>
          </a:p>
        </p:txBody>
      </p:sp>
    </p:spTree>
    <p:extLst>
      <p:ext uri="{BB962C8B-B14F-4D97-AF65-F5344CB8AC3E}">
        <p14:creationId xmlns:p14="http://schemas.microsoft.com/office/powerpoint/2010/main" val="846970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sp>
        <p:nvSpPr>
          <p:cNvPr id="6" name="Rectángulo 5"/>
          <p:cNvSpPr/>
          <p:nvPr userDrawn="1"/>
        </p:nvSpPr>
        <p:spPr>
          <a:xfrm>
            <a:off x="0" y="3018937"/>
            <a:ext cx="9144000" cy="133604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latin typeface="Century Gothic"/>
            </a:endParaRPr>
          </a:p>
        </p:txBody>
      </p:sp>
      <p:sp>
        <p:nvSpPr>
          <p:cNvPr id="2" name="Title 1"/>
          <p:cNvSpPr>
            <a:spLocks noGrp="1"/>
          </p:cNvSpPr>
          <p:nvPr>
            <p:ph type="title"/>
          </p:nvPr>
        </p:nvSpPr>
        <p:spPr>
          <a:xfrm>
            <a:off x="2632722" y="3126897"/>
            <a:ext cx="4173940" cy="1254117"/>
          </a:xfrm>
        </p:spPr>
        <p:txBody>
          <a:bodyPr anchor="t">
            <a:normAutofit/>
          </a:bodyPr>
          <a:lstStyle>
            <a:lvl1pPr algn="ctr">
              <a:defRPr sz="2400" b="0" cap="all">
                <a:solidFill>
                  <a:srgbClr val="FFFFFF"/>
                </a:solidFill>
              </a:defRPr>
            </a:lvl1pPr>
          </a:lstStyle>
          <a:p>
            <a:r>
              <a:rPr lang="es-ES_tradnl" dirty="0"/>
              <a:t>Clic para editar título</a:t>
            </a:r>
            <a:endParaRPr lang="en-US" dirty="0"/>
          </a:p>
        </p:txBody>
      </p:sp>
      <p:sp>
        <p:nvSpPr>
          <p:cNvPr id="3" name="Text Placeholder 2"/>
          <p:cNvSpPr>
            <a:spLocks noGrp="1"/>
          </p:cNvSpPr>
          <p:nvPr>
            <p:ph type="body" idx="1"/>
          </p:nvPr>
        </p:nvSpPr>
        <p:spPr>
          <a:xfrm>
            <a:off x="2632722" y="1518751"/>
            <a:ext cx="4173940" cy="1500187"/>
          </a:xfrm>
        </p:spPr>
        <p:txBody>
          <a:bodyPr anchor="b"/>
          <a:lstStyle>
            <a:lvl1pPr marL="0" indent="0" algn="ctr">
              <a:buNone/>
              <a:defRPr sz="1350">
                <a:solidFill>
                  <a:schemeClr val="tx1">
                    <a:tint val="75000"/>
                  </a:schemeClr>
                </a:solidFill>
              </a:defRPr>
            </a:lvl1pPr>
            <a:lvl2pPr marL="342860" indent="0">
              <a:buNone/>
              <a:defRPr sz="1350">
                <a:solidFill>
                  <a:schemeClr val="tx1">
                    <a:tint val="75000"/>
                  </a:schemeClr>
                </a:solidFill>
              </a:defRPr>
            </a:lvl2pPr>
            <a:lvl3pPr marL="685720" indent="0">
              <a:buNone/>
              <a:defRPr sz="1200">
                <a:solidFill>
                  <a:schemeClr val="tx1">
                    <a:tint val="75000"/>
                  </a:schemeClr>
                </a:solidFill>
              </a:defRPr>
            </a:lvl3pPr>
            <a:lvl4pPr marL="1028580" indent="0">
              <a:buNone/>
              <a:defRPr sz="1050">
                <a:solidFill>
                  <a:schemeClr val="tx1">
                    <a:tint val="75000"/>
                  </a:schemeClr>
                </a:solidFill>
              </a:defRPr>
            </a:lvl4pPr>
            <a:lvl5pPr marL="1371440" indent="0">
              <a:buNone/>
              <a:defRPr sz="1050">
                <a:solidFill>
                  <a:schemeClr val="tx1">
                    <a:tint val="75000"/>
                  </a:schemeClr>
                </a:solidFill>
              </a:defRPr>
            </a:lvl5pPr>
            <a:lvl6pPr marL="1714300" indent="0">
              <a:buNone/>
              <a:defRPr sz="1050">
                <a:solidFill>
                  <a:schemeClr val="tx1">
                    <a:tint val="75000"/>
                  </a:schemeClr>
                </a:solidFill>
              </a:defRPr>
            </a:lvl6pPr>
            <a:lvl7pPr marL="2057159" indent="0">
              <a:buNone/>
              <a:defRPr sz="1050">
                <a:solidFill>
                  <a:schemeClr val="tx1">
                    <a:tint val="75000"/>
                  </a:schemeClr>
                </a:solidFill>
              </a:defRPr>
            </a:lvl7pPr>
            <a:lvl8pPr marL="2400020" indent="0">
              <a:buNone/>
              <a:defRPr sz="1050">
                <a:solidFill>
                  <a:schemeClr val="tx1">
                    <a:tint val="75000"/>
                  </a:schemeClr>
                </a:solidFill>
              </a:defRPr>
            </a:lvl8pPr>
            <a:lvl9pPr marL="2742879" indent="0">
              <a:buNone/>
              <a:defRPr sz="1050">
                <a:solidFill>
                  <a:schemeClr val="tx1">
                    <a:tint val="75000"/>
                  </a:schemeClr>
                </a:solidFill>
              </a:defRPr>
            </a:lvl9pPr>
          </a:lstStyle>
          <a:p>
            <a:pPr lvl="0"/>
            <a:r>
              <a:rPr lang="es-ES_tradnl" dirty="0"/>
              <a:t>Haga clic para modificar el estilo de texto del patrón</a:t>
            </a:r>
          </a:p>
        </p:txBody>
      </p:sp>
      <p:sp>
        <p:nvSpPr>
          <p:cNvPr id="18"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alibri"/>
                <a:cs typeface="Calibri"/>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468720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3" y="1535113"/>
            <a:ext cx="4040188" cy="639762"/>
          </a:xfrm>
        </p:spPr>
        <p:txBody>
          <a:bodyPr anchor="b"/>
          <a:lstStyle>
            <a:lvl1pPr marL="0" indent="0" algn="ctr">
              <a:buNone/>
              <a:defRPr sz="1200" b="0">
                <a:solidFill>
                  <a:srgbClr val="6B4A0B"/>
                </a:solidFill>
              </a:defRPr>
            </a:lvl1pPr>
            <a:lvl2pPr marL="342860" indent="0">
              <a:buNone/>
              <a:defRPr sz="1500" b="1"/>
            </a:lvl2pPr>
            <a:lvl3pPr marL="685720" indent="0">
              <a:buNone/>
              <a:defRPr sz="1350" b="1"/>
            </a:lvl3pPr>
            <a:lvl4pPr marL="1028580" indent="0">
              <a:buNone/>
              <a:defRPr sz="1200" b="1"/>
            </a:lvl4pPr>
            <a:lvl5pPr marL="1371440" indent="0">
              <a:buNone/>
              <a:defRPr sz="1200" b="1"/>
            </a:lvl5pPr>
            <a:lvl6pPr marL="1714300" indent="0">
              <a:buNone/>
              <a:defRPr sz="1200" b="1"/>
            </a:lvl6pPr>
            <a:lvl7pPr marL="2057159" indent="0">
              <a:buNone/>
              <a:defRPr sz="1200" b="1"/>
            </a:lvl7pPr>
            <a:lvl8pPr marL="2400020" indent="0">
              <a:buNone/>
              <a:defRPr sz="1200" b="1"/>
            </a:lvl8pPr>
            <a:lvl9pPr marL="2742879" indent="0">
              <a:buNone/>
              <a:defRPr sz="1200" b="1"/>
            </a:lvl9pPr>
          </a:lstStyle>
          <a:p>
            <a:pPr lvl="0"/>
            <a:r>
              <a:rPr lang="es-ES_tradnl" dirty="0"/>
              <a:t>Haga clic para modificar el estilo de texto del patrón</a:t>
            </a:r>
          </a:p>
        </p:txBody>
      </p:sp>
      <p:sp>
        <p:nvSpPr>
          <p:cNvPr id="4" name="Content Placeholder 3"/>
          <p:cNvSpPr>
            <a:spLocks noGrp="1"/>
          </p:cNvSpPr>
          <p:nvPr>
            <p:ph sz="half" idx="2"/>
          </p:nvPr>
        </p:nvSpPr>
        <p:spPr>
          <a:xfrm>
            <a:off x="457203"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lgn="ctr">
              <a:buNone/>
              <a:defRPr sz="1200" b="0">
                <a:solidFill>
                  <a:srgbClr val="6B4A0B"/>
                </a:solidFill>
              </a:defRPr>
            </a:lvl1pPr>
            <a:lvl2pPr marL="342860" indent="0">
              <a:buNone/>
              <a:defRPr sz="1500" b="1"/>
            </a:lvl2pPr>
            <a:lvl3pPr marL="685720" indent="0">
              <a:buNone/>
              <a:defRPr sz="1350" b="1"/>
            </a:lvl3pPr>
            <a:lvl4pPr marL="1028580" indent="0">
              <a:buNone/>
              <a:defRPr sz="1200" b="1"/>
            </a:lvl4pPr>
            <a:lvl5pPr marL="1371440" indent="0">
              <a:buNone/>
              <a:defRPr sz="1200" b="1"/>
            </a:lvl5pPr>
            <a:lvl6pPr marL="1714300" indent="0">
              <a:buNone/>
              <a:defRPr sz="1200" b="1"/>
            </a:lvl6pPr>
            <a:lvl7pPr marL="2057159" indent="0">
              <a:buNone/>
              <a:defRPr sz="1200" b="1"/>
            </a:lvl7pPr>
            <a:lvl8pPr marL="2400020" indent="0">
              <a:buNone/>
              <a:defRPr sz="1200" b="1"/>
            </a:lvl8pPr>
            <a:lvl9pPr marL="2742879" indent="0">
              <a:buNone/>
              <a:defRPr sz="12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0" name="Slide Number Placeholder 5"/>
          <p:cNvSpPr>
            <a:spLocks noGrp="1"/>
          </p:cNvSpPr>
          <p:nvPr>
            <p:ph type="sldNum" sz="quarter" idx="10"/>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5" name="Title 1"/>
          <p:cNvSpPr>
            <a:spLocks noGrp="1"/>
          </p:cNvSpPr>
          <p:nvPr>
            <p:ph type="title"/>
          </p:nvPr>
        </p:nvSpPr>
        <p:spPr>
          <a:xfrm>
            <a:off x="2343694" y="340445"/>
            <a:ext cx="5944645" cy="551950"/>
          </a:xfrm>
        </p:spPr>
        <p:txBody>
          <a:bodyPr/>
          <a:lstStyle/>
          <a:p>
            <a:r>
              <a:rPr lang="es-ES_tradnl" dirty="0"/>
              <a:t>Clic para editar título</a:t>
            </a:r>
            <a:endParaRPr lang="en-US" dirty="0"/>
          </a:p>
        </p:txBody>
      </p:sp>
    </p:spTree>
    <p:extLst>
      <p:ext uri="{BB962C8B-B14F-4D97-AF65-F5344CB8AC3E}">
        <p14:creationId xmlns:p14="http://schemas.microsoft.com/office/powerpoint/2010/main" val="1543445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Sólo el título">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0" name="Title 1"/>
          <p:cNvSpPr>
            <a:spLocks noGrp="1"/>
          </p:cNvSpPr>
          <p:nvPr>
            <p:ph type="title"/>
          </p:nvPr>
        </p:nvSpPr>
        <p:spPr>
          <a:xfrm>
            <a:off x="2343694" y="340445"/>
            <a:ext cx="5944645" cy="551950"/>
          </a:xfrm>
        </p:spPr>
        <p:txBody>
          <a:bodyPr/>
          <a:lstStyle/>
          <a:p>
            <a:r>
              <a:rPr lang="es-ES_tradnl" dirty="0"/>
              <a:t>Clic para editar título</a:t>
            </a:r>
            <a:endParaRPr lang="en-US" dirty="0"/>
          </a:p>
        </p:txBody>
      </p:sp>
    </p:spTree>
    <p:extLst>
      <p:ext uri="{BB962C8B-B14F-4D97-AF65-F5344CB8AC3E}">
        <p14:creationId xmlns:p14="http://schemas.microsoft.com/office/powerpoint/2010/main" val="22277359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ítulo y texto vertical">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7"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a:defRPr/>
            </a:pPr>
            <a:r>
              <a:rPr lang="es-ES" sz="600" dirty="0"/>
              <a:t>Nombre del Área</a:t>
            </a:r>
            <a:r>
              <a:rPr lang="es-ES_tradnl" sz="6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2" name="Title 1"/>
          <p:cNvSpPr>
            <a:spLocks noGrp="1"/>
          </p:cNvSpPr>
          <p:nvPr>
            <p:ph type="title"/>
          </p:nvPr>
        </p:nvSpPr>
        <p:spPr>
          <a:xfrm>
            <a:off x="2343694" y="340445"/>
            <a:ext cx="5944645" cy="551950"/>
          </a:xfrm>
        </p:spPr>
        <p:txBody>
          <a:bodyPr/>
          <a:lstStyle/>
          <a:p>
            <a:r>
              <a:rPr lang="es-ES_tradnl" dirty="0"/>
              <a:t>Clic para editar título</a:t>
            </a:r>
            <a:endParaRPr lang="en-US" dirty="0"/>
          </a:p>
        </p:txBody>
      </p:sp>
    </p:spTree>
    <p:extLst>
      <p:ext uri="{BB962C8B-B14F-4D97-AF65-F5344CB8AC3E}">
        <p14:creationId xmlns:p14="http://schemas.microsoft.com/office/powerpoint/2010/main" val="705762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p>
            <a:r>
              <a:rPr lang="es-ES"/>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a:t>Haga clic para modificar el estilo de subtítulo del patrón</a:t>
            </a:r>
            <a:endParaRPr lang="es-MX"/>
          </a:p>
        </p:txBody>
      </p:sp>
      <p:sp>
        <p:nvSpPr>
          <p:cNvPr id="4" name="3 Marcador de fecha"/>
          <p:cNvSpPr>
            <a:spLocks noGrp="1"/>
          </p:cNvSpPr>
          <p:nvPr>
            <p:ph type="dt" sz="half" idx="10"/>
          </p:nvPr>
        </p:nvSpPr>
        <p:spPr>
          <a:xfrm>
            <a:off x="457200" y="6356354"/>
            <a:ext cx="2133600" cy="365125"/>
          </a:xfrm>
          <a:prstGeom prst="rect">
            <a:avLst/>
          </a:prstGeom>
        </p:spPr>
        <p:txBody>
          <a:bodyPr/>
          <a:lstStyle/>
          <a:p>
            <a:fld id="{32D8E73B-1F1F-4BBA-9686-6E0D3EA73078}" type="datetimeFigureOut">
              <a:rPr lang="es-MX" smtClean="0"/>
              <a:pPr/>
              <a:t>25/04/2020</a:t>
            </a:fld>
            <a:endParaRPr lang="es-MX" dirty="0"/>
          </a:p>
        </p:txBody>
      </p:sp>
      <p:sp>
        <p:nvSpPr>
          <p:cNvPr id="5" name="4 Marcador de pie de página"/>
          <p:cNvSpPr>
            <a:spLocks noGrp="1"/>
          </p:cNvSpPr>
          <p:nvPr>
            <p:ph type="ftr" sz="quarter" idx="11"/>
          </p:nvPr>
        </p:nvSpPr>
        <p:spPr>
          <a:xfrm>
            <a:off x="3124200" y="6356354"/>
            <a:ext cx="2895600" cy="365125"/>
          </a:xfrm>
          <a:prstGeom prst="rect">
            <a:avLst/>
          </a:prstGeom>
        </p:spPr>
        <p:txBody>
          <a:bodyPr/>
          <a:lstStyle/>
          <a:p>
            <a:endParaRPr lang="es-MX" dirty="0"/>
          </a:p>
        </p:txBody>
      </p:sp>
      <p:sp>
        <p:nvSpPr>
          <p:cNvPr id="6" name="5 Marcador de número de diapositiva"/>
          <p:cNvSpPr>
            <a:spLocks noGrp="1"/>
          </p:cNvSpPr>
          <p:nvPr>
            <p:ph type="sldNum" sz="quarter" idx="12"/>
          </p:nvPr>
        </p:nvSpPr>
        <p:spPr/>
        <p:txBody>
          <a:bodyPr/>
          <a:lstStyle/>
          <a:p>
            <a:fld id="{9E6D49F1-C096-4F3F-8598-7952D41C8F4E}" type="slidenum">
              <a:rPr lang="es-MX" smtClean="0"/>
              <a:pPr/>
              <a:t>‹Nº›</a:t>
            </a:fld>
            <a:endParaRPr lang="es-MX" dirty="0"/>
          </a:p>
        </p:txBody>
      </p:sp>
    </p:spTree>
    <p:extLst>
      <p:ext uri="{BB962C8B-B14F-4D97-AF65-F5344CB8AC3E}">
        <p14:creationId xmlns:p14="http://schemas.microsoft.com/office/powerpoint/2010/main" val="264175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3_Diapositiva de título">
    <p:spTree>
      <p:nvGrpSpPr>
        <p:cNvPr id="1" name=""/>
        <p:cNvGrpSpPr/>
        <p:nvPr/>
      </p:nvGrpSpPr>
      <p:grpSpPr>
        <a:xfrm>
          <a:off x="0" y="0"/>
          <a:ext cx="0" cy="0"/>
          <a:chOff x="0" y="0"/>
          <a:chExt cx="0" cy="0"/>
        </a:xfrm>
      </p:grpSpPr>
      <p:sp>
        <p:nvSpPr>
          <p:cNvPr id="8" name="Rectángulo 7"/>
          <p:cNvSpPr/>
          <p:nvPr userDrawn="1"/>
        </p:nvSpPr>
        <p:spPr>
          <a:xfrm>
            <a:off x="0" y="2075492"/>
            <a:ext cx="9144000" cy="161123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latin typeface="Century Gothic"/>
            </a:endParaRPr>
          </a:p>
        </p:txBody>
      </p:sp>
      <p:sp>
        <p:nvSpPr>
          <p:cNvPr id="2" name="Rectángulo 1"/>
          <p:cNvSpPr/>
          <p:nvPr/>
        </p:nvSpPr>
        <p:spPr>
          <a:xfrm>
            <a:off x="0" y="2075492"/>
            <a:ext cx="9144000" cy="1611238"/>
          </a:xfrm>
          <a:prstGeom prst="rect">
            <a:avLst/>
          </a:prstGeom>
          <a:solidFill>
            <a:srgbClr val="64134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1710" fontAlgn="base">
              <a:spcBef>
                <a:spcPct val="0"/>
              </a:spcBef>
              <a:spcAft>
                <a:spcPct val="0"/>
              </a:spcAft>
            </a:pPr>
            <a:endParaRPr lang="es-ES" sz="1350" dirty="0">
              <a:solidFill>
                <a:srgbClr val="000000"/>
              </a:solidFill>
              <a:latin typeface="Century Gothic"/>
            </a:endParaRPr>
          </a:p>
        </p:txBody>
      </p:sp>
      <p:sp>
        <p:nvSpPr>
          <p:cNvPr id="21" name="Marcador de texto 20"/>
          <p:cNvSpPr>
            <a:spLocks noGrp="1"/>
          </p:cNvSpPr>
          <p:nvPr>
            <p:ph type="body" sz="quarter" idx="10"/>
          </p:nvPr>
        </p:nvSpPr>
        <p:spPr>
          <a:xfrm>
            <a:off x="710082" y="3824774"/>
            <a:ext cx="7728958" cy="991373"/>
          </a:xfrm>
        </p:spPr>
        <p:txBody>
          <a:bodyPr/>
          <a:lstStyle>
            <a:lvl1pPr marL="0" indent="0" algn="ctr">
              <a:buNone/>
              <a:defRPr sz="1500">
                <a:latin typeface="Century Gothic"/>
                <a:cs typeface="Century Gothic"/>
              </a:defRPr>
            </a:lvl1pPr>
            <a:lvl2pPr marL="342900" indent="0">
              <a:buNone/>
              <a:defRPr sz="1350"/>
            </a:lvl2pPr>
            <a:lvl3pPr marL="685800" indent="0">
              <a:buNone/>
              <a:defRPr sz="1200"/>
            </a:lvl3pPr>
            <a:lvl4pPr marL="1028700" indent="0">
              <a:buNone/>
              <a:defRPr sz="1050"/>
            </a:lvl4pPr>
            <a:lvl5pPr marL="1371600" indent="0">
              <a:buNone/>
              <a:defRPr sz="1050"/>
            </a:lvl5pPr>
          </a:lstStyle>
          <a:p>
            <a:pPr lvl="0"/>
            <a:r>
              <a:rPr lang="es-ES_tradnl" dirty="0"/>
              <a:t>Haga clic para modificar el estilo de texto del patrón</a:t>
            </a:r>
          </a:p>
        </p:txBody>
      </p:sp>
      <p:sp>
        <p:nvSpPr>
          <p:cNvPr id="23" name="Marcador de texto 22"/>
          <p:cNvSpPr>
            <a:spLocks noGrp="1"/>
          </p:cNvSpPr>
          <p:nvPr>
            <p:ph type="body" sz="quarter" idx="11"/>
          </p:nvPr>
        </p:nvSpPr>
        <p:spPr>
          <a:xfrm>
            <a:off x="1773537" y="5355464"/>
            <a:ext cx="5655055" cy="488689"/>
          </a:xfrm>
        </p:spPr>
        <p:txBody>
          <a:bodyPr/>
          <a:lstStyle>
            <a:lvl1pPr marL="0" indent="0" algn="ctr">
              <a:buNone/>
              <a:defRPr sz="1200" b="1">
                <a:solidFill>
                  <a:schemeClr val="tx1">
                    <a:lumMod val="50000"/>
                    <a:lumOff val="50000"/>
                  </a:schemeClr>
                </a:solidFill>
                <a:latin typeface="Century Gothic"/>
                <a:cs typeface="Century Gothic"/>
              </a:defRPr>
            </a:lvl1pPr>
            <a:lvl2pPr marL="342900" indent="0" algn="r">
              <a:buNone/>
              <a:defRPr sz="1050">
                <a:solidFill>
                  <a:schemeClr val="tx1">
                    <a:lumMod val="50000"/>
                    <a:lumOff val="50000"/>
                  </a:schemeClr>
                </a:solidFill>
              </a:defRPr>
            </a:lvl2pPr>
            <a:lvl3pPr marL="685800" indent="0" algn="r">
              <a:buNone/>
              <a:defRPr sz="900">
                <a:solidFill>
                  <a:schemeClr val="tx1">
                    <a:lumMod val="50000"/>
                    <a:lumOff val="50000"/>
                  </a:schemeClr>
                </a:solidFill>
              </a:defRPr>
            </a:lvl3pPr>
            <a:lvl4pPr marL="1028700" indent="0" algn="r">
              <a:buNone/>
              <a:defRPr sz="825">
                <a:solidFill>
                  <a:schemeClr val="tx1">
                    <a:lumMod val="50000"/>
                    <a:lumOff val="50000"/>
                  </a:schemeClr>
                </a:solidFill>
              </a:defRPr>
            </a:lvl4pPr>
            <a:lvl5pPr marL="1371600" indent="0" algn="r">
              <a:buNone/>
              <a:defRPr sz="825">
                <a:solidFill>
                  <a:schemeClr val="tx1">
                    <a:lumMod val="50000"/>
                    <a:lumOff val="50000"/>
                  </a:schemeClr>
                </a:solidFill>
              </a:defRPr>
            </a:lvl5pPr>
          </a:lstStyle>
          <a:p>
            <a:pPr lvl="0"/>
            <a:r>
              <a:rPr lang="es-ES_tradnl" dirty="0"/>
              <a:t>Haga clic para modificar el estilo de texto del patrón</a:t>
            </a:r>
          </a:p>
        </p:txBody>
      </p:sp>
      <p:sp>
        <p:nvSpPr>
          <p:cNvPr id="24" name="Marcador de texto 22"/>
          <p:cNvSpPr>
            <a:spLocks noGrp="1"/>
          </p:cNvSpPr>
          <p:nvPr>
            <p:ph type="body" sz="quarter" idx="12"/>
          </p:nvPr>
        </p:nvSpPr>
        <p:spPr>
          <a:xfrm>
            <a:off x="1773536" y="5856052"/>
            <a:ext cx="5655055" cy="406400"/>
          </a:xfrm>
        </p:spPr>
        <p:txBody>
          <a:bodyPr/>
          <a:lstStyle>
            <a:lvl1pPr marL="0" indent="0" algn="ctr">
              <a:buNone/>
              <a:defRPr sz="900">
                <a:solidFill>
                  <a:schemeClr val="tx1">
                    <a:lumMod val="50000"/>
                    <a:lumOff val="50000"/>
                  </a:schemeClr>
                </a:solidFill>
                <a:latin typeface="Century Gothic"/>
                <a:cs typeface="Century Gothic"/>
              </a:defRPr>
            </a:lvl1pPr>
            <a:lvl2pPr marL="342900" indent="0" algn="r">
              <a:buNone/>
              <a:defRPr sz="1050">
                <a:solidFill>
                  <a:schemeClr val="tx1">
                    <a:lumMod val="50000"/>
                    <a:lumOff val="50000"/>
                  </a:schemeClr>
                </a:solidFill>
              </a:defRPr>
            </a:lvl2pPr>
            <a:lvl3pPr marL="685800" indent="0" algn="r">
              <a:buNone/>
              <a:defRPr sz="900">
                <a:solidFill>
                  <a:schemeClr val="tx1">
                    <a:lumMod val="50000"/>
                    <a:lumOff val="50000"/>
                  </a:schemeClr>
                </a:solidFill>
              </a:defRPr>
            </a:lvl3pPr>
            <a:lvl4pPr marL="1028700" indent="0" algn="r">
              <a:buNone/>
              <a:defRPr sz="825">
                <a:solidFill>
                  <a:schemeClr val="tx1">
                    <a:lumMod val="50000"/>
                    <a:lumOff val="50000"/>
                  </a:schemeClr>
                </a:solidFill>
              </a:defRPr>
            </a:lvl4pPr>
            <a:lvl5pPr marL="1371600" indent="0" algn="r">
              <a:buNone/>
              <a:defRPr sz="825">
                <a:solidFill>
                  <a:schemeClr val="tx1">
                    <a:lumMod val="50000"/>
                    <a:lumOff val="50000"/>
                  </a:schemeClr>
                </a:solidFill>
              </a:defRPr>
            </a:lvl5pPr>
          </a:lstStyle>
          <a:p>
            <a:pPr lvl="0"/>
            <a:r>
              <a:rPr lang="es-ES_tradnl"/>
              <a:t>Haga clic para modificar el estilo de texto del patrón</a:t>
            </a:r>
          </a:p>
        </p:txBody>
      </p:sp>
      <p:sp>
        <p:nvSpPr>
          <p:cNvPr id="26" name="Marcador de texto 25"/>
          <p:cNvSpPr>
            <a:spLocks noGrp="1"/>
          </p:cNvSpPr>
          <p:nvPr>
            <p:ph type="body" sz="quarter" idx="13" hasCustomPrompt="1"/>
          </p:nvPr>
        </p:nvSpPr>
        <p:spPr>
          <a:xfrm>
            <a:off x="710082" y="2416855"/>
            <a:ext cx="7728958" cy="1667360"/>
          </a:xfrm>
        </p:spPr>
        <p:txBody>
          <a:bodyPr/>
          <a:lstStyle>
            <a:lvl1pPr marL="0" indent="0" algn="ctr">
              <a:buNone/>
              <a:defRPr sz="2400">
                <a:solidFill>
                  <a:schemeClr val="bg1"/>
                </a:solidFill>
                <a:latin typeface="Century Gothic"/>
                <a:cs typeface="Century Gothic"/>
              </a:defRPr>
            </a:lvl1pPr>
            <a:lvl2pPr marL="342900" indent="0">
              <a:buNone/>
              <a:defRPr/>
            </a:lvl2pPr>
            <a:lvl3pPr marL="685800" indent="0">
              <a:buNone/>
              <a:defRPr/>
            </a:lvl3pPr>
            <a:lvl4pPr marL="1028700" indent="0">
              <a:buNone/>
              <a:defRPr/>
            </a:lvl4pPr>
            <a:lvl5pPr marL="1371600" indent="0">
              <a:buNone/>
              <a:defRPr/>
            </a:lvl5pPr>
          </a:lstStyle>
          <a:p>
            <a:pPr lvl="0"/>
            <a:r>
              <a:rPr lang="es-ES_tradnl" dirty="0"/>
              <a:t>HAGA CLIC PARA MODIFICAR EL ESTILO DE TEXTO DEL PATRÓN</a:t>
            </a:r>
            <a:endParaRPr lang="es-ES" dirty="0"/>
          </a:p>
        </p:txBody>
      </p:sp>
    </p:spTree>
    <p:extLst>
      <p:ext uri="{BB962C8B-B14F-4D97-AF65-F5344CB8AC3E}">
        <p14:creationId xmlns:p14="http://schemas.microsoft.com/office/powerpoint/2010/main" val="2198854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2343693" y="340445"/>
            <a:ext cx="5944645" cy="551950"/>
          </a:xfrm>
        </p:spPr>
        <p:txBody>
          <a:bodyPr/>
          <a:lstStyle/>
          <a:p>
            <a:r>
              <a:rPr lang="es-ES_tradnl"/>
              <a:t>Clic para editar título</a:t>
            </a:r>
            <a:endParaRPr lang="en-US" dirty="0"/>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8"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2046308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1535113"/>
            <a:ext cx="4040188" cy="639762"/>
          </a:xfrm>
        </p:spPr>
        <p:txBody>
          <a:bodyPr anchor="b"/>
          <a:lstStyle>
            <a:lvl1pPr marL="0" indent="0" algn="ctr">
              <a:buNone/>
              <a:defRPr sz="1600" b="0">
                <a:solidFill>
                  <a:srgbClr val="6B4A0B"/>
                </a:solidFill>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lgn="ctr">
              <a:buNone/>
              <a:defRPr sz="1600" b="0">
                <a:solidFill>
                  <a:srgbClr val="6B4A0B"/>
                </a:solidFill>
              </a:defRPr>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10" name="Slide Number Placeholder 5"/>
          <p:cNvSpPr>
            <a:spLocks noGrp="1"/>
          </p:cNvSpPr>
          <p:nvPr>
            <p:ph type="sldNum" sz="quarter" idx="10"/>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5" name="Title 1"/>
          <p:cNvSpPr>
            <a:spLocks noGrp="1"/>
          </p:cNvSpPr>
          <p:nvPr>
            <p:ph type="title"/>
          </p:nvPr>
        </p:nvSpPr>
        <p:spPr>
          <a:xfrm>
            <a:off x="2343693" y="340445"/>
            <a:ext cx="5944645"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987672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ólo el título">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
        <p:nvSpPr>
          <p:cNvPr id="10" name="Title 1"/>
          <p:cNvSpPr>
            <a:spLocks noGrp="1"/>
          </p:cNvSpPr>
          <p:nvPr>
            <p:ph type="title"/>
          </p:nvPr>
        </p:nvSpPr>
        <p:spPr>
          <a:xfrm>
            <a:off x="2343693" y="340445"/>
            <a:ext cx="5944645" cy="551950"/>
          </a:xfrm>
        </p:spPr>
        <p:txBody>
          <a:bodyPr/>
          <a:lstStyle/>
          <a:p>
            <a:r>
              <a:rPr lang="es-ES_tradnl"/>
              <a:t>Clic para editar título</a:t>
            </a:r>
            <a:endParaRPr lang="en-US" dirty="0"/>
          </a:p>
        </p:txBody>
      </p:sp>
    </p:spTree>
    <p:extLst>
      <p:ext uri="{BB962C8B-B14F-4D97-AF65-F5344CB8AC3E}">
        <p14:creationId xmlns:p14="http://schemas.microsoft.com/office/powerpoint/2010/main" val="4162857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1035348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s-ES_tradnl"/>
              <a:t>Clic para editar título</a:t>
            </a:r>
            <a:endParaRPr lang="en-US" dirty="0"/>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646846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r>
              <a:rPr lang="es-ES_tradnl" noProof="0" dirty="0"/>
              <a:t>Arrastre la imagen al marcador de posición o haga clic en el icono para agregar</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s-ES_tradnl"/>
              <a:t>Haga clic para modificar el estilo de texto del patrón</a:t>
            </a:r>
          </a:p>
        </p:txBody>
      </p:sp>
      <p:sp>
        <p:nvSpPr>
          <p:cNvPr id="8"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a:defRPr/>
            </a:pPr>
            <a:r>
              <a:rPr lang="es-ES" sz="800" dirty="0"/>
              <a:t>Nombre del Área</a:t>
            </a:r>
            <a:r>
              <a:rPr lang="es-ES_tradnl" sz="800" dirty="0">
                <a:solidFill>
                  <a:srgbClr val="6B4A0B"/>
                </a:solidFill>
              </a:rPr>
              <a:t> </a:t>
            </a:r>
            <a:r>
              <a:rPr lang="es-ES_tradnl" dirty="0">
                <a:solidFill>
                  <a:srgbClr val="6B4A0B"/>
                </a:solidFill>
              </a:rPr>
              <a:t>| </a:t>
            </a:r>
            <a:fld id="{939C664E-1C2F-4D95-AF82-FF8D27121A91}" type="slidenum">
              <a:rPr lang="en-US" smtClean="0"/>
              <a:pPr>
                <a:defRPr/>
              </a:pPr>
              <a:t>‹Nº›</a:t>
            </a:fld>
            <a:endParaRPr lang="en-US" dirty="0"/>
          </a:p>
        </p:txBody>
      </p:sp>
    </p:spTree>
    <p:extLst>
      <p:ext uri="{BB962C8B-B14F-4D97-AF65-F5344CB8AC3E}">
        <p14:creationId xmlns:p14="http://schemas.microsoft.com/office/powerpoint/2010/main" val="3812833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jpe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75"/>
            <a:ext cx="7831138" cy="1143000"/>
          </a:xfrm>
          <a:prstGeom prst="rect">
            <a:avLst/>
          </a:prstGeom>
        </p:spPr>
        <p:txBody>
          <a:bodyPr vert="horz" lIns="91429" tIns="45714" rIns="91429" bIns="45714" rtlCol="0" anchor="ctr">
            <a:normAutofit/>
          </a:bodyPr>
          <a:lstStyle/>
          <a:p>
            <a:r>
              <a:rPr lang="es-ES_tradnl" dirty="0"/>
              <a:t>Clic para editar título</a:t>
            </a:r>
            <a:endParaRPr lang="en-US" dirty="0"/>
          </a:p>
        </p:txBody>
      </p:sp>
      <p:sp>
        <p:nvSpPr>
          <p:cNvPr id="1028" name="Text Placeholder 2"/>
          <p:cNvSpPr>
            <a:spLocks noGrp="1"/>
          </p:cNvSpPr>
          <p:nvPr>
            <p:ph type="body" idx="1"/>
          </p:nvPr>
        </p:nvSpPr>
        <p:spPr bwMode="auto">
          <a:xfrm>
            <a:off x="457200" y="1338263"/>
            <a:ext cx="782955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341313" marR="0" lvl="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32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741363" marR="0" lvl="1"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8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1141413" marR="0" lvl="2"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598613" marR="0" lvl="3"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20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2055813" marR="0" lvl="4"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20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20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13" name="Slide Number Placeholder 5"/>
          <p:cNvSpPr>
            <a:spLocks noGrp="1"/>
          </p:cNvSpPr>
          <p:nvPr>
            <p:ph type="sldNum" sz="quarter" idx="4"/>
          </p:nvPr>
        </p:nvSpPr>
        <p:spPr>
          <a:xfrm>
            <a:off x="5407514" y="6421439"/>
            <a:ext cx="3279287" cy="365125"/>
          </a:xfrm>
          <a:prstGeom prst="rect">
            <a:avLst/>
          </a:prstGeom>
        </p:spPr>
        <p:txBody>
          <a:bodyPr/>
          <a:lstStyle>
            <a:lvl1pPr algn="r">
              <a:defRPr sz="1000">
                <a:solidFill>
                  <a:srgbClr val="000000"/>
                </a:solidFill>
                <a:latin typeface="Century Gothic"/>
                <a:cs typeface="Century Gothic"/>
              </a:defRPr>
            </a:lvl1pPr>
          </a:lstStyle>
          <a:p>
            <a:pPr defTabSz="455613" fontAlgn="base">
              <a:spcBef>
                <a:spcPct val="0"/>
              </a:spcBef>
              <a:spcAft>
                <a:spcPct val="0"/>
              </a:spcAft>
              <a:defRPr/>
            </a:pPr>
            <a:r>
              <a:rPr lang="es-ES_tradnl" dirty="0">
                <a:solidFill>
                  <a:srgbClr val="790A14"/>
                </a:solidFill>
              </a:rPr>
              <a:t>|</a:t>
            </a:r>
            <a:r>
              <a:rPr lang="es-ES_tradnl" dirty="0">
                <a:solidFill>
                  <a:srgbClr val="6B4A0B"/>
                </a:solidFill>
              </a:rPr>
              <a:t> </a:t>
            </a:r>
            <a:fld id="{939C664E-1C2F-4D95-AF82-FF8D27121A91}" type="slidenum">
              <a:rPr lang="en-US" smtClean="0"/>
              <a:pPr defTabSz="455613" fontAlgn="base">
                <a:spcBef>
                  <a:spcPct val="0"/>
                </a:spcBef>
                <a:spcAft>
                  <a:spcPct val="0"/>
                </a:spcAft>
                <a:defRPr/>
              </a:pPr>
              <a:t>‹Nº›</a:t>
            </a:fld>
            <a:endParaRPr lang="en-US" dirty="0"/>
          </a:p>
        </p:txBody>
      </p:sp>
      <p:pic>
        <p:nvPicPr>
          <p:cNvPr id="8" name="Picture 11"/>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457201" y="278263"/>
            <a:ext cx="1693019" cy="564340"/>
          </a:xfrm>
          <a:prstGeom prst="rect">
            <a:avLst/>
          </a:prstGeom>
          <a:noFill/>
          <a:ln w="9525">
            <a:noFill/>
            <a:miter lim="800000"/>
            <a:headEnd/>
            <a:tailEnd/>
          </a:ln>
        </p:spPr>
      </p:pic>
    </p:spTree>
    <p:extLst>
      <p:ext uri="{BB962C8B-B14F-4D97-AF65-F5344CB8AC3E}">
        <p14:creationId xmlns:p14="http://schemas.microsoft.com/office/powerpoint/2010/main" val="2581971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r" defTabSz="455613" rtl="0" eaLnBrk="1" fontAlgn="base" hangingPunct="1">
        <a:spcBef>
          <a:spcPct val="0"/>
        </a:spcBef>
        <a:spcAft>
          <a:spcPct val="0"/>
        </a:spcAft>
        <a:defRPr sz="2800" kern="1200" cap="none">
          <a:solidFill>
            <a:srgbClr val="641345"/>
          </a:solidFill>
          <a:latin typeface="Century Gothic"/>
          <a:ea typeface="+mj-ea"/>
          <a:cs typeface="Century Gothic"/>
        </a:defRPr>
      </a:lvl1pPr>
      <a:lvl2pPr algn="r" defTabSz="455613" rtl="0" eaLnBrk="1" fontAlgn="base" hangingPunct="1">
        <a:spcBef>
          <a:spcPct val="0"/>
        </a:spcBef>
        <a:spcAft>
          <a:spcPct val="0"/>
        </a:spcAft>
        <a:defRPr sz="2400">
          <a:solidFill>
            <a:srgbClr val="983C3A"/>
          </a:solidFill>
          <a:latin typeface="Calibri" pitchFamily="34" charset="0"/>
        </a:defRPr>
      </a:lvl2pPr>
      <a:lvl3pPr algn="r" defTabSz="455613" rtl="0" eaLnBrk="1" fontAlgn="base" hangingPunct="1">
        <a:spcBef>
          <a:spcPct val="0"/>
        </a:spcBef>
        <a:spcAft>
          <a:spcPct val="0"/>
        </a:spcAft>
        <a:defRPr sz="2400">
          <a:solidFill>
            <a:srgbClr val="983C3A"/>
          </a:solidFill>
          <a:latin typeface="Calibri" pitchFamily="34" charset="0"/>
        </a:defRPr>
      </a:lvl3pPr>
      <a:lvl4pPr algn="r" defTabSz="455613" rtl="0" eaLnBrk="1" fontAlgn="base" hangingPunct="1">
        <a:spcBef>
          <a:spcPct val="0"/>
        </a:spcBef>
        <a:spcAft>
          <a:spcPct val="0"/>
        </a:spcAft>
        <a:defRPr sz="2400">
          <a:solidFill>
            <a:srgbClr val="983C3A"/>
          </a:solidFill>
          <a:latin typeface="Calibri" pitchFamily="34" charset="0"/>
        </a:defRPr>
      </a:lvl4pPr>
      <a:lvl5pPr algn="r" defTabSz="455613" rtl="0" eaLnBrk="1" fontAlgn="base" hangingPunct="1">
        <a:spcBef>
          <a:spcPct val="0"/>
        </a:spcBef>
        <a:spcAft>
          <a:spcPct val="0"/>
        </a:spcAft>
        <a:defRPr sz="2400">
          <a:solidFill>
            <a:srgbClr val="983C3A"/>
          </a:solidFill>
          <a:latin typeface="Calibri" pitchFamily="34" charset="0"/>
        </a:defRPr>
      </a:lvl5pPr>
      <a:lvl6pPr marL="457200" algn="r" defTabSz="455613" rtl="0" eaLnBrk="1" fontAlgn="base" hangingPunct="1">
        <a:spcBef>
          <a:spcPct val="0"/>
        </a:spcBef>
        <a:spcAft>
          <a:spcPct val="0"/>
        </a:spcAft>
        <a:defRPr sz="2400">
          <a:solidFill>
            <a:srgbClr val="983C3A"/>
          </a:solidFill>
          <a:latin typeface="Calibri" pitchFamily="34" charset="0"/>
        </a:defRPr>
      </a:lvl6pPr>
      <a:lvl7pPr marL="914400" algn="r" defTabSz="455613" rtl="0" eaLnBrk="1" fontAlgn="base" hangingPunct="1">
        <a:spcBef>
          <a:spcPct val="0"/>
        </a:spcBef>
        <a:spcAft>
          <a:spcPct val="0"/>
        </a:spcAft>
        <a:defRPr sz="2400">
          <a:solidFill>
            <a:srgbClr val="983C3A"/>
          </a:solidFill>
          <a:latin typeface="Calibri" pitchFamily="34" charset="0"/>
        </a:defRPr>
      </a:lvl7pPr>
      <a:lvl8pPr marL="1371600" algn="r" defTabSz="455613" rtl="0" eaLnBrk="1" fontAlgn="base" hangingPunct="1">
        <a:spcBef>
          <a:spcPct val="0"/>
        </a:spcBef>
        <a:spcAft>
          <a:spcPct val="0"/>
        </a:spcAft>
        <a:defRPr sz="2400">
          <a:solidFill>
            <a:srgbClr val="983C3A"/>
          </a:solidFill>
          <a:latin typeface="Calibri" pitchFamily="34" charset="0"/>
        </a:defRPr>
      </a:lvl8pPr>
      <a:lvl9pPr marL="1828800" algn="r" defTabSz="455613" rtl="0" eaLnBrk="1" fontAlgn="base" hangingPunct="1">
        <a:spcBef>
          <a:spcPct val="0"/>
        </a:spcBef>
        <a:spcAft>
          <a:spcPct val="0"/>
        </a:spcAft>
        <a:defRPr sz="2400">
          <a:solidFill>
            <a:srgbClr val="983C3A"/>
          </a:solidFill>
          <a:latin typeface="Calibri" pitchFamily="34" charset="0"/>
        </a:defRPr>
      </a:lvl9pPr>
    </p:titleStyle>
    <p:body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6675"/>
            <a:ext cx="7831138" cy="1143000"/>
          </a:xfrm>
          <a:prstGeom prst="rect">
            <a:avLst/>
          </a:prstGeom>
        </p:spPr>
        <p:txBody>
          <a:bodyPr vert="horz" lIns="91429" tIns="45714" rIns="91429" bIns="45714" rtlCol="0" anchor="ctr">
            <a:normAutofit/>
          </a:bodyPr>
          <a:lstStyle/>
          <a:p>
            <a:r>
              <a:rPr lang="es-ES_tradnl" dirty="0"/>
              <a:t>Clic para editar título</a:t>
            </a:r>
            <a:endParaRPr lang="en-US" dirty="0"/>
          </a:p>
        </p:txBody>
      </p:sp>
      <p:sp>
        <p:nvSpPr>
          <p:cNvPr id="1028" name="Text Placeholder 2"/>
          <p:cNvSpPr>
            <a:spLocks noGrp="1"/>
          </p:cNvSpPr>
          <p:nvPr>
            <p:ph type="body" idx="1"/>
          </p:nvPr>
        </p:nvSpPr>
        <p:spPr bwMode="auto">
          <a:xfrm>
            <a:off x="457200" y="1338263"/>
            <a:ext cx="7829550" cy="47879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marL="255985" marR="0" lvl="0" indent="-255985" algn="l" defTabSz="341710" rtl="0" eaLnBrk="1" fontAlgn="base" latinLnBrk="0" hangingPunct="1">
              <a:lnSpc>
                <a:spcPct val="100000"/>
              </a:lnSpc>
              <a:spcBef>
                <a:spcPct val="20000"/>
              </a:spcBef>
              <a:spcAft>
                <a:spcPct val="0"/>
              </a:spcAft>
              <a:buClr>
                <a:srgbClr val="641345"/>
              </a:buClr>
              <a:buSzPct val="100000"/>
              <a:buFont typeface="Webdings" pitchFamily="18" charset="2"/>
              <a:buChar char=""/>
              <a:tabLst/>
              <a:defRPr/>
            </a:pPr>
            <a:r>
              <a:rPr kumimoji="0" lang="es-ES_tradnl" sz="2400" b="0" i="0" u="none" strike="noStrike" kern="1200" cap="none" spc="0" normalizeH="0" baseline="0" noProof="0" dirty="0">
                <a:ln>
                  <a:noFill/>
                </a:ln>
                <a:solidFill>
                  <a:srgbClr val="000000"/>
                </a:solidFill>
                <a:effectLst/>
                <a:uLnTx/>
                <a:uFillTx/>
                <a:latin typeface="Century Gothic"/>
                <a:ea typeface="+mn-ea"/>
                <a:cs typeface="Century Gothic"/>
              </a:rPr>
              <a:t>Haga clic para modificar el estilo de texto del patrón</a:t>
            </a:r>
          </a:p>
          <a:p>
            <a:pPr marL="556022" marR="0" lvl="1" indent="-213122" algn="l" defTabSz="341710" rtl="0" eaLnBrk="1" fontAlgn="base" latinLnBrk="0" hangingPunct="1">
              <a:lnSpc>
                <a:spcPct val="100000"/>
              </a:lnSpc>
              <a:spcBef>
                <a:spcPct val="20000"/>
              </a:spcBef>
              <a:spcAft>
                <a:spcPct val="0"/>
              </a:spcAft>
              <a:buClr>
                <a:srgbClr val="641345"/>
              </a:buClr>
              <a:buSzPct val="70000"/>
              <a:buFont typeface="Lucida Grande"/>
              <a:buChar char="▹"/>
              <a:tabLst/>
              <a:defRPr/>
            </a:pPr>
            <a:r>
              <a:rPr kumimoji="0" lang="es-ES_tradnl" sz="2100" b="0" i="0" u="none" strike="noStrike" kern="1200" cap="none" spc="0" normalizeH="0" baseline="0" noProof="0" dirty="0">
                <a:ln>
                  <a:noFill/>
                </a:ln>
                <a:solidFill>
                  <a:srgbClr val="000000"/>
                </a:solidFill>
                <a:effectLst/>
                <a:uLnTx/>
                <a:uFillTx/>
                <a:latin typeface="Century Gothic"/>
                <a:ea typeface="+mn-ea"/>
                <a:cs typeface="Century Gothic"/>
              </a:rPr>
              <a:t>Segundo nivel</a:t>
            </a:r>
          </a:p>
          <a:p>
            <a:pPr marL="856060" marR="0" lvl="2" indent="-170260" algn="l" defTabSz="341710" rtl="0" eaLnBrk="1" fontAlgn="base" latinLnBrk="0" hangingPunct="1">
              <a:lnSpc>
                <a:spcPct val="100000"/>
              </a:lnSpc>
              <a:spcBef>
                <a:spcPct val="20000"/>
              </a:spcBef>
              <a:spcAft>
                <a:spcPct val="0"/>
              </a:spcAft>
              <a:buClr>
                <a:srgbClr val="641345"/>
              </a:buClr>
              <a:buSzPct val="80000"/>
              <a:buFont typeface="Lucida Grande"/>
              <a:buChar char="▾"/>
              <a:tabLst/>
              <a:defRPr/>
            </a:pPr>
            <a:r>
              <a:rPr kumimoji="0" lang="es-ES_tradnl" sz="1800" b="0" i="0" u="none" strike="noStrike" kern="1200" cap="none" spc="0" normalizeH="0" baseline="0" noProof="0" dirty="0">
                <a:ln>
                  <a:noFill/>
                </a:ln>
                <a:solidFill>
                  <a:srgbClr val="000000"/>
                </a:solidFill>
                <a:effectLst/>
                <a:uLnTx/>
                <a:uFillTx/>
                <a:latin typeface="Century Gothic"/>
                <a:ea typeface="+mn-ea"/>
                <a:cs typeface="Century Gothic"/>
              </a:rPr>
              <a:t>Tercer nivel</a:t>
            </a:r>
          </a:p>
          <a:p>
            <a:pPr marL="1198960" marR="0" lvl="3" indent="-170260" algn="l" defTabSz="341710" rtl="0" eaLnBrk="1" fontAlgn="base" latinLnBrk="0" hangingPunct="1">
              <a:lnSpc>
                <a:spcPct val="100000"/>
              </a:lnSpc>
              <a:spcBef>
                <a:spcPct val="20000"/>
              </a:spcBef>
              <a:spcAft>
                <a:spcPct val="0"/>
              </a:spcAft>
              <a:buClr>
                <a:srgbClr val="641345"/>
              </a:buClr>
              <a:buSzTx/>
              <a:buFont typeface="Lucida Grande"/>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Cuarto nivel</a:t>
            </a:r>
          </a:p>
          <a:p>
            <a:pPr marL="1541860" marR="0" lvl="4" indent="-170260" algn="l" defTabSz="341710" rtl="0" eaLnBrk="1" fontAlgn="base" latinLnBrk="0" hangingPunct="1">
              <a:lnSpc>
                <a:spcPct val="100000"/>
              </a:lnSpc>
              <a:spcBef>
                <a:spcPct val="20000"/>
              </a:spcBef>
              <a:spcAft>
                <a:spcPct val="0"/>
              </a:spcAft>
              <a:buClr>
                <a:srgbClr val="641345"/>
              </a:buClr>
              <a:buSzTx/>
              <a:buFont typeface="Arial" charset="0"/>
              <a:buChar char="•"/>
              <a:tabLst/>
              <a:defRPr/>
            </a:pPr>
            <a:r>
              <a:rPr kumimoji="0" lang="es-ES_tradnl" sz="1500" b="0" i="0" u="none" strike="noStrike" kern="1200" cap="none" spc="0" normalizeH="0" baseline="0" noProof="0" dirty="0">
                <a:ln>
                  <a:noFill/>
                </a:ln>
                <a:solidFill>
                  <a:srgbClr val="000000"/>
                </a:solidFill>
                <a:effectLst/>
                <a:uLnTx/>
                <a:uFillTx/>
                <a:latin typeface="Century Gothic"/>
                <a:ea typeface="+mn-ea"/>
                <a:cs typeface="Century Gothic"/>
              </a:rPr>
              <a:t>Quinto nivel</a:t>
            </a:r>
            <a:endParaRPr kumimoji="0" lang="en-US" sz="1500" b="0" i="0" u="none" strike="noStrike" kern="1200" cap="none" spc="0" normalizeH="0" baseline="0" noProof="0" dirty="0">
              <a:ln>
                <a:noFill/>
              </a:ln>
              <a:solidFill>
                <a:srgbClr val="000000"/>
              </a:solidFill>
              <a:effectLst/>
              <a:uLnTx/>
              <a:uFillTx/>
              <a:latin typeface="Century Gothic"/>
              <a:ea typeface="+mn-ea"/>
              <a:cs typeface="Century Gothic"/>
            </a:endParaRPr>
          </a:p>
        </p:txBody>
      </p:sp>
      <p:sp>
        <p:nvSpPr>
          <p:cNvPr id="13" name="Slide Number Placeholder 5"/>
          <p:cNvSpPr>
            <a:spLocks noGrp="1"/>
          </p:cNvSpPr>
          <p:nvPr>
            <p:ph type="sldNum" sz="quarter" idx="4"/>
          </p:nvPr>
        </p:nvSpPr>
        <p:spPr>
          <a:xfrm>
            <a:off x="5407515" y="6421441"/>
            <a:ext cx="3279287" cy="365125"/>
          </a:xfrm>
          <a:prstGeom prst="rect">
            <a:avLst/>
          </a:prstGeom>
        </p:spPr>
        <p:txBody>
          <a:bodyPr/>
          <a:lstStyle>
            <a:lvl1pPr algn="r">
              <a:defRPr sz="750">
                <a:solidFill>
                  <a:srgbClr val="000000"/>
                </a:solidFill>
                <a:latin typeface="Century Gothic"/>
                <a:cs typeface="Century Gothic"/>
              </a:defRPr>
            </a:lvl1pPr>
          </a:lstStyle>
          <a:p>
            <a:pPr defTabSz="341710" fontAlgn="base">
              <a:spcBef>
                <a:spcPct val="0"/>
              </a:spcBef>
              <a:spcAft>
                <a:spcPct val="0"/>
              </a:spcAft>
              <a:defRPr/>
            </a:pPr>
            <a:r>
              <a:rPr lang="es-ES_tradnl">
                <a:solidFill>
                  <a:srgbClr val="790A14"/>
                </a:solidFill>
              </a:rPr>
              <a:t>|</a:t>
            </a:r>
            <a:r>
              <a:rPr lang="es-ES_tradnl">
                <a:solidFill>
                  <a:srgbClr val="6B4A0B"/>
                </a:solidFill>
              </a:rPr>
              <a:t> </a:t>
            </a:r>
            <a:fld id="{939C664E-1C2F-4D95-AF82-FF8D27121A91}" type="slidenum">
              <a:rPr lang="en-US" smtClean="0"/>
              <a:pPr defTabSz="341710" fontAlgn="base">
                <a:spcBef>
                  <a:spcPct val="0"/>
                </a:spcBef>
                <a:spcAft>
                  <a:spcPct val="0"/>
                </a:spcAft>
                <a:defRPr/>
              </a:pPr>
              <a:t>‹Nº›</a:t>
            </a:fld>
            <a:endParaRPr lang="en-US" dirty="0"/>
          </a:p>
        </p:txBody>
      </p:sp>
      <p:pic>
        <p:nvPicPr>
          <p:cNvPr id="8" name="Picture 11"/>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auto">
          <a:xfrm>
            <a:off x="457202" y="278263"/>
            <a:ext cx="1693019" cy="564340"/>
          </a:xfrm>
          <a:prstGeom prst="rect">
            <a:avLst/>
          </a:prstGeom>
          <a:noFill/>
          <a:ln w="9525">
            <a:noFill/>
            <a:miter lim="800000"/>
            <a:headEnd/>
            <a:tailEnd/>
          </a:ln>
        </p:spPr>
      </p:pic>
    </p:spTree>
    <p:extLst>
      <p:ext uri="{BB962C8B-B14F-4D97-AF65-F5344CB8AC3E}">
        <p14:creationId xmlns:p14="http://schemas.microsoft.com/office/powerpoint/2010/main" val="3981535050"/>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hf hdr="0" ftr="0" dt="0"/>
  <p:txStyles>
    <p:titleStyle>
      <a:lvl1pPr algn="r" defTabSz="341710" rtl="0" eaLnBrk="1" fontAlgn="base" hangingPunct="1">
        <a:spcBef>
          <a:spcPct val="0"/>
        </a:spcBef>
        <a:spcAft>
          <a:spcPct val="0"/>
        </a:spcAft>
        <a:defRPr sz="2100" kern="1200" cap="none">
          <a:solidFill>
            <a:srgbClr val="641345"/>
          </a:solidFill>
          <a:latin typeface="Century Gothic"/>
          <a:ea typeface="+mj-ea"/>
          <a:cs typeface="Century Gothic"/>
        </a:defRPr>
      </a:lvl1pPr>
      <a:lvl2pPr algn="r" defTabSz="341710" rtl="0" eaLnBrk="1" fontAlgn="base" hangingPunct="1">
        <a:spcBef>
          <a:spcPct val="0"/>
        </a:spcBef>
        <a:spcAft>
          <a:spcPct val="0"/>
        </a:spcAft>
        <a:defRPr sz="1800">
          <a:solidFill>
            <a:srgbClr val="983C3A"/>
          </a:solidFill>
          <a:latin typeface="Calibri" pitchFamily="34" charset="0"/>
        </a:defRPr>
      </a:lvl2pPr>
      <a:lvl3pPr algn="r" defTabSz="341710" rtl="0" eaLnBrk="1" fontAlgn="base" hangingPunct="1">
        <a:spcBef>
          <a:spcPct val="0"/>
        </a:spcBef>
        <a:spcAft>
          <a:spcPct val="0"/>
        </a:spcAft>
        <a:defRPr sz="1800">
          <a:solidFill>
            <a:srgbClr val="983C3A"/>
          </a:solidFill>
          <a:latin typeface="Calibri" pitchFamily="34" charset="0"/>
        </a:defRPr>
      </a:lvl3pPr>
      <a:lvl4pPr algn="r" defTabSz="341710" rtl="0" eaLnBrk="1" fontAlgn="base" hangingPunct="1">
        <a:spcBef>
          <a:spcPct val="0"/>
        </a:spcBef>
        <a:spcAft>
          <a:spcPct val="0"/>
        </a:spcAft>
        <a:defRPr sz="1800">
          <a:solidFill>
            <a:srgbClr val="983C3A"/>
          </a:solidFill>
          <a:latin typeface="Calibri" pitchFamily="34" charset="0"/>
        </a:defRPr>
      </a:lvl4pPr>
      <a:lvl5pPr algn="r" defTabSz="341710" rtl="0" eaLnBrk="1" fontAlgn="base" hangingPunct="1">
        <a:spcBef>
          <a:spcPct val="0"/>
        </a:spcBef>
        <a:spcAft>
          <a:spcPct val="0"/>
        </a:spcAft>
        <a:defRPr sz="1800">
          <a:solidFill>
            <a:srgbClr val="983C3A"/>
          </a:solidFill>
          <a:latin typeface="Calibri" pitchFamily="34" charset="0"/>
        </a:defRPr>
      </a:lvl5pPr>
      <a:lvl6pPr marL="342900" algn="r" defTabSz="341710" rtl="0" eaLnBrk="1" fontAlgn="base" hangingPunct="1">
        <a:spcBef>
          <a:spcPct val="0"/>
        </a:spcBef>
        <a:spcAft>
          <a:spcPct val="0"/>
        </a:spcAft>
        <a:defRPr sz="1800">
          <a:solidFill>
            <a:srgbClr val="983C3A"/>
          </a:solidFill>
          <a:latin typeface="Calibri" pitchFamily="34" charset="0"/>
        </a:defRPr>
      </a:lvl6pPr>
      <a:lvl7pPr marL="685800" algn="r" defTabSz="341710" rtl="0" eaLnBrk="1" fontAlgn="base" hangingPunct="1">
        <a:spcBef>
          <a:spcPct val="0"/>
        </a:spcBef>
        <a:spcAft>
          <a:spcPct val="0"/>
        </a:spcAft>
        <a:defRPr sz="1800">
          <a:solidFill>
            <a:srgbClr val="983C3A"/>
          </a:solidFill>
          <a:latin typeface="Calibri" pitchFamily="34" charset="0"/>
        </a:defRPr>
      </a:lvl7pPr>
      <a:lvl8pPr marL="1028700" algn="r" defTabSz="341710" rtl="0" eaLnBrk="1" fontAlgn="base" hangingPunct="1">
        <a:spcBef>
          <a:spcPct val="0"/>
        </a:spcBef>
        <a:spcAft>
          <a:spcPct val="0"/>
        </a:spcAft>
        <a:defRPr sz="1800">
          <a:solidFill>
            <a:srgbClr val="983C3A"/>
          </a:solidFill>
          <a:latin typeface="Calibri" pitchFamily="34" charset="0"/>
        </a:defRPr>
      </a:lvl8pPr>
      <a:lvl9pPr marL="1371600" algn="r" defTabSz="341710" rtl="0" eaLnBrk="1" fontAlgn="base" hangingPunct="1">
        <a:spcBef>
          <a:spcPct val="0"/>
        </a:spcBef>
        <a:spcAft>
          <a:spcPct val="0"/>
        </a:spcAft>
        <a:defRPr sz="1800">
          <a:solidFill>
            <a:srgbClr val="983C3A"/>
          </a:solidFill>
          <a:latin typeface="Calibri" pitchFamily="34" charset="0"/>
        </a:defRPr>
      </a:lvl9pPr>
    </p:titleStyle>
    <p:bodyStyle>
      <a:lvl1pPr marL="255985" marR="0" indent="-255985" algn="l" defTabSz="341710" rtl="0" eaLnBrk="1" fontAlgn="base" latinLnBrk="0" hangingPunct="1">
        <a:lnSpc>
          <a:spcPct val="100000"/>
        </a:lnSpc>
        <a:spcBef>
          <a:spcPct val="20000"/>
        </a:spcBef>
        <a:spcAft>
          <a:spcPct val="0"/>
        </a:spcAft>
        <a:buClr>
          <a:srgbClr val="641345"/>
        </a:buClr>
        <a:buSzPct val="100000"/>
        <a:buFont typeface="Webdings" pitchFamily="18" charset="2"/>
        <a:buChar char=""/>
        <a:tabLst/>
        <a:defRPr sz="2400" kern="1200">
          <a:solidFill>
            <a:schemeClr val="tx1"/>
          </a:solidFill>
          <a:latin typeface="Century Gothic"/>
          <a:ea typeface="+mn-ea"/>
          <a:cs typeface="Century Gothic"/>
        </a:defRPr>
      </a:lvl1pPr>
      <a:lvl2pPr marL="556022" marR="0" indent="-213122" algn="l" defTabSz="341710" rtl="0" eaLnBrk="1" fontAlgn="base" latinLnBrk="0" hangingPunct="1">
        <a:lnSpc>
          <a:spcPct val="100000"/>
        </a:lnSpc>
        <a:spcBef>
          <a:spcPct val="20000"/>
        </a:spcBef>
        <a:spcAft>
          <a:spcPct val="0"/>
        </a:spcAft>
        <a:buClr>
          <a:srgbClr val="641345"/>
        </a:buClr>
        <a:buSzPct val="70000"/>
        <a:buFont typeface="Lucida Grande"/>
        <a:buChar char="▹"/>
        <a:tabLst/>
        <a:defRPr sz="2100" kern="1200">
          <a:solidFill>
            <a:schemeClr val="tx1"/>
          </a:solidFill>
          <a:latin typeface="Century Gothic"/>
          <a:ea typeface="+mn-ea"/>
          <a:cs typeface="Century Gothic"/>
        </a:defRPr>
      </a:lvl2pPr>
      <a:lvl3pPr marL="856060" marR="0" indent="-170260" algn="l" defTabSz="341710" rtl="0" eaLnBrk="1" fontAlgn="base" latinLnBrk="0" hangingPunct="1">
        <a:lnSpc>
          <a:spcPct val="100000"/>
        </a:lnSpc>
        <a:spcBef>
          <a:spcPct val="20000"/>
        </a:spcBef>
        <a:spcAft>
          <a:spcPct val="0"/>
        </a:spcAft>
        <a:buClr>
          <a:srgbClr val="641345"/>
        </a:buClr>
        <a:buSzPct val="80000"/>
        <a:buFont typeface="Lucida Grande"/>
        <a:buChar char="▾"/>
        <a:tabLst/>
        <a:defRPr sz="1800" kern="1200">
          <a:solidFill>
            <a:schemeClr val="tx1"/>
          </a:solidFill>
          <a:latin typeface="Century Gothic"/>
          <a:ea typeface="+mn-ea"/>
          <a:cs typeface="Century Gothic"/>
        </a:defRPr>
      </a:lvl3pPr>
      <a:lvl4pPr marL="1198960" marR="0" indent="-170260" algn="l" defTabSz="341710" rtl="0" eaLnBrk="1" fontAlgn="base" latinLnBrk="0" hangingPunct="1">
        <a:lnSpc>
          <a:spcPct val="100000"/>
        </a:lnSpc>
        <a:spcBef>
          <a:spcPct val="20000"/>
        </a:spcBef>
        <a:spcAft>
          <a:spcPct val="0"/>
        </a:spcAft>
        <a:buClr>
          <a:srgbClr val="641345"/>
        </a:buClr>
        <a:buSzTx/>
        <a:buFont typeface="Lucida Grande"/>
        <a:buChar char="▿"/>
        <a:tabLst/>
        <a:defRPr sz="1500" kern="1200">
          <a:solidFill>
            <a:schemeClr val="tx1"/>
          </a:solidFill>
          <a:latin typeface="Century Gothic"/>
          <a:ea typeface="+mn-ea"/>
          <a:cs typeface="Century Gothic"/>
        </a:defRPr>
      </a:lvl4pPr>
      <a:lvl5pPr marL="1541860" marR="0" indent="-170260" algn="l" defTabSz="341710" rtl="0" eaLnBrk="1" fontAlgn="base" latinLnBrk="0" hangingPunct="1">
        <a:lnSpc>
          <a:spcPct val="100000"/>
        </a:lnSpc>
        <a:spcBef>
          <a:spcPct val="20000"/>
        </a:spcBef>
        <a:spcAft>
          <a:spcPct val="0"/>
        </a:spcAft>
        <a:buClr>
          <a:srgbClr val="641345"/>
        </a:buClr>
        <a:buSzTx/>
        <a:buFont typeface="Arial" charset="0"/>
        <a:buChar char="•"/>
        <a:tabLst/>
        <a:defRPr sz="1500" kern="1200">
          <a:solidFill>
            <a:schemeClr val="tx1"/>
          </a:solidFill>
          <a:latin typeface="Century Gothic"/>
          <a:ea typeface="+mn-ea"/>
          <a:cs typeface="Century Gothic"/>
        </a:defRPr>
      </a:lvl5pPr>
      <a:lvl6pPr marL="1885730" indent="-171430" algn="l" defTabSz="342860" rtl="0" eaLnBrk="1" latinLnBrk="0" hangingPunct="1">
        <a:spcBef>
          <a:spcPct val="20000"/>
        </a:spcBef>
        <a:buFont typeface="Arial"/>
        <a:buChar char="•"/>
        <a:defRPr sz="1500" kern="1200">
          <a:solidFill>
            <a:schemeClr val="tx1"/>
          </a:solidFill>
          <a:latin typeface="+mn-lt"/>
          <a:ea typeface="+mn-ea"/>
          <a:cs typeface="+mn-cs"/>
        </a:defRPr>
      </a:lvl6pPr>
      <a:lvl7pPr marL="2228590" indent="-171430" algn="l" defTabSz="342860" rtl="0" eaLnBrk="1" latinLnBrk="0" hangingPunct="1">
        <a:spcBef>
          <a:spcPct val="20000"/>
        </a:spcBef>
        <a:buFont typeface="Arial"/>
        <a:buChar char="•"/>
        <a:defRPr sz="1500" kern="1200">
          <a:solidFill>
            <a:schemeClr val="tx1"/>
          </a:solidFill>
          <a:latin typeface="+mn-lt"/>
          <a:ea typeface="+mn-ea"/>
          <a:cs typeface="+mn-cs"/>
        </a:defRPr>
      </a:lvl7pPr>
      <a:lvl8pPr marL="2571449" indent="-171430" algn="l" defTabSz="342860" rtl="0" eaLnBrk="1" latinLnBrk="0" hangingPunct="1">
        <a:spcBef>
          <a:spcPct val="20000"/>
        </a:spcBef>
        <a:buFont typeface="Arial"/>
        <a:buChar char="•"/>
        <a:defRPr sz="1500" kern="1200">
          <a:solidFill>
            <a:schemeClr val="tx1"/>
          </a:solidFill>
          <a:latin typeface="+mn-lt"/>
          <a:ea typeface="+mn-ea"/>
          <a:cs typeface="+mn-cs"/>
        </a:defRPr>
      </a:lvl8pPr>
      <a:lvl9pPr marL="2914310" indent="-171430" algn="l" defTabSz="34286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60" rtl="0" eaLnBrk="1" latinLnBrk="0" hangingPunct="1">
        <a:defRPr sz="1350" kern="1200">
          <a:solidFill>
            <a:schemeClr val="tx1"/>
          </a:solidFill>
          <a:latin typeface="+mn-lt"/>
          <a:ea typeface="+mn-ea"/>
          <a:cs typeface="+mn-cs"/>
        </a:defRPr>
      </a:lvl1pPr>
      <a:lvl2pPr marL="342860" algn="l" defTabSz="342860" rtl="0" eaLnBrk="1" latinLnBrk="0" hangingPunct="1">
        <a:defRPr sz="1350" kern="1200">
          <a:solidFill>
            <a:schemeClr val="tx1"/>
          </a:solidFill>
          <a:latin typeface="+mn-lt"/>
          <a:ea typeface="+mn-ea"/>
          <a:cs typeface="+mn-cs"/>
        </a:defRPr>
      </a:lvl2pPr>
      <a:lvl3pPr marL="685720" algn="l" defTabSz="342860" rtl="0" eaLnBrk="1" latinLnBrk="0" hangingPunct="1">
        <a:defRPr sz="1350" kern="1200">
          <a:solidFill>
            <a:schemeClr val="tx1"/>
          </a:solidFill>
          <a:latin typeface="+mn-lt"/>
          <a:ea typeface="+mn-ea"/>
          <a:cs typeface="+mn-cs"/>
        </a:defRPr>
      </a:lvl3pPr>
      <a:lvl4pPr marL="1028580" algn="l" defTabSz="342860" rtl="0" eaLnBrk="1" latinLnBrk="0" hangingPunct="1">
        <a:defRPr sz="1350" kern="1200">
          <a:solidFill>
            <a:schemeClr val="tx1"/>
          </a:solidFill>
          <a:latin typeface="+mn-lt"/>
          <a:ea typeface="+mn-ea"/>
          <a:cs typeface="+mn-cs"/>
        </a:defRPr>
      </a:lvl4pPr>
      <a:lvl5pPr marL="1371440" algn="l" defTabSz="342860" rtl="0" eaLnBrk="1" latinLnBrk="0" hangingPunct="1">
        <a:defRPr sz="1350" kern="1200">
          <a:solidFill>
            <a:schemeClr val="tx1"/>
          </a:solidFill>
          <a:latin typeface="+mn-lt"/>
          <a:ea typeface="+mn-ea"/>
          <a:cs typeface="+mn-cs"/>
        </a:defRPr>
      </a:lvl5pPr>
      <a:lvl6pPr marL="1714300" algn="l" defTabSz="342860" rtl="0" eaLnBrk="1" latinLnBrk="0" hangingPunct="1">
        <a:defRPr sz="1350" kern="1200">
          <a:solidFill>
            <a:schemeClr val="tx1"/>
          </a:solidFill>
          <a:latin typeface="+mn-lt"/>
          <a:ea typeface="+mn-ea"/>
          <a:cs typeface="+mn-cs"/>
        </a:defRPr>
      </a:lvl6pPr>
      <a:lvl7pPr marL="2057159" algn="l" defTabSz="342860" rtl="0" eaLnBrk="1" latinLnBrk="0" hangingPunct="1">
        <a:defRPr sz="1350" kern="1200">
          <a:solidFill>
            <a:schemeClr val="tx1"/>
          </a:solidFill>
          <a:latin typeface="+mn-lt"/>
          <a:ea typeface="+mn-ea"/>
          <a:cs typeface="+mn-cs"/>
        </a:defRPr>
      </a:lvl7pPr>
      <a:lvl8pPr marL="2400020" algn="l" defTabSz="342860" rtl="0" eaLnBrk="1" latinLnBrk="0" hangingPunct="1">
        <a:defRPr sz="1350" kern="1200">
          <a:solidFill>
            <a:schemeClr val="tx1"/>
          </a:solidFill>
          <a:latin typeface="+mn-lt"/>
          <a:ea typeface="+mn-ea"/>
          <a:cs typeface="+mn-cs"/>
        </a:defRPr>
      </a:lvl8pPr>
      <a:lvl9pPr marL="2742879" algn="l" defTabSz="34286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tiff"/><Relationship Id="rId1" Type="http://schemas.openxmlformats.org/officeDocument/2006/relationships/slideLayout" Target="../slideLayouts/slideLayout18.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1"/>
          </p:nvPr>
        </p:nvSpPr>
        <p:spPr>
          <a:xfrm>
            <a:off x="898967" y="5533538"/>
            <a:ext cx="7805086" cy="1151933"/>
          </a:xfrm>
        </p:spPr>
        <p:txBody>
          <a:bodyPr/>
          <a:lstStyle/>
          <a:p>
            <a:pPr algn="r"/>
            <a:r>
              <a:rPr lang="es-MX" sz="2000" dirty="0" smtClean="0">
                <a:solidFill>
                  <a:schemeClr val="tx1"/>
                </a:solidFill>
                <a:latin typeface="Arial" panose="020B0604020202020204" pitchFamily="34" charset="0"/>
                <a:cs typeface="Arial" panose="020B0604020202020204" pitchFamily="34" charset="0"/>
              </a:rPr>
              <a:t>Doctora Adriana </a:t>
            </a:r>
            <a:r>
              <a:rPr lang="es-MX" sz="2000" dirty="0">
                <a:solidFill>
                  <a:schemeClr val="tx1"/>
                </a:solidFill>
                <a:latin typeface="Arial" panose="020B0604020202020204" pitchFamily="34" charset="0"/>
                <a:cs typeface="Arial" panose="020B0604020202020204" pitchFamily="34" charset="0"/>
              </a:rPr>
              <a:t>Favela Herrera</a:t>
            </a:r>
          </a:p>
          <a:p>
            <a:pPr algn="r"/>
            <a:r>
              <a:rPr lang="es-MX" sz="2000" dirty="0">
                <a:solidFill>
                  <a:schemeClr val="tx1"/>
                </a:solidFill>
                <a:latin typeface="Arial" panose="020B0604020202020204" pitchFamily="34" charset="0"/>
                <a:cs typeface="Arial" panose="020B0604020202020204" pitchFamily="34" charset="0"/>
              </a:rPr>
              <a:t>Consejera Electoral del Consejo General del INE</a:t>
            </a:r>
          </a:p>
          <a:p>
            <a:pPr algn="r"/>
            <a:r>
              <a:rPr lang="es-MX" sz="2000" dirty="0">
                <a:solidFill>
                  <a:schemeClr val="tx1"/>
                </a:solidFill>
                <a:latin typeface="Arial" panose="020B0604020202020204" pitchFamily="34" charset="0"/>
                <a:cs typeface="Arial" panose="020B0604020202020204" pitchFamily="34" charset="0"/>
              </a:rPr>
              <a:t>25  abril 2020</a:t>
            </a:r>
          </a:p>
        </p:txBody>
      </p:sp>
      <p:sp>
        <p:nvSpPr>
          <p:cNvPr id="5" name="Marcador de texto 4"/>
          <p:cNvSpPr>
            <a:spLocks noGrp="1"/>
          </p:cNvSpPr>
          <p:nvPr>
            <p:ph type="body" sz="quarter" idx="13"/>
          </p:nvPr>
        </p:nvSpPr>
        <p:spPr>
          <a:xfrm>
            <a:off x="0" y="2088788"/>
            <a:ext cx="9144000" cy="1634788"/>
          </a:xfrm>
        </p:spPr>
        <p:txBody>
          <a:bodyPr anchor="ctr"/>
          <a:lstStyle/>
          <a:p>
            <a:pPr>
              <a:spcBef>
                <a:spcPts val="0"/>
              </a:spcBef>
            </a:pPr>
            <a:r>
              <a:rPr lang="es-MX" dirty="0" smtClean="0">
                <a:latin typeface="Arial" panose="020B0604020202020204" pitchFamily="34" charset="0"/>
                <a:cs typeface="Arial" panose="020B0604020202020204" pitchFamily="34" charset="0"/>
              </a:rPr>
              <a:t>PROCEDIMIENTO ESPECIAL SANCIONADOR PES</a:t>
            </a:r>
            <a:endParaRPr lang="es-MX" dirty="0">
              <a:latin typeface="Arial" panose="020B0604020202020204" pitchFamily="34" charset="0"/>
              <a:cs typeface="Arial" panose="020B0604020202020204" pitchFamily="34" charset="0"/>
            </a:endParaRP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Tree>
    <p:extLst>
      <p:ext uri="{BB962C8B-B14F-4D97-AF65-F5344CB8AC3E}">
        <p14:creationId xmlns:p14="http://schemas.microsoft.com/office/powerpoint/2010/main" val="8981082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79926" y="1003411"/>
            <a:ext cx="8390586" cy="5706481"/>
          </a:xfrm>
        </p:spPr>
        <p:txBody>
          <a:bodyPr/>
          <a:lstStyle/>
          <a:p>
            <a:pPr algn="just"/>
            <a:r>
              <a:rPr lang="es-MX" sz="2400" dirty="0" smtClean="0">
                <a:latin typeface="Arial" panose="020B0604020202020204" pitchFamily="34" charset="0"/>
                <a:cs typeface="Arial" panose="020B0604020202020204" pitchFamily="34" charset="0"/>
              </a:rPr>
              <a:t>Son múltiples los temas denunciados y van variando todo el tiempo, porque depende de los actos que realicen los partidos políticos, gobiernos, militantes, simpatizantes y cualquier persona que trate de incidir en la materia electoral.</a:t>
            </a:r>
          </a:p>
          <a:p>
            <a:pPr algn="just"/>
            <a:endParaRPr lang="es-MX" sz="2400" dirty="0" smtClean="0">
              <a:latin typeface="Arial" panose="020B0604020202020204" pitchFamily="34" charset="0"/>
              <a:cs typeface="Arial" panose="020B0604020202020204" pitchFamily="34" charset="0"/>
            </a:endParaRPr>
          </a:p>
          <a:p>
            <a:pPr algn="just"/>
            <a:r>
              <a:rPr lang="es-MX" sz="2400" dirty="0" smtClean="0">
                <a:latin typeface="Arial" panose="020B0604020202020204" pitchFamily="34" charset="0"/>
                <a:cs typeface="Arial" panose="020B0604020202020204" pitchFamily="34" charset="0"/>
              </a:rPr>
              <a:t>Desde abril de 2014 hasta el 24 de abril de 2020, se han presentado un total de 1,627 denuncias de PES.</a:t>
            </a:r>
          </a:p>
          <a:p>
            <a:pPr algn="just"/>
            <a:endParaRPr lang="es-MX" sz="2400" dirty="0">
              <a:latin typeface="Arial" panose="020B0604020202020204" pitchFamily="34" charset="0"/>
              <a:cs typeface="Arial" panose="020B0604020202020204" pitchFamily="34" charset="0"/>
            </a:endParaRPr>
          </a:p>
          <a:p>
            <a:pPr algn="just"/>
            <a:r>
              <a:rPr lang="es-MX" sz="2400" dirty="0" smtClean="0">
                <a:latin typeface="Arial" panose="020B0604020202020204" pitchFamily="34" charset="0"/>
                <a:cs typeface="Arial" panose="020B0604020202020204" pitchFamily="34" charset="0"/>
              </a:rPr>
              <a:t>Desde </a:t>
            </a:r>
            <a:r>
              <a:rPr lang="es-MX" sz="2400" dirty="0">
                <a:latin typeface="Arial" panose="020B0604020202020204" pitchFamily="34" charset="0"/>
                <a:cs typeface="Arial" panose="020B0604020202020204" pitchFamily="34" charset="0"/>
              </a:rPr>
              <a:t>abril de 2014 hasta el </a:t>
            </a:r>
            <a:r>
              <a:rPr lang="es-MX" sz="2400" dirty="0" smtClean="0">
                <a:latin typeface="Arial" panose="020B0604020202020204" pitchFamily="34" charset="0"/>
                <a:cs typeface="Arial" panose="020B0604020202020204" pitchFamily="34" charset="0"/>
              </a:rPr>
              <a:t>23 </a:t>
            </a:r>
            <a:r>
              <a:rPr lang="es-MX" sz="2400" dirty="0">
                <a:latin typeface="Arial" panose="020B0604020202020204" pitchFamily="34" charset="0"/>
                <a:cs typeface="Arial" panose="020B0604020202020204" pitchFamily="34" charset="0"/>
              </a:rPr>
              <a:t>de abril de 2020, se han presentado un total de </a:t>
            </a:r>
            <a:r>
              <a:rPr lang="es-MX" sz="2400" dirty="0" smtClean="0">
                <a:latin typeface="Arial" panose="020B0604020202020204" pitchFamily="34" charset="0"/>
                <a:cs typeface="Arial" panose="020B0604020202020204" pitchFamily="34" charset="0"/>
              </a:rPr>
              <a:t>935 denuncias </a:t>
            </a:r>
            <a:r>
              <a:rPr lang="es-MX" sz="2400" dirty="0">
                <a:latin typeface="Arial" panose="020B0604020202020204" pitchFamily="34" charset="0"/>
                <a:cs typeface="Arial" panose="020B0604020202020204" pitchFamily="34" charset="0"/>
              </a:rPr>
              <a:t>de </a:t>
            </a:r>
            <a:r>
              <a:rPr lang="es-MX" sz="2400" dirty="0" smtClean="0">
                <a:latin typeface="Arial" panose="020B0604020202020204" pitchFamily="34" charset="0"/>
                <a:cs typeface="Arial" panose="020B0604020202020204" pitchFamily="34" charset="0"/>
              </a:rPr>
              <a:t>POS.</a:t>
            </a:r>
            <a:endParaRPr lang="es-MX" sz="2400" dirty="0">
              <a:latin typeface="Arial" panose="020B0604020202020204" pitchFamily="34" charset="0"/>
              <a:cs typeface="Arial" panose="020B0604020202020204" pitchFamily="34" charset="0"/>
            </a:endParaRPr>
          </a:p>
          <a:p>
            <a:pPr algn="just"/>
            <a:endParaRPr lang="es-MX" sz="2400" dirty="0" smtClean="0">
              <a:latin typeface="Arial" panose="020B0604020202020204" pitchFamily="34" charset="0"/>
              <a:cs typeface="Arial" panose="020B0604020202020204" pitchFamily="34" charset="0"/>
            </a:endParaRPr>
          </a:p>
          <a:p>
            <a:pPr algn="just"/>
            <a:endParaRPr lang="es-MX" sz="1900" dirty="0">
              <a:latin typeface="Arial" panose="020B0604020202020204" pitchFamily="34" charset="0"/>
              <a:cs typeface="Arial" panose="020B0604020202020204" pitchFamily="34" charset="0"/>
            </a:endParaRPr>
          </a:p>
        </p:txBody>
      </p:sp>
      <p:sp>
        <p:nvSpPr>
          <p:cNvPr id="4" name="Título 3"/>
          <p:cNvSpPr>
            <a:spLocks noGrp="1"/>
          </p:cNvSpPr>
          <p:nvPr>
            <p:ph type="title"/>
          </p:nvPr>
        </p:nvSpPr>
        <p:spPr/>
        <p:txBody>
          <a:bodyPr>
            <a:normAutofit/>
          </a:bodyPr>
          <a:lstStyle/>
          <a:p>
            <a:endParaRPr lang="es-MX" dirty="0"/>
          </a:p>
        </p:txBody>
      </p:sp>
    </p:spTree>
    <p:extLst>
      <p:ext uri="{BB962C8B-B14F-4D97-AF65-F5344CB8AC3E}">
        <p14:creationId xmlns:p14="http://schemas.microsoft.com/office/powerpoint/2010/main" val="2478314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79926" y="1003411"/>
            <a:ext cx="8390586" cy="5706481"/>
          </a:xfrm>
        </p:spPr>
        <p:txBody>
          <a:bodyPr/>
          <a:lstStyle/>
          <a:p>
            <a:pPr algn="just"/>
            <a:r>
              <a:rPr lang="es-ES" sz="1900" b="1" dirty="0" smtClean="0">
                <a:latin typeface="Arial" panose="020B0604020202020204" pitchFamily="34" charset="0"/>
                <a:cs typeface="Arial" panose="020B0604020202020204" pitchFamily="34" charset="0"/>
              </a:rPr>
              <a:t>¿Quiénes son los más denunciados? </a:t>
            </a:r>
            <a:r>
              <a:rPr lang="es-ES" sz="1900" dirty="0" smtClean="0">
                <a:latin typeface="Arial" panose="020B0604020202020204" pitchFamily="34" charset="0"/>
                <a:cs typeface="Arial" panose="020B0604020202020204" pitchFamily="34" charset="0"/>
              </a:rPr>
              <a:t>Los partidos </a:t>
            </a:r>
            <a:r>
              <a:rPr lang="es-ES" sz="1900" dirty="0">
                <a:latin typeface="Arial" panose="020B0604020202020204" pitchFamily="34" charset="0"/>
                <a:cs typeface="Arial" panose="020B0604020202020204" pitchFamily="34" charset="0"/>
              </a:rPr>
              <a:t>políticos, candidatos y Gobiernos.</a:t>
            </a:r>
            <a:endParaRPr lang="es-MX" sz="1900" dirty="0">
              <a:latin typeface="Arial" panose="020B0604020202020204" pitchFamily="34" charset="0"/>
              <a:cs typeface="Arial" panose="020B0604020202020204" pitchFamily="34" charset="0"/>
            </a:endParaRPr>
          </a:p>
          <a:p>
            <a:endParaRPr lang="es-ES" sz="1900" b="1" dirty="0" smtClean="0">
              <a:latin typeface="Arial" panose="020B0604020202020204" pitchFamily="34" charset="0"/>
              <a:cs typeface="Arial" panose="020B0604020202020204" pitchFamily="34" charset="0"/>
            </a:endParaRPr>
          </a:p>
          <a:p>
            <a:r>
              <a:rPr lang="es-ES" sz="1900" b="1" dirty="0" smtClean="0">
                <a:latin typeface="Arial" panose="020B0604020202020204" pitchFamily="34" charset="0"/>
                <a:cs typeface="Arial" panose="020B0604020202020204" pitchFamily="34" charset="0"/>
              </a:rPr>
              <a:t>Medida Cautelar: la </a:t>
            </a:r>
            <a:r>
              <a:rPr lang="es-ES" sz="1900" b="1" dirty="0" err="1" smtClean="0">
                <a:latin typeface="Arial" panose="020B0604020202020204" pitchFamily="34" charset="0"/>
                <a:cs typeface="Arial" panose="020B0604020202020204" pitchFamily="34" charset="0"/>
              </a:rPr>
              <a:t>CQyD</a:t>
            </a:r>
            <a:r>
              <a:rPr lang="es-ES" sz="1900" b="1" dirty="0" smtClean="0">
                <a:latin typeface="Arial" panose="020B0604020202020204" pitchFamily="34" charset="0"/>
                <a:cs typeface="Arial" panose="020B0604020202020204" pitchFamily="34" charset="0"/>
              </a:rPr>
              <a:t> del INE debe resolver sobre su adopción o no, dentro de las 24 horas siguientes a que se circuló el proyecto respectivo; mismo que se debe realizar a la brevedad posible una vez admitida la denuncia (que se debe admitir 24 horas después de su presentación) y realizadas las investigaciones preliminares.</a:t>
            </a:r>
          </a:p>
          <a:p>
            <a:endParaRPr lang="es-ES" sz="1900" dirty="0" smtClean="0">
              <a:latin typeface="Arial" panose="020B0604020202020204" pitchFamily="34" charset="0"/>
              <a:cs typeface="Arial" panose="020B0604020202020204" pitchFamily="34" charset="0"/>
            </a:endParaRPr>
          </a:p>
          <a:p>
            <a:r>
              <a:rPr lang="es-ES" sz="1900" dirty="0" smtClean="0">
                <a:latin typeface="Arial" panose="020B0604020202020204" pitchFamily="34" charset="0"/>
                <a:cs typeface="Arial" panose="020B0604020202020204" pitchFamily="34" charset="0"/>
              </a:rPr>
              <a:t>Si se trata de asuntos </a:t>
            </a:r>
            <a:r>
              <a:rPr lang="es-ES" sz="1900" dirty="0">
                <a:latin typeface="Arial" panose="020B0604020202020204" pitchFamily="34" charset="0"/>
                <a:cs typeface="Arial" panose="020B0604020202020204" pitchFamily="34" charset="0"/>
              </a:rPr>
              <a:t>relacionados con denuncias de </a:t>
            </a:r>
            <a:r>
              <a:rPr lang="es-ES" sz="1900" dirty="0" smtClean="0">
                <a:latin typeface="Arial" panose="020B0604020202020204" pitchFamily="34" charset="0"/>
                <a:cs typeface="Arial" panose="020B0604020202020204" pitchFamily="34" charset="0"/>
              </a:rPr>
              <a:t>spots en radio y tv, </a:t>
            </a:r>
            <a:r>
              <a:rPr lang="es-ES" sz="1900" b="1" dirty="0" smtClean="0">
                <a:latin typeface="Arial" panose="020B0604020202020204" pitchFamily="34" charset="0"/>
                <a:cs typeface="Arial" panose="020B0604020202020204" pitchFamily="34" charset="0"/>
              </a:rPr>
              <a:t>3 días </a:t>
            </a:r>
            <a:r>
              <a:rPr lang="es-ES" sz="1900" dirty="0" smtClean="0">
                <a:latin typeface="Arial" panose="020B0604020202020204" pitchFamily="34" charset="0"/>
                <a:cs typeface="Arial" panose="020B0604020202020204" pitchFamily="34" charset="0"/>
              </a:rPr>
              <a:t>es el tiempo promedio para pronunciarse sobre cautelares a partir de la </a:t>
            </a:r>
            <a:r>
              <a:rPr lang="es-ES" sz="1900" dirty="0">
                <a:latin typeface="Arial" panose="020B0604020202020204" pitchFamily="34" charset="0"/>
                <a:cs typeface="Arial" panose="020B0604020202020204" pitchFamily="34" charset="0"/>
              </a:rPr>
              <a:t>presentación de la </a:t>
            </a:r>
            <a:r>
              <a:rPr lang="es-ES" sz="1900" dirty="0" smtClean="0">
                <a:latin typeface="Arial" panose="020B0604020202020204" pitchFamily="34" charset="0"/>
                <a:cs typeface="Arial" panose="020B0604020202020204" pitchFamily="34" charset="0"/>
              </a:rPr>
              <a:t>queja.</a:t>
            </a:r>
            <a:endParaRPr lang="es-MX" sz="1900" dirty="0">
              <a:latin typeface="Arial" panose="020B0604020202020204" pitchFamily="34" charset="0"/>
              <a:cs typeface="Arial" panose="020B0604020202020204" pitchFamily="34" charset="0"/>
            </a:endParaRPr>
          </a:p>
          <a:p>
            <a:endParaRPr lang="es-ES" sz="1900" b="1" dirty="0" smtClean="0">
              <a:latin typeface="Arial" panose="020B0604020202020204" pitchFamily="34" charset="0"/>
              <a:cs typeface="Arial" panose="020B0604020202020204" pitchFamily="34" charset="0"/>
            </a:endParaRPr>
          </a:p>
          <a:p>
            <a:r>
              <a:rPr lang="es-ES" sz="1900" b="1" dirty="0" smtClean="0">
                <a:latin typeface="Arial" panose="020B0604020202020204" pitchFamily="34" charset="0"/>
                <a:cs typeface="Arial" panose="020B0604020202020204" pitchFamily="34" charset="0"/>
              </a:rPr>
              <a:t>4 a 5 días para pronunciarse sobre cautelares relacionadas con denuncias de </a:t>
            </a:r>
            <a:r>
              <a:rPr lang="es-ES" sz="1900" dirty="0" smtClean="0">
                <a:latin typeface="Arial" panose="020B0604020202020204" pitchFamily="34" charset="0"/>
                <a:cs typeface="Arial" panose="020B0604020202020204" pitchFamily="34" charset="0"/>
              </a:rPr>
              <a:t>publicaciones </a:t>
            </a:r>
            <a:r>
              <a:rPr lang="es-ES" sz="1900" dirty="0">
                <a:latin typeface="Arial" panose="020B0604020202020204" pitchFamily="34" charset="0"/>
                <a:cs typeface="Arial" panose="020B0604020202020204" pitchFamily="34" charset="0"/>
              </a:rPr>
              <a:t>en redes </a:t>
            </a:r>
            <a:r>
              <a:rPr lang="es-ES" sz="1900" dirty="0" smtClean="0">
                <a:latin typeface="Arial" panose="020B0604020202020204" pitchFamily="34" charset="0"/>
                <a:cs typeface="Arial" panose="020B0604020202020204" pitchFamily="34" charset="0"/>
              </a:rPr>
              <a:t>sociales.</a:t>
            </a:r>
          </a:p>
          <a:p>
            <a:endParaRPr lang="es-ES" sz="1900" b="1" dirty="0" smtClean="0">
              <a:latin typeface="Arial" panose="020B0604020202020204" pitchFamily="34" charset="0"/>
              <a:cs typeface="Arial" panose="020B0604020202020204" pitchFamily="34" charset="0"/>
            </a:endParaRPr>
          </a:p>
          <a:p>
            <a:r>
              <a:rPr lang="es-ES" sz="1900" b="1" dirty="0" smtClean="0">
                <a:latin typeface="Arial" panose="020B0604020202020204" pitchFamily="34" charset="0"/>
                <a:cs typeface="Arial" panose="020B0604020202020204" pitchFamily="34" charset="0"/>
              </a:rPr>
              <a:t>1 </a:t>
            </a:r>
            <a:r>
              <a:rPr lang="es-ES" sz="1900" b="1" dirty="0">
                <a:latin typeface="Arial" panose="020B0604020202020204" pitchFamily="34" charset="0"/>
                <a:cs typeface="Arial" panose="020B0604020202020204" pitchFamily="34" charset="0"/>
              </a:rPr>
              <a:t>y 2 meses:</a:t>
            </a:r>
            <a:r>
              <a:rPr lang="es-ES" sz="1900" dirty="0">
                <a:latin typeface="Arial" panose="020B0604020202020204" pitchFamily="34" charset="0"/>
                <a:cs typeface="Arial" panose="020B0604020202020204" pitchFamily="34" charset="0"/>
              </a:rPr>
              <a:t> </a:t>
            </a:r>
            <a:r>
              <a:rPr lang="es-ES" sz="1900" dirty="0" smtClean="0">
                <a:latin typeface="Arial" panose="020B0604020202020204" pitchFamily="34" charset="0"/>
                <a:cs typeface="Arial" panose="020B0604020202020204" pitchFamily="34" charset="0"/>
              </a:rPr>
              <a:t>tiempo promedio </a:t>
            </a:r>
            <a:r>
              <a:rPr lang="es-ES" sz="1900" dirty="0">
                <a:latin typeface="Arial" panose="020B0604020202020204" pitchFamily="34" charset="0"/>
                <a:cs typeface="Arial" panose="020B0604020202020204" pitchFamily="34" charset="0"/>
              </a:rPr>
              <a:t>que tarda la UTCE en tramitar los </a:t>
            </a:r>
            <a:r>
              <a:rPr lang="es-ES" sz="1900" dirty="0" smtClean="0">
                <a:latin typeface="Arial" panose="020B0604020202020204" pitchFamily="34" charset="0"/>
                <a:cs typeface="Arial" panose="020B0604020202020204" pitchFamily="34" charset="0"/>
              </a:rPr>
              <a:t>PES y </a:t>
            </a:r>
            <a:r>
              <a:rPr lang="es-ES" sz="1900" dirty="0">
                <a:latin typeface="Arial" panose="020B0604020202020204" pitchFamily="34" charset="0"/>
                <a:cs typeface="Arial" panose="020B0604020202020204" pitchFamily="34" charset="0"/>
              </a:rPr>
              <a:t>remitirlos a la Sala Especializada del TEPJF.</a:t>
            </a:r>
            <a:endParaRPr lang="es-MX" sz="1900" dirty="0">
              <a:latin typeface="Arial" panose="020B0604020202020204" pitchFamily="34" charset="0"/>
              <a:cs typeface="Arial" panose="020B0604020202020204" pitchFamily="34" charset="0"/>
            </a:endParaRPr>
          </a:p>
          <a:p>
            <a:endParaRPr lang="es-MX" sz="1900" dirty="0">
              <a:latin typeface="Arial" panose="020B0604020202020204" pitchFamily="34" charset="0"/>
              <a:cs typeface="Arial" panose="020B0604020202020204" pitchFamily="34" charset="0"/>
            </a:endParaRPr>
          </a:p>
        </p:txBody>
      </p:sp>
      <p:sp>
        <p:nvSpPr>
          <p:cNvPr id="4" name="Título 3"/>
          <p:cNvSpPr>
            <a:spLocks noGrp="1"/>
          </p:cNvSpPr>
          <p:nvPr>
            <p:ph type="title"/>
          </p:nvPr>
        </p:nvSpPr>
        <p:spPr/>
        <p:txBody>
          <a:bodyPr>
            <a:normAutofit/>
          </a:bodyPr>
          <a:lstStyle/>
          <a:p>
            <a:endParaRPr lang="es-MX" dirty="0"/>
          </a:p>
        </p:txBody>
      </p:sp>
    </p:spTree>
    <p:extLst>
      <p:ext uri="{BB962C8B-B14F-4D97-AF65-F5344CB8AC3E}">
        <p14:creationId xmlns:p14="http://schemas.microsoft.com/office/powerpoint/2010/main" val="804664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 xmlns:a16="http://schemas.microsoft.com/office/drawing/2014/main" id="{FCB8019A-7A4D-2E4E-83D0-8E6A44DE8077}"/>
              </a:ext>
            </a:extLst>
          </p:cNvPr>
          <p:cNvSpPr>
            <a:spLocks noGrp="1"/>
          </p:cNvSpPr>
          <p:nvPr>
            <p:ph idx="1"/>
          </p:nvPr>
        </p:nvSpPr>
        <p:spPr>
          <a:xfrm>
            <a:off x="447039" y="1007342"/>
            <a:ext cx="8465141" cy="5414097"/>
          </a:xfrm>
        </p:spPr>
        <p:txBody>
          <a:bodyPr/>
          <a:lstStyle/>
          <a:p>
            <a:r>
              <a:rPr lang="es-MX" sz="2400" b="1" dirty="0"/>
              <a:t>Propaganda Personalizada</a:t>
            </a:r>
          </a:p>
          <a:p>
            <a:pPr marL="0" indent="0">
              <a:buNone/>
            </a:pPr>
            <a:endParaRPr lang="es-MX" sz="2400" dirty="0"/>
          </a:p>
          <a:p>
            <a:pPr marL="0" indent="0" algn="just">
              <a:buNone/>
            </a:pPr>
            <a:r>
              <a:rPr lang="es-MX" sz="2400" dirty="0" smtClean="0"/>
              <a:t>- Elemento </a:t>
            </a:r>
            <a:r>
              <a:rPr lang="es-MX" sz="2400" b="1" dirty="0"/>
              <a:t>Personal</a:t>
            </a:r>
            <a:r>
              <a:rPr lang="es-MX" sz="2400" dirty="0"/>
              <a:t>: Identificación del servidor público.</a:t>
            </a:r>
          </a:p>
          <a:p>
            <a:pPr marL="0" indent="0" algn="just">
              <a:buNone/>
            </a:pPr>
            <a:endParaRPr lang="es-MX" sz="2400" dirty="0"/>
          </a:p>
          <a:p>
            <a:pPr marL="0" indent="0" algn="just">
              <a:buNone/>
            </a:pPr>
            <a:r>
              <a:rPr lang="es-MX" sz="2400" dirty="0" smtClean="0"/>
              <a:t>- Elemento </a:t>
            </a:r>
            <a:r>
              <a:rPr lang="es-MX" sz="2400" b="1" dirty="0"/>
              <a:t>Objetivo</a:t>
            </a:r>
            <a:r>
              <a:rPr lang="es-MX" sz="2400" dirty="0"/>
              <a:t>: El mensaje debe estar encaminado a </a:t>
            </a:r>
            <a:r>
              <a:rPr lang="es-MX" sz="2400" dirty="0" smtClean="0"/>
              <a:t>promocionar al servidor público.</a:t>
            </a:r>
          </a:p>
          <a:p>
            <a:pPr marL="0" indent="0" algn="just">
              <a:buNone/>
            </a:pPr>
            <a:endParaRPr lang="es-MX" sz="2400" dirty="0"/>
          </a:p>
          <a:p>
            <a:pPr algn="just">
              <a:buFontTx/>
              <a:buChar char="-"/>
            </a:pPr>
            <a:r>
              <a:rPr lang="es-MX" sz="2400" dirty="0" smtClean="0"/>
              <a:t>Elemento </a:t>
            </a:r>
            <a:r>
              <a:rPr lang="es-MX" sz="2400" b="1" dirty="0"/>
              <a:t>Temporal</a:t>
            </a:r>
            <a:r>
              <a:rPr lang="es-MX" sz="2400" dirty="0"/>
              <a:t>: Si la difusión del mensaje se realiza dentro de un proceso electoral</a:t>
            </a:r>
            <a:r>
              <a:rPr lang="es-MX" sz="2400" dirty="0" smtClean="0"/>
              <a:t>.</a:t>
            </a:r>
          </a:p>
          <a:p>
            <a:pPr algn="just">
              <a:buFontTx/>
              <a:buChar char="-"/>
            </a:pPr>
            <a:endParaRPr lang="es-MX" sz="2400" dirty="0"/>
          </a:p>
          <a:p>
            <a:pPr marL="0" indent="0" algn="just">
              <a:buNone/>
            </a:pPr>
            <a:r>
              <a:rPr lang="es-MX" sz="2400" b="1" dirty="0"/>
              <a:t>Jurisprudencia 12/2015 del TEPJF </a:t>
            </a:r>
            <a:r>
              <a:rPr lang="es-MX" sz="2400" dirty="0"/>
              <a:t>PROPAGANDA PERSONALIZADA DE LOS SERVIDORES PÚBLICOS. ELEMENTOS PARA IDENTIFICARLA</a:t>
            </a:r>
            <a:r>
              <a:rPr lang="es-MX" sz="2400" b="1" dirty="0"/>
              <a:t>.</a:t>
            </a:r>
            <a:endParaRPr lang="es-MX" sz="2400" dirty="0"/>
          </a:p>
          <a:p>
            <a:pPr marL="0" indent="0">
              <a:buNone/>
            </a:pPr>
            <a:endParaRPr lang="es-MX" sz="2400" dirty="0"/>
          </a:p>
        </p:txBody>
      </p:sp>
      <p:sp>
        <p:nvSpPr>
          <p:cNvPr id="4" name="Título 3">
            <a:extLst>
              <a:ext uri="{FF2B5EF4-FFF2-40B4-BE49-F238E27FC236}">
                <a16:creationId xmlns="" xmlns:a16="http://schemas.microsoft.com/office/drawing/2014/main" id="{6AC0E10C-909C-1142-BA0F-912C8781ED26}"/>
              </a:ext>
            </a:extLst>
          </p:cNvPr>
          <p:cNvSpPr>
            <a:spLocks noGrp="1"/>
          </p:cNvSpPr>
          <p:nvPr>
            <p:ph type="title"/>
          </p:nvPr>
        </p:nvSpPr>
        <p:spPr/>
        <p:txBody>
          <a:bodyPr>
            <a:normAutofit fontScale="90000"/>
          </a:bodyPr>
          <a:lstStyle/>
          <a:p>
            <a:r>
              <a:rPr lang="es-MX" dirty="0"/>
              <a:t>Elementos para acreditar  conductas</a:t>
            </a:r>
          </a:p>
        </p:txBody>
      </p:sp>
    </p:spTree>
    <p:extLst>
      <p:ext uri="{BB962C8B-B14F-4D97-AF65-F5344CB8AC3E}">
        <p14:creationId xmlns:p14="http://schemas.microsoft.com/office/powerpoint/2010/main" val="3587391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6AC0E10C-909C-1142-BA0F-912C8781ED26}"/>
              </a:ext>
            </a:extLst>
          </p:cNvPr>
          <p:cNvSpPr>
            <a:spLocks noGrp="1"/>
          </p:cNvSpPr>
          <p:nvPr>
            <p:ph type="title"/>
          </p:nvPr>
        </p:nvSpPr>
        <p:spPr/>
        <p:txBody>
          <a:bodyPr>
            <a:normAutofit fontScale="90000"/>
          </a:bodyPr>
          <a:lstStyle/>
          <a:p>
            <a:r>
              <a:rPr lang="es-MX" dirty="0"/>
              <a:t>Elementos para acreditar  conductas</a:t>
            </a:r>
          </a:p>
        </p:txBody>
      </p:sp>
      <p:sp>
        <p:nvSpPr>
          <p:cNvPr id="5" name="Marcador de contenido 1">
            <a:extLst>
              <a:ext uri="{FF2B5EF4-FFF2-40B4-BE49-F238E27FC236}">
                <a16:creationId xmlns="" xmlns:a16="http://schemas.microsoft.com/office/drawing/2014/main" id="{982FE533-DF1D-394F-A1B8-FCD3FB050F4B}"/>
              </a:ext>
            </a:extLst>
          </p:cNvPr>
          <p:cNvSpPr txBox="1">
            <a:spLocks/>
          </p:cNvSpPr>
          <p:nvPr/>
        </p:nvSpPr>
        <p:spPr bwMode="auto">
          <a:xfrm>
            <a:off x="450761" y="1117198"/>
            <a:ext cx="8327479" cy="5588402"/>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MX" sz="2000" b="1" dirty="0"/>
              <a:t>Actos Anticipados </a:t>
            </a:r>
            <a:r>
              <a:rPr lang="es-MX" sz="2000" b="1" dirty="0" smtClean="0"/>
              <a:t>de Precampaña o Campaña Electoral</a:t>
            </a:r>
            <a:endParaRPr lang="es-MX" sz="2000" b="1" dirty="0"/>
          </a:p>
          <a:p>
            <a:pPr marL="0" indent="0" algn="just">
              <a:buFont typeface="Webdings" pitchFamily="18" charset="2"/>
              <a:buNone/>
            </a:pPr>
            <a:r>
              <a:rPr lang="es-MX" sz="2000" dirty="0" smtClean="0"/>
              <a:t>- Elemento </a:t>
            </a:r>
            <a:r>
              <a:rPr lang="es-MX" sz="2000" b="1" dirty="0"/>
              <a:t>Personal</a:t>
            </a:r>
            <a:r>
              <a:rPr lang="es-MX" sz="2000" dirty="0"/>
              <a:t>. Identificación del sujeto. </a:t>
            </a:r>
          </a:p>
          <a:p>
            <a:pPr marL="0" indent="0" algn="just">
              <a:buFont typeface="Webdings" pitchFamily="18" charset="2"/>
              <a:buNone/>
            </a:pPr>
            <a:r>
              <a:rPr lang="es-MX" sz="2000" dirty="0" smtClean="0"/>
              <a:t>- Elemento </a:t>
            </a:r>
            <a:r>
              <a:rPr lang="es-MX" sz="2000" b="1" dirty="0"/>
              <a:t>Subjetivo</a:t>
            </a:r>
            <a:r>
              <a:rPr lang="es-MX" sz="2000" dirty="0"/>
              <a:t>: Tener la intención de llamar a votar o pedir apoyo a favor o en contra de una opción electoral</a:t>
            </a:r>
          </a:p>
          <a:p>
            <a:pPr marL="0" indent="0" algn="just">
              <a:buFont typeface="Webdings" pitchFamily="18" charset="2"/>
              <a:buNone/>
            </a:pPr>
            <a:r>
              <a:rPr lang="es-MX" sz="2000" dirty="0" smtClean="0"/>
              <a:t>- Elemento </a:t>
            </a:r>
            <a:r>
              <a:rPr lang="es-MX" sz="2000" b="1" dirty="0"/>
              <a:t>Temporal</a:t>
            </a:r>
            <a:r>
              <a:rPr lang="es-MX" sz="2000" dirty="0"/>
              <a:t>: Se realicen antes de las etapas de precampaña o campaña</a:t>
            </a:r>
            <a:r>
              <a:rPr lang="es-MX" sz="2000" dirty="0" smtClean="0"/>
              <a:t>.</a:t>
            </a:r>
          </a:p>
          <a:p>
            <a:pPr marL="0" indent="0" algn="just">
              <a:buFont typeface="Webdings" pitchFamily="18" charset="2"/>
              <a:buNone/>
            </a:pPr>
            <a:endParaRPr lang="es-MX" sz="2000" dirty="0"/>
          </a:p>
          <a:p>
            <a:pPr marL="0" indent="0" algn="just">
              <a:buFont typeface="Webdings" pitchFamily="18" charset="2"/>
              <a:buNone/>
            </a:pPr>
            <a:r>
              <a:rPr lang="es-MX" sz="2000" dirty="0"/>
              <a:t>Criterios establecidos en sentencias de la Sala Superior del TEPJF. SUP-RAP-0/2009 y acumulados y otras.</a:t>
            </a:r>
          </a:p>
          <a:p>
            <a:pPr marL="0" indent="0" algn="just">
              <a:buFont typeface="Webdings" pitchFamily="18" charset="2"/>
              <a:buNone/>
            </a:pPr>
            <a:r>
              <a:rPr lang="es-MX" sz="2000" dirty="0"/>
              <a:t>Elemento </a:t>
            </a:r>
            <a:r>
              <a:rPr lang="es-MX" sz="2000" b="1" dirty="0"/>
              <a:t>Subjetivo</a:t>
            </a:r>
            <a:r>
              <a:rPr lang="es-MX" sz="2000" dirty="0"/>
              <a:t>: Se requiere que el mensaje sea inequívoco, o explicito donde solicite apoyo o rechazo hacia una opción política.</a:t>
            </a:r>
          </a:p>
          <a:p>
            <a:pPr marL="0" indent="0" algn="just">
              <a:buNone/>
            </a:pPr>
            <a:r>
              <a:rPr lang="es-MX" sz="2000" b="1" dirty="0"/>
              <a:t>Jurisprudencia  </a:t>
            </a:r>
            <a:r>
              <a:rPr lang="es-MX" sz="2000" b="1" dirty="0" smtClean="0"/>
              <a:t>4/2020 </a:t>
            </a:r>
            <a:r>
              <a:rPr lang="es-MX" sz="2000" b="1" dirty="0"/>
              <a:t>del TEPJF </a:t>
            </a:r>
            <a:r>
              <a:rPr lang="es-MX" sz="2000" dirty="0"/>
              <a:t>ACTOS ANTICIPADOS DE PRECAMPAÑA O CAMPAÑA. </a:t>
            </a:r>
            <a:r>
              <a:rPr lang="es-MX" sz="2000" b="1" dirty="0"/>
              <a:t>PARA ACREDITAR EL ELEMENTO SUBJETIVO </a:t>
            </a:r>
            <a:r>
              <a:rPr lang="es-MX" sz="2000" dirty="0"/>
              <a:t>SE REQUIERE QUE EL MENSAJE SEA EXPLÍCITO O INEQUÍVOCO RESPECTO A SU FINALIDAD ELECTORAL (LEGISLACIÓN DEL ESTADO DE MÉXICO Y SIMILARES).</a:t>
            </a:r>
          </a:p>
        </p:txBody>
      </p:sp>
    </p:spTree>
    <p:extLst>
      <p:ext uri="{BB962C8B-B14F-4D97-AF65-F5344CB8AC3E}">
        <p14:creationId xmlns:p14="http://schemas.microsoft.com/office/powerpoint/2010/main" val="35210551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6AC0E10C-909C-1142-BA0F-912C8781ED26}"/>
              </a:ext>
            </a:extLst>
          </p:cNvPr>
          <p:cNvSpPr>
            <a:spLocks noGrp="1"/>
          </p:cNvSpPr>
          <p:nvPr>
            <p:ph type="title"/>
          </p:nvPr>
        </p:nvSpPr>
        <p:spPr/>
        <p:txBody>
          <a:bodyPr>
            <a:normAutofit fontScale="90000"/>
          </a:bodyPr>
          <a:lstStyle/>
          <a:p>
            <a:r>
              <a:rPr lang="es-MX" dirty="0"/>
              <a:t>Elementos para acreditar  conductas</a:t>
            </a:r>
          </a:p>
        </p:txBody>
      </p:sp>
      <p:sp>
        <p:nvSpPr>
          <p:cNvPr id="5" name="Marcador de contenido 1">
            <a:extLst>
              <a:ext uri="{FF2B5EF4-FFF2-40B4-BE49-F238E27FC236}">
                <a16:creationId xmlns="" xmlns:a16="http://schemas.microsoft.com/office/drawing/2014/main" id="{982FE533-DF1D-394F-A1B8-FCD3FB050F4B}"/>
              </a:ext>
            </a:extLst>
          </p:cNvPr>
          <p:cNvSpPr txBox="1">
            <a:spLocks/>
          </p:cNvSpPr>
          <p:nvPr/>
        </p:nvSpPr>
        <p:spPr bwMode="auto">
          <a:xfrm>
            <a:off x="5640635" y="1338263"/>
            <a:ext cx="1740665" cy="4941351"/>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Webdings" pitchFamily="18" charset="2"/>
              <a:buNone/>
            </a:pPr>
            <a:endParaRPr lang="es-MX" sz="1600" dirty="0"/>
          </a:p>
        </p:txBody>
      </p:sp>
      <p:sp>
        <p:nvSpPr>
          <p:cNvPr id="6" name="Marcador de contenido 1">
            <a:extLst>
              <a:ext uri="{FF2B5EF4-FFF2-40B4-BE49-F238E27FC236}">
                <a16:creationId xmlns="" xmlns:a16="http://schemas.microsoft.com/office/drawing/2014/main" id="{26D8DFAB-E33D-BA42-8DDC-0526E2B87ECA}"/>
              </a:ext>
            </a:extLst>
          </p:cNvPr>
          <p:cNvSpPr txBox="1">
            <a:spLocks/>
          </p:cNvSpPr>
          <p:nvPr/>
        </p:nvSpPr>
        <p:spPr bwMode="auto">
          <a:xfrm>
            <a:off x="373488" y="1161095"/>
            <a:ext cx="8605260" cy="5592245"/>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r>
              <a:rPr lang="es-MX" sz="1600" b="1" dirty="0"/>
              <a:t>Menores de Edad</a:t>
            </a:r>
          </a:p>
          <a:p>
            <a:pPr marL="0" indent="0">
              <a:buFont typeface="Webdings" pitchFamily="18" charset="2"/>
              <a:buNone/>
            </a:pPr>
            <a:endParaRPr lang="es-MX" sz="1000" dirty="0"/>
          </a:p>
          <a:p>
            <a:pPr marL="0" indent="0" algn="just">
              <a:buFont typeface="Webdings" pitchFamily="18" charset="2"/>
              <a:buNone/>
            </a:pPr>
            <a:r>
              <a:rPr lang="es-MX" sz="1600" dirty="0"/>
              <a:t>Se deben cumplir requisitos mínimos para la aparición de menores en propaganda político electoral:</a:t>
            </a:r>
          </a:p>
          <a:p>
            <a:pPr marL="0" indent="0" algn="just">
              <a:buFont typeface="Webdings" pitchFamily="18" charset="2"/>
              <a:buNone/>
            </a:pPr>
            <a:r>
              <a:rPr lang="es-MX" sz="1600" dirty="0"/>
              <a:t>-Escrito de consentimiento de quienes ejerza la patria potestad.</a:t>
            </a:r>
          </a:p>
          <a:p>
            <a:pPr marL="0" indent="0" algn="just">
              <a:buFont typeface="Webdings" pitchFamily="18" charset="2"/>
              <a:buNone/>
            </a:pPr>
            <a:r>
              <a:rPr lang="es-MX" sz="1600" dirty="0"/>
              <a:t>-Opinión del menor de edad que participe en el promocional de acuerdo a su edad y madurez.</a:t>
            </a:r>
          </a:p>
          <a:p>
            <a:pPr marL="0" indent="0" algn="just">
              <a:buNone/>
            </a:pPr>
            <a:r>
              <a:rPr lang="es-MX" sz="1600" b="1" dirty="0"/>
              <a:t>Jurisprudencia 5/2017 del TEPJF </a:t>
            </a:r>
            <a:r>
              <a:rPr lang="es-MX" sz="1500" dirty="0"/>
              <a:t>PROPAGANDA POLÍTICA Y ELECTORAL. REQUISITOS MÍNIMOS QUE DEBEN CUMPLIRSE CUANDO SE DIFUNDAN IMÁGENES DE NIÑOS, NIÑAS Y ADOLESCENTES.</a:t>
            </a:r>
          </a:p>
          <a:p>
            <a:pPr marL="0" indent="0" algn="just">
              <a:buNone/>
            </a:pPr>
            <a:r>
              <a:rPr lang="es-MX" sz="1600" b="1" dirty="0"/>
              <a:t>Lineamientos emitidos por el INE</a:t>
            </a:r>
          </a:p>
          <a:p>
            <a:pPr marL="0" indent="0" algn="just">
              <a:buNone/>
            </a:pPr>
            <a:r>
              <a:rPr lang="es-MX" sz="1600" dirty="0"/>
              <a:t>En caso de no contar con el consentimiento de quienes ejerzan la patria potestad se deberá hacer irreconocible el rostro de los menores de edad.</a:t>
            </a:r>
          </a:p>
          <a:p>
            <a:pPr marL="0" indent="0" algn="just">
              <a:buNone/>
            </a:pPr>
            <a:r>
              <a:rPr lang="es-MX" sz="1600" b="1" dirty="0"/>
              <a:t>Jurisprudencia</a:t>
            </a:r>
            <a:r>
              <a:rPr lang="es-MX" sz="1600" dirty="0"/>
              <a:t> </a:t>
            </a:r>
            <a:r>
              <a:rPr lang="es-MX" sz="1600" b="1" dirty="0"/>
              <a:t>20/2019</a:t>
            </a:r>
            <a:r>
              <a:rPr lang="es-MX" sz="1600" dirty="0"/>
              <a:t> del TEPJF. </a:t>
            </a:r>
            <a:r>
              <a:rPr lang="es-MX" sz="1500" dirty="0"/>
              <a:t>PROPAGANDA POLÍTICA Y ELECTORAL. CUANDO APAREZCAN MENORES SIN EL CONSENTIMIENTO DE QUIEN EJERZA LA PATRIA POTESTAD O TUTELA, SE DEBE HACER IRRECONOCIBLE SU IMAGEN.</a:t>
            </a:r>
          </a:p>
          <a:p>
            <a:pPr marL="0" indent="0" algn="just">
              <a:buNone/>
            </a:pPr>
            <a:r>
              <a:rPr lang="es-MX" sz="1600" dirty="0"/>
              <a:t>Dichas reglas operan tanto para los promocionales en tv como en redes sociales.</a:t>
            </a:r>
          </a:p>
          <a:p>
            <a:pPr marL="0" indent="0" algn="just">
              <a:buNone/>
            </a:pPr>
            <a:endParaRPr lang="es-MX" sz="1600" b="1" dirty="0"/>
          </a:p>
          <a:p>
            <a:pPr marL="0" indent="0" algn="just">
              <a:buNone/>
            </a:pPr>
            <a:endParaRPr lang="es-MX" sz="1600" b="1" dirty="0"/>
          </a:p>
          <a:p>
            <a:pPr marL="0" indent="0" algn="just">
              <a:buNone/>
            </a:pPr>
            <a:endParaRPr lang="es-MX" sz="1600" dirty="0"/>
          </a:p>
          <a:p>
            <a:pPr marL="0" indent="0" algn="just">
              <a:buFont typeface="Webdings" pitchFamily="18" charset="2"/>
              <a:buNone/>
            </a:pPr>
            <a:endParaRPr lang="es-MX" sz="1600" dirty="0"/>
          </a:p>
          <a:p>
            <a:pPr marL="0" indent="0" algn="just">
              <a:buFont typeface="Webdings" pitchFamily="18" charset="2"/>
              <a:buNone/>
            </a:pPr>
            <a:endParaRPr lang="es-MX" sz="1600" dirty="0"/>
          </a:p>
          <a:p>
            <a:pPr marL="0" indent="0" algn="just">
              <a:buFont typeface="Webdings" pitchFamily="18" charset="2"/>
              <a:buNone/>
            </a:pPr>
            <a:endParaRPr lang="es-MX" sz="1600" dirty="0"/>
          </a:p>
          <a:p>
            <a:pPr marL="0" indent="0" algn="just">
              <a:buFont typeface="Webdings" pitchFamily="18" charset="2"/>
              <a:buNone/>
            </a:pPr>
            <a:endParaRPr lang="es-MX" sz="1600" dirty="0"/>
          </a:p>
        </p:txBody>
      </p:sp>
    </p:spTree>
    <p:extLst>
      <p:ext uri="{BB962C8B-B14F-4D97-AF65-F5344CB8AC3E}">
        <p14:creationId xmlns:p14="http://schemas.microsoft.com/office/powerpoint/2010/main" val="32929471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pPr algn="just"/>
            <a:r>
              <a:rPr lang="es-MX" sz="1800" b="1" dirty="0"/>
              <a:t>En la propaganda política o electoral los partidos políticos no deben emplear expresiones que calumnien a las personas</a:t>
            </a:r>
            <a:r>
              <a:rPr lang="es-MX" sz="1800" dirty="0"/>
              <a:t>, la Constitución, prevé un límite a la libertad de expresión la cual no es un derecho de carácter absoluto, sino que admite límites razonables y justificables al convivir con otros derechos. </a:t>
            </a:r>
            <a:endParaRPr lang="es-MX" sz="1800" dirty="0" smtClean="0"/>
          </a:p>
          <a:p>
            <a:pPr algn="just"/>
            <a:r>
              <a:rPr lang="es-MX" sz="1800" dirty="0" smtClean="0"/>
              <a:t>Para </a:t>
            </a:r>
            <a:r>
              <a:rPr lang="es-MX" sz="1800" dirty="0"/>
              <a:t>determinar que se trata de expresiones calumniosas </a:t>
            </a:r>
            <a:r>
              <a:rPr lang="es-MX" sz="1800" b="1" dirty="0"/>
              <a:t>debe existir un vínculo directo entre la expresión y el sujeto señalado</a:t>
            </a:r>
            <a:r>
              <a:rPr lang="es-MX" sz="1800" dirty="0"/>
              <a:t>, de forma tal que haga evidente la finalidad de injuriar y ofender la opinión o fama de alguien, al ser la única interpretación posible. </a:t>
            </a:r>
            <a:endParaRPr lang="es-MX" sz="1800" b="1" dirty="0" smtClean="0"/>
          </a:p>
          <a:p>
            <a:pPr algn="just"/>
            <a:r>
              <a:rPr lang="es-MX" sz="1800" dirty="0" smtClean="0"/>
              <a:t>Debe </a:t>
            </a:r>
            <a:r>
              <a:rPr lang="es-MX" sz="1800" dirty="0"/>
              <a:t>existir la imputación de un delito o hecho falso  de manera </a:t>
            </a:r>
            <a:r>
              <a:rPr lang="es-MX" sz="1800" b="1" dirty="0"/>
              <a:t>directa</a:t>
            </a:r>
            <a:r>
              <a:rPr lang="es-MX" sz="1800" dirty="0"/>
              <a:t> o </a:t>
            </a:r>
            <a:r>
              <a:rPr lang="es-MX" sz="1800" b="1" dirty="0"/>
              <a:t>inequívoca.</a:t>
            </a:r>
          </a:p>
          <a:p>
            <a:pPr algn="just"/>
            <a:r>
              <a:rPr lang="es-MX" sz="1800" b="1" dirty="0" smtClean="0"/>
              <a:t>Tratándose </a:t>
            </a:r>
            <a:r>
              <a:rPr lang="es-MX" sz="1800" b="1" dirty="0"/>
              <a:t>de personas con responsabilidades públicas</a:t>
            </a:r>
            <a:r>
              <a:rPr lang="es-MX" sz="1800" dirty="0"/>
              <a:t>, su umbral de tolerancia debe ser más amplio a la crítica y expresiones en su contra, en comparación con ciudadanos particulares, en términos del sistema de protección dual, bajo el estándar de la “real malicia”.</a:t>
            </a:r>
          </a:p>
          <a:p>
            <a:endParaRPr lang="es-MX" dirty="0"/>
          </a:p>
        </p:txBody>
      </p:sp>
      <p:sp>
        <p:nvSpPr>
          <p:cNvPr id="4" name="Título 3"/>
          <p:cNvSpPr>
            <a:spLocks noGrp="1"/>
          </p:cNvSpPr>
          <p:nvPr>
            <p:ph type="title"/>
          </p:nvPr>
        </p:nvSpPr>
        <p:spPr/>
        <p:txBody>
          <a:bodyPr/>
          <a:lstStyle/>
          <a:p>
            <a:r>
              <a:rPr lang="es-MX" dirty="0"/>
              <a:t>Calumnia</a:t>
            </a:r>
          </a:p>
        </p:txBody>
      </p:sp>
    </p:spTree>
    <p:extLst>
      <p:ext uri="{BB962C8B-B14F-4D97-AF65-F5344CB8AC3E}">
        <p14:creationId xmlns:p14="http://schemas.microsoft.com/office/powerpoint/2010/main" val="38157323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a:t>SÍ CALUMNIA</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Estado de México</a:t>
            </a:r>
          </a:p>
        </p:txBody>
      </p:sp>
      <p:sp>
        <p:nvSpPr>
          <p:cNvPr id="6" name="5 CuadroTexto"/>
          <p:cNvSpPr txBox="1"/>
          <p:nvPr/>
        </p:nvSpPr>
        <p:spPr>
          <a:xfrm>
            <a:off x="128953" y="1440794"/>
            <a:ext cx="1922585" cy="5262979"/>
          </a:xfrm>
          <a:prstGeom prst="rect">
            <a:avLst/>
          </a:prstGeom>
          <a:noFill/>
          <a:ln w="57150">
            <a:solidFill>
              <a:schemeClr val="tx1">
                <a:lumMod val="50000"/>
                <a:lumOff val="50000"/>
              </a:schemeClr>
            </a:solidFill>
          </a:ln>
        </p:spPr>
        <p:txBody>
          <a:bodyPr wrap="square" rtlCol="0">
            <a:spAutoFit/>
          </a:bodyPr>
          <a:lstStyle/>
          <a:p>
            <a:r>
              <a:rPr lang="es-MX" sz="1400" dirty="0">
                <a:latin typeface="Arial" panose="020B0604020202020204" pitchFamily="34" charset="0"/>
                <a:cs typeface="Arial" panose="020B0604020202020204" pitchFamily="34" charset="0"/>
              </a:rPr>
              <a:t>Quejoso: MORENA</a:t>
            </a:r>
          </a:p>
          <a:p>
            <a:r>
              <a:rPr lang="es-MX" sz="1400" dirty="0">
                <a:latin typeface="Arial" panose="020B0604020202020204" pitchFamily="34" charset="0"/>
                <a:cs typeface="Arial" panose="020B0604020202020204" pitchFamily="34" charset="0"/>
              </a:rPr>
              <a:t>Denunciado: PAN</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Acuerdo INE </a:t>
            </a:r>
          </a:p>
          <a:p>
            <a:r>
              <a:rPr lang="es-MX" sz="1400" dirty="0">
                <a:latin typeface="Arial" panose="020B0604020202020204" pitchFamily="34" charset="0"/>
                <a:cs typeface="Arial" panose="020B0604020202020204" pitchFamily="34" charset="0"/>
              </a:rPr>
              <a:t>ACQyD-INE-74/2017</a:t>
            </a:r>
          </a:p>
          <a:p>
            <a:r>
              <a:rPr lang="es-MX" sz="1400" dirty="0">
                <a:latin typeface="Arial" panose="020B0604020202020204" pitchFamily="34" charset="0"/>
                <a:cs typeface="Arial" panose="020B0604020202020204" pitchFamily="34" charset="0"/>
              </a:rPr>
              <a:t>Medidas cautelares: improcedentes.</a:t>
            </a:r>
          </a:p>
          <a:p>
            <a:endParaRPr lang="es-MX" sz="1400" dirty="0">
              <a:latin typeface="Arial" panose="020B0604020202020204" pitchFamily="34" charset="0"/>
              <a:cs typeface="Arial" panose="020B0604020202020204" pitchFamily="34" charset="0"/>
            </a:endParaRPr>
          </a:p>
          <a:p>
            <a:r>
              <a:rPr lang="es-MX" sz="1400" i="1" dirty="0">
                <a:latin typeface="Arial" panose="020B0604020202020204" pitchFamily="34" charset="0"/>
                <a:cs typeface="Arial" panose="020B0604020202020204" pitchFamily="34" charset="0"/>
              </a:rPr>
              <a:t>Sí impugnado</a:t>
            </a:r>
          </a:p>
          <a:p>
            <a:r>
              <a:rPr lang="es-MX" sz="1400" dirty="0">
                <a:latin typeface="Arial" panose="020B0604020202020204" pitchFamily="34" charset="0"/>
                <a:cs typeface="Arial" panose="020B0604020202020204" pitchFamily="34" charset="0"/>
              </a:rPr>
              <a:t>SUP-REP-89/2017</a:t>
            </a:r>
          </a:p>
          <a:p>
            <a:r>
              <a:rPr lang="es-MX" sz="1400" dirty="0">
                <a:latin typeface="Arial" panose="020B0604020202020204" pitchFamily="34" charset="0"/>
                <a:cs typeface="Arial" panose="020B0604020202020204" pitchFamily="34" charset="0"/>
              </a:rPr>
              <a:t>(se confirmó acuerdo del INE)</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Fondo del asunto:</a:t>
            </a:r>
          </a:p>
          <a:p>
            <a:r>
              <a:rPr lang="es-MX" sz="1400" dirty="0">
                <a:solidFill>
                  <a:schemeClr val="tx1">
                    <a:lumMod val="50000"/>
                  </a:schemeClr>
                </a:solidFill>
                <a:latin typeface="Arial" panose="020B0604020202020204" pitchFamily="34" charset="0"/>
                <a:cs typeface="Arial" panose="020B0604020202020204" pitchFamily="34" charset="0"/>
              </a:rPr>
              <a:t>SRE-PSC-69/2017</a:t>
            </a:r>
          </a:p>
          <a:p>
            <a:r>
              <a:rPr lang="es-MX" sz="1400" dirty="0">
                <a:solidFill>
                  <a:schemeClr val="tx1">
                    <a:lumMod val="50000"/>
                  </a:schemeClr>
                </a:solidFill>
                <a:latin typeface="Arial" panose="020B0604020202020204" pitchFamily="34" charset="0"/>
                <a:cs typeface="Arial" panose="020B0604020202020204" pitchFamily="34" charset="0"/>
              </a:rPr>
              <a:t>Declara existencia de la infracción. Impuso al PAN multa de $75,490.</a:t>
            </a:r>
          </a:p>
          <a:p>
            <a:endParaRPr lang="es-MX" sz="1400" dirty="0">
              <a:solidFill>
                <a:schemeClr val="tx1">
                  <a:lumMod val="50000"/>
                </a:schemeClr>
              </a:solidFill>
              <a:latin typeface="Arial" panose="020B0604020202020204" pitchFamily="34" charset="0"/>
              <a:cs typeface="Arial" panose="020B0604020202020204" pitchFamily="34" charset="0"/>
            </a:endParaRPr>
          </a:p>
          <a:p>
            <a:r>
              <a:rPr lang="es-MX" sz="1400" i="1" dirty="0">
                <a:latin typeface="Arial" panose="020B0604020202020204" pitchFamily="34" charset="0"/>
                <a:cs typeface="Arial" panose="020B0604020202020204" pitchFamily="34" charset="0"/>
              </a:rPr>
              <a:t>Sí </a:t>
            </a:r>
            <a:r>
              <a:rPr lang="es-MX" sz="1400" i="1" dirty="0">
                <a:solidFill>
                  <a:schemeClr val="tx1">
                    <a:lumMod val="50000"/>
                  </a:schemeClr>
                </a:solidFill>
                <a:latin typeface="Arial" panose="020B0604020202020204" pitchFamily="34" charset="0"/>
                <a:cs typeface="Arial" panose="020B0604020202020204" pitchFamily="34" charset="0"/>
              </a:rPr>
              <a:t>impugnado</a:t>
            </a:r>
          </a:p>
          <a:p>
            <a:r>
              <a:rPr lang="es-MX" sz="1400" dirty="0">
                <a:solidFill>
                  <a:schemeClr val="tx1">
                    <a:lumMod val="50000"/>
                  </a:schemeClr>
                </a:solidFill>
                <a:latin typeface="Arial" panose="020B0604020202020204" pitchFamily="34" charset="0"/>
                <a:cs typeface="Arial" panose="020B0604020202020204" pitchFamily="34" charset="0"/>
              </a:rPr>
              <a:t>SUP-REP-111/2017</a:t>
            </a:r>
          </a:p>
          <a:p>
            <a:r>
              <a:rPr lang="es-MX" sz="1400" dirty="0">
                <a:solidFill>
                  <a:schemeClr val="tx1">
                    <a:lumMod val="50000"/>
                  </a:schemeClr>
                </a:solidFill>
                <a:latin typeface="Arial" panose="020B0604020202020204" pitchFamily="34" charset="0"/>
                <a:cs typeface="Arial" panose="020B0604020202020204" pitchFamily="34" charset="0"/>
              </a:rPr>
              <a:t>(</a:t>
            </a:r>
            <a:r>
              <a:rPr lang="es-MX" sz="1400" dirty="0">
                <a:latin typeface="Arial" panose="020B0604020202020204" pitchFamily="34" charset="0"/>
                <a:cs typeface="Arial" panose="020B0604020202020204" pitchFamily="34" charset="0"/>
              </a:rPr>
              <a:t>se confirmó </a:t>
            </a:r>
            <a:r>
              <a:rPr lang="es-MX" sz="1400" dirty="0">
                <a:solidFill>
                  <a:schemeClr val="tx1">
                    <a:lumMod val="50000"/>
                  </a:schemeClr>
                </a:solidFill>
                <a:latin typeface="Arial" panose="020B0604020202020204" pitchFamily="34" charset="0"/>
                <a:cs typeface="Arial" panose="020B0604020202020204" pitchFamily="34" charset="0"/>
              </a:rPr>
              <a:t>resolución de SRE)</a:t>
            </a:r>
          </a:p>
        </p:txBody>
      </p:sp>
      <p:sp>
        <p:nvSpPr>
          <p:cNvPr id="7" name="6 CuadroTexto"/>
          <p:cNvSpPr txBox="1"/>
          <p:nvPr/>
        </p:nvSpPr>
        <p:spPr>
          <a:xfrm>
            <a:off x="2192214" y="1276270"/>
            <a:ext cx="6851784" cy="4031873"/>
          </a:xfrm>
          <a:prstGeom prst="rect">
            <a:avLst/>
          </a:prstGeom>
          <a:noFill/>
        </p:spPr>
        <p:txBody>
          <a:bodyPr wrap="square" rtlCol="0">
            <a:spAutoFit/>
          </a:bodyPr>
          <a:lstStyle/>
          <a:p>
            <a:r>
              <a:rPr lang="es-MX" sz="1600" b="1" i="1" dirty="0">
                <a:latin typeface="Arial" panose="020B0604020202020204" pitchFamily="34" charset="0"/>
                <a:cs typeface="Arial" panose="020B0604020202020204" pitchFamily="34" charset="0"/>
              </a:rPr>
              <a:t>3 de 3</a:t>
            </a:r>
            <a:endParaRPr lang="es-MX" sz="1600" i="1" dirty="0">
              <a:latin typeface="Arial" panose="020B0604020202020204" pitchFamily="34" charset="0"/>
              <a:cs typeface="Arial" panose="020B0604020202020204" pitchFamily="34" charset="0"/>
            </a:endParaRPr>
          </a:p>
          <a:p>
            <a:r>
              <a:rPr lang="es-ES" sz="1600" b="1" i="1" dirty="0">
                <a:latin typeface="Arial" panose="020B0604020202020204" pitchFamily="34" charset="0"/>
                <a:cs typeface="Arial" panose="020B0604020202020204" pitchFamily="34" charset="0"/>
              </a:rPr>
              <a:t>Voz mujer:</a:t>
            </a:r>
            <a:r>
              <a:rPr lang="es-ES" sz="1600" i="1" dirty="0">
                <a:latin typeface="Arial" panose="020B0604020202020204" pitchFamily="34" charset="0"/>
                <a:cs typeface="Arial" panose="020B0604020202020204" pitchFamily="34" charset="0"/>
              </a:rPr>
              <a:t> Ella es Delfina Gómez y desperdicio 3 veces la oportunidad de hacer un cambio.</a:t>
            </a:r>
            <a:endParaRPr lang="es-MX" sz="1600" i="1" dirty="0">
              <a:latin typeface="Arial" panose="020B0604020202020204" pitchFamily="34" charset="0"/>
              <a:cs typeface="Arial" panose="020B0604020202020204" pitchFamily="34" charset="0"/>
            </a:endParaRPr>
          </a:p>
          <a:p>
            <a:r>
              <a:rPr lang="es-ES" sz="1600" i="1" dirty="0">
                <a:latin typeface="Arial" panose="020B0604020202020204" pitchFamily="34" charset="0"/>
                <a:cs typeface="Arial" panose="020B0604020202020204" pitchFamily="34" charset="0"/>
              </a:rPr>
              <a:t> </a:t>
            </a:r>
            <a:endParaRPr lang="es-MX" sz="1600" i="1" dirty="0">
              <a:latin typeface="Arial" panose="020B0604020202020204" pitchFamily="34" charset="0"/>
              <a:cs typeface="Arial" panose="020B0604020202020204" pitchFamily="34" charset="0"/>
            </a:endParaRPr>
          </a:p>
          <a:p>
            <a:r>
              <a:rPr lang="es-ES" sz="1600" i="1" dirty="0">
                <a:latin typeface="Arial" panose="020B0604020202020204" pitchFamily="34" charset="0"/>
                <a:cs typeface="Arial" panose="020B0604020202020204" pitchFamily="34" charset="0"/>
              </a:rPr>
              <a:t>No pudo como directora de escuela. 6 de cada 10 de sus alumnos reprobaron la prueba enlace. (DESVIRTUADO POR SEP)</a:t>
            </a:r>
            <a:endParaRPr lang="es-MX" sz="1600" i="1" dirty="0">
              <a:latin typeface="Arial" panose="020B0604020202020204" pitchFamily="34" charset="0"/>
              <a:cs typeface="Arial" panose="020B0604020202020204" pitchFamily="34" charset="0"/>
            </a:endParaRPr>
          </a:p>
          <a:p>
            <a:r>
              <a:rPr lang="es-ES" sz="1600" i="1" dirty="0">
                <a:latin typeface="Arial" panose="020B0604020202020204" pitchFamily="34" charset="0"/>
                <a:cs typeface="Arial" panose="020B0604020202020204" pitchFamily="34" charset="0"/>
              </a:rPr>
              <a:t> </a:t>
            </a:r>
            <a:endParaRPr lang="es-MX" sz="1600" i="1" dirty="0">
              <a:latin typeface="Arial" panose="020B0604020202020204" pitchFamily="34" charset="0"/>
              <a:cs typeface="Arial" panose="020B0604020202020204" pitchFamily="34" charset="0"/>
            </a:endParaRPr>
          </a:p>
          <a:p>
            <a:r>
              <a:rPr lang="es-ES" sz="1600" i="1" dirty="0">
                <a:latin typeface="Arial" panose="020B0604020202020204" pitchFamily="34" charset="0"/>
                <a:cs typeface="Arial" panose="020B0604020202020204" pitchFamily="34" charset="0"/>
              </a:rPr>
              <a:t>Tampoco pudo como Alcaldesa. Dejó a Texcoco como el primer lugar en secuestros del estado. (DESVIRTUADO POR EL SISTEMA NACIONAL DE SEGURIDAD PÚBLICA)</a:t>
            </a:r>
            <a:endParaRPr lang="es-MX" sz="1600" i="1" dirty="0">
              <a:latin typeface="Arial" panose="020B0604020202020204" pitchFamily="34" charset="0"/>
              <a:cs typeface="Arial" panose="020B0604020202020204" pitchFamily="34" charset="0"/>
            </a:endParaRPr>
          </a:p>
          <a:p>
            <a:endParaRPr lang="es-ES" sz="1600" i="1" dirty="0">
              <a:latin typeface="Arial" panose="020B0604020202020204" pitchFamily="34" charset="0"/>
              <a:cs typeface="Arial" panose="020B0604020202020204" pitchFamily="34" charset="0"/>
            </a:endParaRPr>
          </a:p>
          <a:p>
            <a:r>
              <a:rPr lang="es-ES" sz="1600" i="1" dirty="0">
                <a:latin typeface="Arial" panose="020B0604020202020204" pitchFamily="34" charset="0"/>
                <a:cs typeface="Arial" panose="020B0604020202020204" pitchFamily="34" charset="0"/>
              </a:rPr>
              <a:t>Menos pudo como diputada. La iniciativa más importante que presentó fue conmemorar el día del amaranto (voz en off hombre: ¡No manches!)</a:t>
            </a:r>
            <a:endParaRPr lang="es-MX" sz="1600" i="1" dirty="0">
              <a:latin typeface="Arial" panose="020B0604020202020204" pitchFamily="34" charset="0"/>
              <a:cs typeface="Arial" panose="020B0604020202020204" pitchFamily="34" charset="0"/>
            </a:endParaRPr>
          </a:p>
          <a:p>
            <a:r>
              <a:rPr lang="es-ES" sz="1600" i="1" dirty="0">
                <a:latin typeface="Arial" panose="020B0604020202020204" pitchFamily="34" charset="0"/>
                <a:cs typeface="Arial" panose="020B0604020202020204" pitchFamily="34" charset="0"/>
              </a:rPr>
              <a:t> </a:t>
            </a:r>
            <a:endParaRPr lang="es-MX" sz="1600" i="1" dirty="0">
              <a:latin typeface="Arial" panose="020B0604020202020204" pitchFamily="34" charset="0"/>
              <a:cs typeface="Arial" panose="020B0604020202020204" pitchFamily="34" charset="0"/>
            </a:endParaRPr>
          </a:p>
          <a:p>
            <a:r>
              <a:rPr lang="es-ES" sz="1600" i="1" dirty="0">
                <a:latin typeface="Arial" panose="020B0604020202020204" pitchFamily="34" charset="0"/>
                <a:cs typeface="Arial" panose="020B0604020202020204" pitchFamily="34" charset="0"/>
              </a:rPr>
              <a:t>Para resolver los problemas del Estado de México se necesita a alguien que sí pueda y Delfina no puede.</a:t>
            </a:r>
            <a:endParaRPr lang="es-MX" sz="1600" i="1" dirty="0">
              <a:latin typeface="Arial" panose="020B0604020202020204" pitchFamily="34" charset="0"/>
              <a:cs typeface="Arial" panose="020B0604020202020204" pitchFamily="34" charset="0"/>
            </a:endParaRPr>
          </a:p>
        </p:txBody>
      </p:sp>
      <p:sp>
        <p:nvSpPr>
          <p:cNvPr id="8" name="7 CuadroTexto"/>
          <p:cNvSpPr txBox="1"/>
          <p:nvPr/>
        </p:nvSpPr>
        <p:spPr>
          <a:xfrm>
            <a:off x="2189381" y="5318778"/>
            <a:ext cx="3448097" cy="1384995"/>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 </a:t>
            </a:r>
          </a:p>
          <a:p>
            <a:pPr algn="just"/>
            <a:r>
              <a:rPr lang="es-MX" sz="1400" dirty="0">
                <a:latin typeface="Arial" panose="020B0604020202020204" pitchFamily="34" charset="0"/>
                <a:cs typeface="Arial" panose="020B0604020202020204" pitchFamily="34" charset="0"/>
              </a:rPr>
              <a:t>Improcedente porque spot expresa opiniones del PAN, presentando datos estadísticos y la supuesta fuente de información y realizar una severa crítica dirigida a Delfina Gómez.</a:t>
            </a:r>
          </a:p>
        </p:txBody>
      </p:sp>
      <p:sp>
        <p:nvSpPr>
          <p:cNvPr id="9" name="8 CuadroTexto"/>
          <p:cNvSpPr txBox="1"/>
          <p:nvPr/>
        </p:nvSpPr>
        <p:spPr>
          <a:xfrm>
            <a:off x="5775322" y="5103335"/>
            <a:ext cx="3268676" cy="1600438"/>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MX" sz="1400" dirty="0">
                <a:latin typeface="Arial" panose="020B0604020202020204" pitchFamily="34" charset="0"/>
                <a:cs typeface="Arial" panose="020B0604020202020204" pitchFamily="34" charset="0"/>
              </a:rPr>
              <a:t>Declara que existió CALUMNIA porque imputó en forma directa hechos falsos con impacto en el proceso electoral. PAN en spot difundió de manera falsa información sobre su desempeño en diversos cargos públicos.</a:t>
            </a:r>
          </a:p>
        </p:txBody>
      </p:sp>
    </p:spTree>
    <p:extLst>
      <p:ext uri="{BB962C8B-B14F-4D97-AF65-F5344CB8AC3E}">
        <p14:creationId xmlns:p14="http://schemas.microsoft.com/office/powerpoint/2010/main" val="3509599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a:t>Supuesta calumnia</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Estado de México</a:t>
            </a:r>
          </a:p>
        </p:txBody>
      </p:sp>
      <p:sp>
        <p:nvSpPr>
          <p:cNvPr id="6" name="5 CuadroTexto"/>
          <p:cNvSpPr txBox="1"/>
          <p:nvPr/>
        </p:nvSpPr>
        <p:spPr>
          <a:xfrm>
            <a:off x="175845" y="926568"/>
            <a:ext cx="2863688" cy="3754874"/>
          </a:xfrm>
          <a:prstGeom prst="rect">
            <a:avLst/>
          </a:prstGeom>
          <a:noFill/>
          <a:ln w="57150">
            <a:solidFill>
              <a:schemeClr val="tx1">
                <a:lumMod val="50000"/>
                <a:lumOff val="50000"/>
              </a:schemeClr>
            </a:solidFill>
          </a:ln>
        </p:spPr>
        <p:txBody>
          <a:bodyPr wrap="square" rtlCol="0">
            <a:spAutoFit/>
          </a:bodyPr>
          <a:lstStyle/>
          <a:p>
            <a:r>
              <a:rPr lang="es-MX" sz="1400" dirty="0">
                <a:latin typeface="Arial" panose="020B0604020202020204" pitchFamily="34" charset="0"/>
                <a:cs typeface="Arial" panose="020B0604020202020204" pitchFamily="34" charset="0"/>
              </a:rPr>
              <a:t>Quejoso: PRI</a:t>
            </a:r>
          </a:p>
          <a:p>
            <a:r>
              <a:rPr lang="es-MX" sz="1400" dirty="0">
                <a:latin typeface="Arial" panose="020B0604020202020204" pitchFamily="34" charset="0"/>
                <a:cs typeface="Arial" panose="020B0604020202020204" pitchFamily="34" charset="0"/>
              </a:rPr>
              <a:t>Denunciado: PAN</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Acuerdo INE </a:t>
            </a:r>
          </a:p>
          <a:p>
            <a:r>
              <a:rPr lang="es-MX" sz="1400" dirty="0">
                <a:latin typeface="Arial" panose="020B0604020202020204" pitchFamily="34" charset="0"/>
                <a:cs typeface="Arial" panose="020B0604020202020204" pitchFamily="34" charset="0"/>
              </a:rPr>
              <a:t>ACQyD-INE-85/2017</a:t>
            </a:r>
          </a:p>
          <a:p>
            <a:r>
              <a:rPr lang="es-MX" sz="1400" dirty="0">
                <a:latin typeface="Arial" panose="020B0604020202020204" pitchFamily="34" charset="0"/>
                <a:cs typeface="Arial" panose="020B0604020202020204" pitchFamily="34" charset="0"/>
              </a:rPr>
              <a:t>Medidas cautelares: improcedentes.</a:t>
            </a:r>
          </a:p>
          <a:p>
            <a:endParaRPr lang="es-MX" sz="1400" dirty="0">
              <a:latin typeface="Arial" panose="020B0604020202020204" pitchFamily="34" charset="0"/>
              <a:cs typeface="Arial" panose="020B0604020202020204" pitchFamily="34" charset="0"/>
            </a:endParaRPr>
          </a:p>
          <a:p>
            <a:r>
              <a:rPr lang="es-MX" sz="1400" i="1" dirty="0">
                <a:latin typeface="Arial" panose="020B0604020202020204" pitchFamily="34" charset="0"/>
                <a:cs typeface="Arial" panose="020B0604020202020204" pitchFamily="34" charset="0"/>
              </a:rPr>
              <a:t>Sí impugnado</a:t>
            </a:r>
          </a:p>
          <a:p>
            <a:r>
              <a:rPr lang="es-MX" sz="1400" dirty="0">
                <a:latin typeface="Arial" panose="020B0604020202020204" pitchFamily="34" charset="0"/>
                <a:cs typeface="Arial" panose="020B0604020202020204" pitchFamily="34" charset="0"/>
              </a:rPr>
              <a:t>SUP-REP-104/2017</a:t>
            </a:r>
          </a:p>
          <a:p>
            <a:r>
              <a:rPr lang="es-MX" sz="1400" dirty="0">
                <a:latin typeface="Arial" panose="020B0604020202020204" pitchFamily="34" charset="0"/>
                <a:cs typeface="Arial" panose="020B0604020202020204" pitchFamily="34" charset="0"/>
              </a:rPr>
              <a:t>(se confirmó acuerdo del INE)</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Fondo del asunto:</a:t>
            </a:r>
          </a:p>
          <a:p>
            <a:r>
              <a:rPr lang="es-MX" sz="1400" dirty="0">
                <a:solidFill>
                  <a:schemeClr val="tx1">
                    <a:lumMod val="50000"/>
                  </a:schemeClr>
                </a:solidFill>
                <a:latin typeface="Arial" panose="020B0604020202020204" pitchFamily="34" charset="0"/>
                <a:cs typeface="Arial" panose="020B0604020202020204" pitchFamily="34" charset="0"/>
              </a:rPr>
              <a:t>SRE-PSC-100/2017</a:t>
            </a:r>
          </a:p>
          <a:p>
            <a:r>
              <a:rPr lang="es-MX" sz="1400" dirty="0">
                <a:solidFill>
                  <a:schemeClr val="tx1">
                    <a:lumMod val="50000"/>
                  </a:schemeClr>
                </a:solidFill>
                <a:latin typeface="Arial" panose="020B0604020202020204" pitchFamily="34" charset="0"/>
                <a:cs typeface="Arial" panose="020B0604020202020204" pitchFamily="34" charset="0"/>
              </a:rPr>
              <a:t>Declara inexistencia de la infracción. </a:t>
            </a:r>
          </a:p>
          <a:p>
            <a:r>
              <a:rPr lang="es-MX" sz="1400" i="1" dirty="0">
                <a:solidFill>
                  <a:schemeClr val="tx1">
                    <a:lumMod val="50000"/>
                  </a:schemeClr>
                </a:solidFill>
                <a:latin typeface="Arial" panose="020B0604020202020204" pitchFamily="34" charset="0"/>
                <a:cs typeface="Arial" panose="020B0604020202020204" pitchFamily="34" charset="0"/>
              </a:rPr>
              <a:t>No impugnado</a:t>
            </a:r>
          </a:p>
        </p:txBody>
      </p:sp>
      <p:sp>
        <p:nvSpPr>
          <p:cNvPr id="7" name="6 CuadroTexto"/>
          <p:cNvSpPr txBox="1"/>
          <p:nvPr/>
        </p:nvSpPr>
        <p:spPr>
          <a:xfrm>
            <a:off x="3505200" y="1492399"/>
            <a:ext cx="5257800" cy="2800767"/>
          </a:xfrm>
          <a:prstGeom prst="rect">
            <a:avLst/>
          </a:prstGeom>
          <a:noFill/>
        </p:spPr>
        <p:txBody>
          <a:bodyPr wrap="square" rtlCol="0">
            <a:spAutoFit/>
          </a:bodyPr>
          <a:lstStyle/>
          <a:p>
            <a:r>
              <a:rPr lang="es-MX" sz="1600" b="1" i="1" dirty="0">
                <a:latin typeface="Arial" panose="020B0604020202020204" pitchFamily="34" charset="0"/>
                <a:cs typeface="Arial" panose="020B0604020202020204" pitchFamily="34" charset="0"/>
              </a:rPr>
              <a:t>Paraíso</a:t>
            </a:r>
            <a:endParaRPr lang="es-MX" sz="1600" i="1" dirty="0">
              <a:latin typeface="Arial" panose="020B0604020202020204" pitchFamily="34" charset="0"/>
              <a:cs typeface="Arial" panose="020B0604020202020204" pitchFamily="34" charset="0"/>
            </a:endParaRPr>
          </a:p>
          <a:p>
            <a:pPr algn="just"/>
            <a:r>
              <a:rPr lang="es-ES" sz="1600" b="1" i="1" dirty="0">
                <a:latin typeface="Arial" panose="020B0604020202020204" pitchFamily="34" charset="0"/>
                <a:cs typeface="Arial" panose="020B0604020202020204" pitchFamily="34" charset="0"/>
              </a:rPr>
              <a:t>Voz de un hombre:</a:t>
            </a:r>
            <a:r>
              <a:rPr lang="es-ES" sz="1600" i="1" dirty="0">
                <a:latin typeface="Arial" panose="020B0604020202020204" pitchFamily="34" charset="0"/>
                <a:cs typeface="Arial" panose="020B0604020202020204" pitchFamily="34" charset="0"/>
              </a:rPr>
              <a:t> El JJ, el Indio, la Barbie y la Mano con ojos son solo algunos de los narcotraficantes que operaban desde Huixquilucan mientras Alfredo del Mazo fue Presidente Municipal. Y ahora dice que va a arreglar la inseguridad del Estado de México. ¡Es una burla! Los Mexiquenses no podemos esperar más, el PRI se tiene que ir. Es urgente recuperar la seguridad, y la tranquilidad que se necesita para poder generar un millón de empleos, bien pagados y cerca de ti. Llegó el momento. Solo el PAN puede sacar al PRI.</a:t>
            </a:r>
            <a:endParaRPr lang="es-MX" sz="1600" i="1" dirty="0">
              <a:latin typeface="Arial" panose="020B0604020202020204" pitchFamily="34" charset="0"/>
              <a:cs typeface="Arial" panose="020B0604020202020204" pitchFamily="34" charset="0"/>
            </a:endParaRPr>
          </a:p>
        </p:txBody>
      </p:sp>
      <p:sp>
        <p:nvSpPr>
          <p:cNvPr id="8" name="7 CuadroTexto"/>
          <p:cNvSpPr txBox="1"/>
          <p:nvPr/>
        </p:nvSpPr>
        <p:spPr>
          <a:xfrm>
            <a:off x="175846" y="4775091"/>
            <a:ext cx="5464465" cy="2031325"/>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 </a:t>
            </a:r>
          </a:p>
          <a:p>
            <a:pPr algn="just"/>
            <a:r>
              <a:rPr lang="es-MX" sz="1400" dirty="0">
                <a:latin typeface="Arial" panose="020B0604020202020204" pitchFamily="34" charset="0"/>
                <a:cs typeface="Arial" panose="020B0604020202020204" pitchFamily="34" charset="0"/>
              </a:rPr>
              <a:t>Improcedente porque el mensaje principal es que personas ligadas al narcotráfico operaban desde un municipio gobernado por el candidato del PRI a la gubernatura del Estado de México, y que éste, a pesar de ello, ahora pretende arreglar la inseguridad en dicha entidad. El spot refiere que el PRI se tiene que ir, que es urgente recuperar la seguridad y la tranquilidad para generar empleos, señalando que sólo el PAN puede sacar al PRI, lo cual es una crítica que forma parte del debate público.</a:t>
            </a:r>
          </a:p>
        </p:txBody>
      </p:sp>
      <p:sp>
        <p:nvSpPr>
          <p:cNvPr id="9" name="8 CuadroTexto"/>
          <p:cNvSpPr txBox="1"/>
          <p:nvPr/>
        </p:nvSpPr>
        <p:spPr>
          <a:xfrm>
            <a:off x="5775322" y="4775090"/>
            <a:ext cx="3268676" cy="2031325"/>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MX" sz="1400" dirty="0">
                <a:latin typeface="Arial" panose="020B0604020202020204" pitchFamily="34" charset="0"/>
                <a:cs typeface="Arial" panose="020B0604020202020204" pitchFamily="34" charset="0"/>
              </a:rPr>
              <a:t>Declaró la inexistencia de la infracción, porque se trata de un posicionamiento o crítica severa en torno a la visión del PAN sobre temas de seguridad, narcotráfico y delincuencia en el estado de México y no hay una imputación directa de delito u hechos falsos.</a:t>
            </a:r>
          </a:p>
        </p:txBody>
      </p:sp>
    </p:spTree>
    <p:extLst>
      <p:ext uri="{BB962C8B-B14F-4D97-AF65-F5344CB8AC3E}">
        <p14:creationId xmlns:p14="http://schemas.microsoft.com/office/powerpoint/2010/main" val="1516731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MX" sz="2000" dirty="0" smtClean="0"/>
              <a:t>SÍ Calumnia</a:t>
            </a:r>
            <a:endParaRPr lang="es-MX" sz="2000" dirty="0"/>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Federal 2018</a:t>
            </a:r>
          </a:p>
        </p:txBody>
      </p:sp>
      <p:sp>
        <p:nvSpPr>
          <p:cNvPr id="6" name="5 CuadroTexto"/>
          <p:cNvSpPr txBox="1"/>
          <p:nvPr/>
        </p:nvSpPr>
        <p:spPr>
          <a:xfrm>
            <a:off x="458316" y="1276270"/>
            <a:ext cx="3800418" cy="3216265"/>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MORENA y Nestora Salgado García.</a:t>
            </a:r>
          </a:p>
          <a:p>
            <a:pPr>
              <a:spcAft>
                <a:spcPts val="300"/>
              </a:spcAft>
            </a:pPr>
            <a:r>
              <a:rPr lang="es-MX" sz="1350" dirty="0">
                <a:latin typeface="Arial" panose="020B0604020202020204" pitchFamily="34" charset="0"/>
                <a:cs typeface="Arial" panose="020B0604020202020204" pitchFamily="34" charset="0"/>
              </a:rPr>
              <a:t>Denunciados: </a:t>
            </a:r>
            <a:r>
              <a:rPr lang="en-US" sz="1350" dirty="0">
                <a:latin typeface="Arial" panose="020B0604020202020204" pitchFamily="34" charset="0"/>
                <a:cs typeface="Arial" panose="020B0604020202020204" pitchFamily="34" charset="0"/>
              </a:rPr>
              <a:t>PRI y José Antonio Meade.</a:t>
            </a:r>
            <a:endParaRPr lang="es-MX" sz="1350" dirty="0">
              <a:latin typeface="Arial" panose="020B0604020202020204" pitchFamily="34" charset="0"/>
              <a:cs typeface="Arial" panose="020B0604020202020204" pitchFamily="34" charset="0"/>
            </a:endParaRPr>
          </a:p>
          <a:p>
            <a:pPr>
              <a:spcAft>
                <a:spcPts val="300"/>
              </a:spcAft>
            </a:pPr>
            <a:r>
              <a:rPr lang="es-MX" sz="1350" dirty="0">
                <a:latin typeface="Arial" panose="020B0604020202020204" pitchFamily="34" charset="0"/>
                <a:cs typeface="Arial" panose="020B0604020202020204" pitchFamily="34" charset="0"/>
              </a:rPr>
              <a:t>Acuerdo INE:</a:t>
            </a:r>
          </a:p>
          <a:p>
            <a:pPr>
              <a:spcAft>
                <a:spcPts val="300"/>
              </a:spcAft>
            </a:pPr>
            <a:r>
              <a:rPr lang="es-MX" sz="1350" dirty="0">
                <a:latin typeface="Arial" panose="020B0604020202020204" pitchFamily="34" charset="0"/>
                <a:cs typeface="Arial" panose="020B0604020202020204" pitchFamily="34" charset="0"/>
              </a:rPr>
              <a:t>ACQyD-INE-103/2018</a:t>
            </a:r>
          </a:p>
          <a:p>
            <a:pPr>
              <a:spcAft>
                <a:spcPts val="300"/>
              </a:spcAft>
            </a:pPr>
            <a:r>
              <a:rPr lang="es-MX" sz="1350" b="1" dirty="0">
                <a:latin typeface="Arial" panose="020B0604020202020204" pitchFamily="34" charset="0"/>
                <a:cs typeface="Arial" panose="020B0604020202020204" pitchFamily="34" charset="0"/>
              </a:rPr>
              <a:t>Medidas cautelares</a:t>
            </a:r>
            <a:r>
              <a:rPr lang="es-MX" sz="1350" dirty="0">
                <a:latin typeface="Arial" panose="020B0604020202020204" pitchFamily="34" charset="0"/>
                <a:cs typeface="Arial" panose="020B0604020202020204" pitchFamily="34" charset="0"/>
              </a:rPr>
              <a:t>: Procedentes</a:t>
            </a:r>
          </a:p>
          <a:p>
            <a:pPr>
              <a:spcAft>
                <a:spcPts val="300"/>
              </a:spcAft>
            </a:pPr>
            <a:r>
              <a:rPr lang="es-MX" sz="1350" i="1" dirty="0">
                <a:latin typeface="Arial" panose="020B0604020202020204" pitchFamily="34" charset="0"/>
                <a:cs typeface="Arial" panose="020B0604020202020204" pitchFamily="34" charset="0"/>
              </a:rPr>
              <a:t>No impugnado</a:t>
            </a:r>
          </a:p>
          <a:p>
            <a:pPr algn="just">
              <a:spcAft>
                <a:spcPts val="300"/>
              </a:spcAft>
            </a:pPr>
            <a:r>
              <a:rPr lang="es-MX" sz="1350" b="1" dirty="0">
                <a:latin typeface="Arial" panose="020B0604020202020204" pitchFamily="34" charset="0"/>
                <a:cs typeface="Arial" panose="020B0604020202020204" pitchFamily="34" charset="0"/>
              </a:rPr>
              <a:t>Fondo del asunto</a:t>
            </a:r>
            <a:r>
              <a:rPr lang="es-MX" sz="1350" dirty="0">
                <a:latin typeface="Arial" panose="020B0604020202020204" pitchFamily="34" charset="0"/>
                <a:cs typeface="Arial" panose="020B0604020202020204" pitchFamily="34" charset="0"/>
              </a:rPr>
              <a:t>:</a:t>
            </a:r>
          </a:p>
          <a:p>
            <a:pPr algn="just">
              <a:spcAft>
                <a:spcPts val="300"/>
              </a:spcAft>
            </a:pPr>
            <a:r>
              <a:rPr lang="es-MX" sz="1350" dirty="0">
                <a:latin typeface="Arial" panose="020B0604020202020204" pitchFamily="34" charset="0"/>
                <a:cs typeface="Arial" panose="020B0604020202020204" pitchFamily="34" charset="0"/>
              </a:rPr>
              <a:t>SRE-PSC-235/2018</a:t>
            </a:r>
          </a:p>
          <a:p>
            <a:pPr>
              <a:spcAft>
                <a:spcPts val="300"/>
              </a:spcAft>
            </a:pPr>
            <a:r>
              <a:rPr lang="es-MX" sz="1350" dirty="0">
                <a:latin typeface="Arial" panose="020B0604020202020204" pitchFamily="34" charset="0"/>
                <a:cs typeface="Arial" panose="020B0604020202020204" pitchFamily="34" charset="0"/>
              </a:rPr>
              <a:t>Existencia de la infracción.</a:t>
            </a:r>
          </a:p>
          <a:p>
            <a:pPr>
              <a:spcAft>
                <a:spcPts val="300"/>
              </a:spcAft>
            </a:pPr>
            <a:r>
              <a:rPr lang="es-MX" sz="1350" dirty="0">
                <a:latin typeface="Arial" panose="020B0604020202020204" pitchFamily="34" charset="0"/>
                <a:cs typeface="Arial" panose="020B0604020202020204" pitchFamily="34" charset="0"/>
              </a:rPr>
              <a:t>Multa al PRI $120,900</a:t>
            </a:r>
          </a:p>
          <a:p>
            <a:pPr>
              <a:spcAft>
                <a:spcPts val="300"/>
              </a:spcAft>
            </a:pPr>
            <a:r>
              <a:rPr lang="es-MX" sz="1350" i="1" dirty="0">
                <a:latin typeface="Arial" panose="020B0604020202020204" pitchFamily="34" charset="0"/>
                <a:cs typeface="Arial" panose="020B0604020202020204" pitchFamily="34" charset="0"/>
              </a:rPr>
              <a:t>Sí impugnado</a:t>
            </a:r>
          </a:p>
          <a:p>
            <a:pPr>
              <a:spcAft>
                <a:spcPts val="300"/>
              </a:spcAft>
            </a:pPr>
            <a:r>
              <a:rPr lang="es-MX" sz="1350" dirty="0">
                <a:latin typeface="Arial" panose="020B0604020202020204" pitchFamily="34" charset="0"/>
                <a:cs typeface="Arial" panose="020B0604020202020204" pitchFamily="34" charset="0"/>
              </a:rPr>
              <a:t>SUP-REC-663/2018 y SUP-REC-681/2018 acumulados, </a:t>
            </a:r>
            <a:r>
              <a:rPr lang="es-MX" sz="1350" b="1" i="1" dirty="0">
                <a:latin typeface="Arial" panose="020B0604020202020204" pitchFamily="34" charset="0"/>
                <a:cs typeface="Arial" panose="020B0604020202020204" pitchFamily="34" charset="0"/>
              </a:rPr>
              <a:t>confirma.</a:t>
            </a:r>
            <a:endParaRPr lang="es-ES_tradnl" sz="1400" dirty="0">
              <a:latin typeface="Arial" panose="020B0604020202020204" pitchFamily="34" charset="0"/>
              <a:cs typeface="Arial" panose="020B0604020202020204" pitchFamily="34" charset="0"/>
            </a:endParaRPr>
          </a:p>
        </p:txBody>
      </p:sp>
      <p:sp>
        <p:nvSpPr>
          <p:cNvPr id="8" name="7 CuadroTexto"/>
          <p:cNvSpPr txBox="1"/>
          <p:nvPr/>
        </p:nvSpPr>
        <p:spPr>
          <a:xfrm>
            <a:off x="458316" y="4473980"/>
            <a:ext cx="5322518" cy="2169825"/>
          </a:xfrm>
          <a:prstGeom prst="rect">
            <a:avLst/>
          </a:prstGeom>
          <a:noFill/>
          <a:ln w="57150">
            <a:solidFill>
              <a:schemeClr val="tx1">
                <a:lumMod val="50000"/>
                <a:lumOff val="50000"/>
              </a:schemeClr>
            </a:solidFill>
          </a:ln>
        </p:spPr>
        <p:txBody>
          <a:bodyPr wrap="square" rtlCol="0">
            <a:spAutoFit/>
          </a:bodyPr>
          <a:lstStyle/>
          <a:p>
            <a:pPr algn="just"/>
            <a:r>
              <a:rPr lang="es-MX" sz="1350" b="1" dirty="0">
                <a:latin typeface="Arial" panose="020B0604020202020204" pitchFamily="34" charset="0"/>
                <a:cs typeface="Arial" panose="020B0604020202020204" pitchFamily="34" charset="0"/>
              </a:rPr>
              <a:t>Acuerdo INE</a:t>
            </a:r>
          </a:p>
          <a:p>
            <a:pPr algn="just"/>
            <a:r>
              <a:rPr lang="en-US" sz="1350" dirty="0" err="1">
                <a:latin typeface="Arial" panose="020B0604020202020204" pitchFamily="34" charset="0"/>
                <a:cs typeface="Arial" panose="020B0604020202020204" pitchFamily="34" charset="0"/>
              </a:rPr>
              <a:t>Existe</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una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imputación</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directa</a:t>
            </a:r>
            <a:r>
              <a:rPr lang="en-US" sz="1350" dirty="0">
                <a:latin typeface="Arial" panose="020B0604020202020204" pitchFamily="34" charset="0"/>
                <a:cs typeface="Arial" panose="020B0604020202020204" pitchFamily="34" charset="0"/>
              </a:rPr>
              <a:t> y </a:t>
            </a:r>
            <a:r>
              <a:rPr lang="en-US" sz="1350" dirty="0" err="1">
                <a:latin typeface="Arial" panose="020B0604020202020204" pitchFamily="34" charset="0"/>
                <a:cs typeface="Arial" panose="020B0604020202020204" pitchFamily="34" charset="0"/>
              </a:rPr>
              <a:t>específica</a:t>
            </a:r>
            <a:r>
              <a:rPr lang="en-US" sz="1350"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en-US" sz="1350" dirty="0">
                <a:latin typeface="Arial" panose="020B0604020202020204" pitchFamily="34" charset="0"/>
                <a:cs typeface="Arial" panose="020B0604020202020204" pitchFamily="34" charset="0"/>
              </a:rPr>
              <a:t>Se le llama </a:t>
            </a:r>
            <a:r>
              <a:rPr lang="en-US" sz="1350" dirty="0" err="1">
                <a:latin typeface="Arial" panose="020B0604020202020204" pitchFamily="34" charset="0"/>
                <a:cs typeface="Arial" panose="020B0604020202020204" pitchFamily="34" charset="0"/>
              </a:rPr>
              <a:t>secuestradora</a:t>
            </a:r>
            <a:r>
              <a:rPr lang="en-US" sz="1350" dirty="0">
                <a:latin typeface="Arial" panose="020B0604020202020204" pitchFamily="34" charset="0"/>
                <a:cs typeface="Arial" panose="020B0604020202020204" pitchFamily="34" charset="0"/>
              </a:rPr>
              <a:t>.</a:t>
            </a:r>
            <a:endParaRPr lang="es-MX" sz="135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350" dirty="0">
                <a:latin typeface="Arial" panose="020B0604020202020204" pitchFamily="34" charset="0"/>
                <a:cs typeface="Arial" panose="020B0604020202020204" pitchFamily="34" charset="0"/>
              </a:rPr>
              <a:t>Se </a:t>
            </a:r>
            <a:r>
              <a:rPr lang="en-US" sz="1350" dirty="0" err="1">
                <a:latin typeface="Arial" panose="020B0604020202020204" pitchFamily="34" charset="0"/>
                <a:cs typeface="Arial" panose="020B0604020202020204" pitchFamily="34" charset="0"/>
              </a:rPr>
              <a:t>hace</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una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referencia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específica</a:t>
            </a:r>
            <a:r>
              <a:rPr lang="en-US" sz="1350" dirty="0">
                <a:latin typeface="Arial" panose="020B0604020202020204" pitchFamily="34" charset="0"/>
                <a:cs typeface="Arial" panose="020B0604020202020204" pitchFamily="34" charset="0"/>
              </a:rPr>
              <a:t> del </a:t>
            </a:r>
            <a:r>
              <a:rPr lang="en-US" sz="1350" dirty="0" err="1">
                <a:latin typeface="Arial" panose="020B0604020202020204" pitchFamily="34" charset="0"/>
                <a:cs typeface="Arial" panose="020B0604020202020204" pitchFamily="34" charset="0"/>
              </a:rPr>
              <a:t>nombre</a:t>
            </a:r>
            <a:r>
              <a:rPr lang="en-US" sz="1350" dirty="0">
                <a:latin typeface="Arial" panose="020B0604020202020204" pitchFamily="34" charset="0"/>
                <a:cs typeface="Arial" panose="020B0604020202020204" pitchFamily="34" charset="0"/>
              </a:rPr>
              <a:t>, cargo </a:t>
            </a:r>
            <a:r>
              <a:rPr lang="en-US" sz="1350" dirty="0" err="1">
                <a:latin typeface="Arial" panose="020B0604020202020204" pitchFamily="34" charset="0"/>
                <a:cs typeface="Arial" panose="020B0604020202020204" pitchFamily="34" charset="0"/>
              </a:rPr>
              <a:t>por</a:t>
            </a:r>
            <a:r>
              <a:rPr lang="en-US" sz="1350" dirty="0">
                <a:latin typeface="Arial" panose="020B0604020202020204" pitchFamily="34" charset="0"/>
                <a:cs typeface="Arial" panose="020B0604020202020204" pitchFamily="34" charset="0"/>
              </a:rPr>
              <a:t> el </a:t>
            </a:r>
            <a:r>
              <a:rPr lang="en-US" sz="1350" dirty="0" err="1">
                <a:latin typeface="Arial" panose="020B0604020202020204" pitchFamily="34" charset="0"/>
                <a:cs typeface="Arial" panose="020B0604020202020204" pitchFamily="34" charset="0"/>
              </a:rPr>
              <a:t>cual</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compite</a:t>
            </a:r>
            <a:r>
              <a:rPr lang="en-US" sz="1350" dirty="0">
                <a:latin typeface="Arial" panose="020B0604020202020204" pitchFamily="34" charset="0"/>
                <a:cs typeface="Arial" panose="020B0604020202020204" pitchFamily="34" charset="0"/>
              </a:rPr>
              <a:t> y el </a:t>
            </a:r>
            <a:r>
              <a:rPr lang="en-US" sz="1350" dirty="0" err="1">
                <a:latin typeface="Arial" panose="020B0604020202020204" pitchFamily="34" charset="0"/>
                <a:cs typeface="Arial" panose="020B0604020202020204" pitchFamily="34" charset="0"/>
              </a:rPr>
              <a:t>partido</a:t>
            </a:r>
            <a:r>
              <a:rPr lang="en-US" sz="1350" dirty="0">
                <a:latin typeface="Arial" panose="020B0604020202020204" pitchFamily="34" charset="0"/>
                <a:cs typeface="Arial" panose="020B0604020202020204" pitchFamily="34" charset="0"/>
              </a:rPr>
              <a:t> que la </a:t>
            </a:r>
            <a:r>
              <a:rPr lang="en-US" sz="1350" dirty="0" err="1">
                <a:latin typeface="Arial" panose="020B0604020202020204" pitchFamily="34" charset="0"/>
                <a:cs typeface="Arial" panose="020B0604020202020204" pitchFamily="34" charset="0"/>
              </a:rPr>
              <a:t>postula</a:t>
            </a:r>
            <a:r>
              <a:rPr lang="en-US" sz="1350" dirty="0">
                <a:latin typeface="Arial" panose="020B0604020202020204" pitchFamily="34" charset="0"/>
                <a:cs typeface="Arial" panose="020B0604020202020204" pitchFamily="34" charset="0"/>
              </a:rPr>
              <a:t>.</a:t>
            </a:r>
            <a:endParaRPr lang="es-MX" sz="135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350" dirty="0" err="1">
                <a:latin typeface="Arial" panose="020B0604020202020204" pitchFamily="34" charset="0"/>
                <a:cs typeface="Arial" panose="020B0604020202020204" pitchFamily="34" charset="0"/>
              </a:rPr>
              <a:t>Señala</a:t>
            </a:r>
            <a:r>
              <a:rPr lang="en-US" sz="1350" dirty="0">
                <a:latin typeface="Arial" panose="020B0604020202020204" pitchFamily="34" charset="0"/>
                <a:cs typeface="Arial" panose="020B0604020202020204" pitchFamily="34" charset="0"/>
              </a:rPr>
              <a:t> el </a:t>
            </a:r>
            <a:r>
              <a:rPr lang="en-US" sz="1350" dirty="0" err="1">
                <a:latin typeface="Arial" panose="020B0604020202020204" pitchFamily="34" charset="0"/>
                <a:cs typeface="Arial" panose="020B0604020202020204" pitchFamily="34" charset="0"/>
              </a:rPr>
              <a:t>supuesto</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delito</a:t>
            </a:r>
            <a:r>
              <a:rPr lang="en-US" sz="1350" dirty="0">
                <a:latin typeface="Arial" panose="020B0604020202020204" pitchFamily="34" charset="0"/>
                <a:cs typeface="Arial" panose="020B0604020202020204" pitchFamily="34" charset="0"/>
              </a:rPr>
              <a:t> que se le </a:t>
            </a:r>
            <a:r>
              <a:rPr lang="en-US" sz="1350" dirty="0" err="1">
                <a:latin typeface="Arial" panose="020B0604020202020204" pitchFamily="34" charset="0"/>
                <a:cs typeface="Arial" panose="020B0604020202020204" pitchFamily="34" charset="0"/>
              </a:rPr>
              <a:t>imputa</a:t>
            </a:r>
            <a:r>
              <a:rPr lang="en-US" sz="1350" dirty="0">
                <a:latin typeface="Arial" panose="020B0604020202020204" pitchFamily="34" charset="0"/>
                <a:cs typeface="Arial" panose="020B0604020202020204" pitchFamily="34" charset="0"/>
              </a:rPr>
              <a:t>. </a:t>
            </a:r>
            <a:endParaRPr lang="es-MX" sz="1350" dirty="0">
              <a:latin typeface="Arial" panose="020B0604020202020204" pitchFamily="34" charset="0"/>
              <a:cs typeface="Arial" panose="020B0604020202020204" pitchFamily="34" charset="0"/>
            </a:endParaRPr>
          </a:p>
          <a:p>
            <a:pPr algn="just"/>
            <a:r>
              <a:rPr lang="en-US" sz="1350" dirty="0">
                <a:latin typeface="Arial" panose="020B0604020202020204" pitchFamily="34" charset="0"/>
                <a:cs typeface="Arial" panose="020B0604020202020204" pitchFamily="34" charset="0"/>
              </a:rPr>
              <a:t>No se </a:t>
            </a:r>
            <a:r>
              <a:rPr lang="en-US" sz="1350" dirty="0" err="1">
                <a:latin typeface="Arial" panose="020B0604020202020204" pitchFamily="34" charset="0"/>
                <a:cs typeface="Arial" panose="020B0604020202020204" pitchFamily="34" charset="0"/>
              </a:rPr>
              <a:t>cuenta</a:t>
            </a:r>
            <a:r>
              <a:rPr lang="en-US" sz="1350" dirty="0">
                <a:latin typeface="Arial" panose="020B0604020202020204" pitchFamily="34" charset="0"/>
                <a:cs typeface="Arial" panose="020B0604020202020204" pitchFamily="34" charset="0"/>
              </a:rPr>
              <a:t> con </a:t>
            </a:r>
            <a:r>
              <a:rPr lang="en-US" sz="1350" dirty="0" err="1">
                <a:latin typeface="Arial" panose="020B0604020202020204" pitchFamily="34" charset="0"/>
                <a:cs typeface="Arial" panose="020B0604020202020204" pitchFamily="34" charset="0"/>
              </a:rPr>
              <a:t>constancias</a:t>
            </a:r>
            <a:r>
              <a:rPr lang="en-US" sz="1350" dirty="0">
                <a:latin typeface="Arial" panose="020B0604020202020204" pitchFamily="34" charset="0"/>
                <a:cs typeface="Arial" panose="020B0604020202020204" pitchFamily="34" charset="0"/>
              </a:rPr>
              <a:t> que </a:t>
            </a:r>
            <a:r>
              <a:rPr lang="en-US" sz="1350" dirty="0" err="1">
                <a:latin typeface="Arial" panose="020B0604020202020204" pitchFamily="34" charset="0"/>
                <a:cs typeface="Arial" panose="020B0604020202020204" pitchFamily="34" charset="0"/>
              </a:rPr>
              <a:t>acrediten</a:t>
            </a:r>
            <a:r>
              <a:rPr lang="en-US" sz="1350" dirty="0">
                <a:latin typeface="Arial" panose="020B0604020202020204" pitchFamily="34" charset="0"/>
                <a:cs typeface="Arial" panose="020B0604020202020204" pitchFamily="34" charset="0"/>
              </a:rPr>
              <a:t> que </a:t>
            </a:r>
            <a:r>
              <a:rPr lang="en-US" sz="1350" dirty="0" err="1">
                <a:latin typeface="Arial" panose="020B0604020202020204" pitchFamily="34" charset="0"/>
                <a:cs typeface="Arial" panose="020B0604020202020204" pitchFamily="34" charset="0"/>
              </a:rPr>
              <a:t>Nestora</a:t>
            </a:r>
            <a:r>
              <a:rPr lang="en-US" sz="1350" dirty="0">
                <a:latin typeface="Arial" panose="020B0604020202020204" pitchFamily="34" charset="0"/>
                <a:cs typeface="Arial" panose="020B0604020202020204" pitchFamily="34" charset="0"/>
              </a:rPr>
              <a:t> Salgado ha </a:t>
            </a:r>
            <a:r>
              <a:rPr lang="en-US" sz="1350" dirty="0" err="1">
                <a:latin typeface="Arial" panose="020B0604020202020204" pitchFamily="34" charset="0"/>
                <a:cs typeface="Arial" panose="020B0604020202020204" pitchFamily="34" charset="0"/>
              </a:rPr>
              <a:t>sido</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condenada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por</a:t>
            </a:r>
            <a:r>
              <a:rPr lang="en-US" sz="1350" dirty="0">
                <a:latin typeface="Arial" panose="020B0604020202020204" pitchFamily="34" charset="0"/>
                <a:cs typeface="Arial" panose="020B0604020202020204" pitchFamily="34" charset="0"/>
              </a:rPr>
              <a:t> el </a:t>
            </a:r>
            <a:r>
              <a:rPr lang="en-US" sz="1350" dirty="0" err="1">
                <a:latin typeface="Arial" panose="020B0604020202020204" pitchFamily="34" charset="0"/>
                <a:cs typeface="Arial" panose="020B0604020202020204" pitchFamily="34" charset="0"/>
              </a:rPr>
              <a:t>delito</a:t>
            </a:r>
            <a:r>
              <a:rPr lang="en-US" sz="1350" dirty="0">
                <a:latin typeface="Arial" panose="020B0604020202020204" pitchFamily="34" charset="0"/>
                <a:cs typeface="Arial" panose="020B0604020202020204" pitchFamily="34" charset="0"/>
              </a:rPr>
              <a:t> de </a:t>
            </a:r>
            <a:r>
              <a:rPr lang="en-US" sz="1350" dirty="0" err="1">
                <a:latin typeface="Arial" panose="020B0604020202020204" pitchFamily="34" charset="0"/>
                <a:cs typeface="Arial" panose="020B0604020202020204" pitchFamily="34" charset="0"/>
              </a:rPr>
              <a:t>secuestro</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por</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tanto</a:t>
            </a:r>
            <a:r>
              <a:rPr lang="en-US" sz="1350" dirty="0">
                <a:latin typeface="Arial" panose="020B0604020202020204" pitchFamily="34" charset="0"/>
                <a:cs typeface="Arial" panose="020B0604020202020204" pitchFamily="34" charset="0"/>
              </a:rPr>
              <a:t>, la </a:t>
            </a:r>
            <a:r>
              <a:rPr lang="en-US" sz="1350" dirty="0" err="1">
                <a:latin typeface="Arial" panose="020B0604020202020204" pitchFamily="34" charset="0"/>
                <a:cs typeface="Arial" panose="020B0604020202020204" pitchFamily="34" charset="0"/>
              </a:rPr>
              <a:t>afirmación</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contenida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en</a:t>
            </a:r>
            <a:r>
              <a:rPr lang="en-US" sz="1350" dirty="0">
                <a:latin typeface="Arial" panose="020B0604020202020204" pitchFamily="34" charset="0"/>
                <a:cs typeface="Arial" panose="020B0604020202020204" pitchFamily="34" charset="0"/>
              </a:rPr>
              <a:t> el spot no </a:t>
            </a:r>
            <a:r>
              <a:rPr lang="en-US" sz="1350" dirty="0" err="1">
                <a:latin typeface="Arial" panose="020B0604020202020204" pitchFamily="34" charset="0"/>
                <a:cs typeface="Arial" panose="020B0604020202020204" pitchFamily="34" charset="0"/>
              </a:rPr>
              <a:t>está</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amparada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en</a:t>
            </a:r>
            <a:r>
              <a:rPr lang="en-US" sz="1350" dirty="0">
                <a:latin typeface="Arial" panose="020B0604020202020204" pitchFamily="34" charset="0"/>
                <a:cs typeface="Arial" panose="020B0604020202020204" pitchFamily="34" charset="0"/>
              </a:rPr>
              <a:t> la </a:t>
            </a:r>
            <a:r>
              <a:rPr lang="en-US" sz="1350" dirty="0" err="1">
                <a:latin typeface="Arial" panose="020B0604020202020204" pitchFamily="34" charset="0"/>
                <a:cs typeface="Arial" panose="020B0604020202020204" pitchFamily="34" charset="0"/>
              </a:rPr>
              <a:t>libertad</a:t>
            </a:r>
            <a:r>
              <a:rPr lang="en-US" sz="1350" dirty="0">
                <a:latin typeface="Arial" panose="020B0604020202020204" pitchFamily="34" charset="0"/>
                <a:cs typeface="Arial" panose="020B0604020202020204" pitchFamily="34" charset="0"/>
              </a:rPr>
              <a:t> de </a:t>
            </a:r>
            <a:r>
              <a:rPr lang="en-US" sz="1350" dirty="0" err="1">
                <a:latin typeface="Arial" panose="020B0604020202020204" pitchFamily="34" charset="0"/>
                <a:cs typeface="Arial" panose="020B0604020202020204" pitchFamily="34" charset="0"/>
              </a:rPr>
              <a:t>expresión</a:t>
            </a:r>
            <a:r>
              <a:rPr lang="en-US" sz="1350" dirty="0">
                <a:latin typeface="Arial" panose="020B0604020202020204" pitchFamily="34" charset="0"/>
                <a:cs typeface="Arial" panose="020B0604020202020204" pitchFamily="34" charset="0"/>
              </a:rPr>
              <a:t> y </a:t>
            </a:r>
            <a:r>
              <a:rPr lang="en-US" sz="1350" dirty="0" err="1">
                <a:latin typeface="Arial" panose="020B0604020202020204" pitchFamily="34" charset="0"/>
                <a:cs typeface="Arial" panose="020B0604020202020204" pitchFamily="34" charset="0"/>
              </a:rPr>
              <a:t>puede</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constituir</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calumnia</a:t>
            </a:r>
            <a:r>
              <a:rPr lang="en-US" sz="1350" dirty="0">
                <a:latin typeface="Arial" panose="020B0604020202020204" pitchFamily="34" charset="0"/>
                <a:cs typeface="Arial" panose="020B0604020202020204" pitchFamily="34" charset="0"/>
              </a:rPr>
              <a:t>.</a:t>
            </a:r>
            <a:endParaRPr lang="es-MX" sz="1350" dirty="0">
              <a:latin typeface="Arial" panose="020B0604020202020204" pitchFamily="34" charset="0"/>
              <a:cs typeface="Arial" panose="020B0604020202020204" pitchFamily="34" charset="0"/>
            </a:endParaRPr>
          </a:p>
        </p:txBody>
      </p:sp>
      <p:sp>
        <p:nvSpPr>
          <p:cNvPr id="2" name="Rectángulo 1"/>
          <p:cNvSpPr/>
          <p:nvPr/>
        </p:nvSpPr>
        <p:spPr>
          <a:xfrm>
            <a:off x="3571337" y="2018226"/>
            <a:ext cx="4819448" cy="307777"/>
          </a:xfrm>
          <a:prstGeom prst="rect">
            <a:avLst/>
          </a:prstGeom>
        </p:spPr>
        <p:txBody>
          <a:bodyPr wrap="square">
            <a:spAutoFit/>
          </a:bodyPr>
          <a:lstStyle/>
          <a:p>
            <a:pPr marL="180340" marR="180340">
              <a:spcAft>
                <a:spcPts val="0"/>
              </a:spcAft>
            </a:pPr>
            <a:endParaRPr lang="es-MX"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4330417" y="1365561"/>
            <a:ext cx="4572000" cy="2777683"/>
          </a:xfrm>
          <a:prstGeom prst="rect">
            <a:avLst/>
          </a:prstGeom>
        </p:spPr>
        <p:txBody>
          <a:bodyPr wrap="square">
            <a:spAutoFit/>
          </a:bodyPr>
          <a:lstStyle/>
          <a:p>
            <a:r>
              <a:rPr lang="en-US" sz="1400" b="1" dirty="0" err="1">
                <a:latin typeface="Arial" panose="020B0604020202020204" pitchFamily="34" charset="0"/>
                <a:cs typeface="Arial" panose="020B0604020202020204" pitchFamily="34" charset="0"/>
              </a:rPr>
              <a:t>Promocional</a:t>
            </a:r>
            <a:r>
              <a:rPr lang="en-US" sz="1400" b="1" dirty="0">
                <a:latin typeface="Arial" panose="020B0604020202020204" pitchFamily="34" charset="0"/>
                <a:cs typeface="Arial" panose="020B0604020202020204" pitchFamily="34" charset="0"/>
              </a:rPr>
              <a:t> </a:t>
            </a:r>
            <a:r>
              <a:rPr lang="en-US" sz="1400" b="1" dirty="0" err="1">
                <a:latin typeface="Arial" panose="020B0604020202020204" pitchFamily="34" charset="0"/>
                <a:cs typeface="Arial" panose="020B0604020202020204" pitchFamily="34" charset="0"/>
              </a:rPr>
              <a:t>Delincuentes</a:t>
            </a:r>
            <a:r>
              <a:rPr lang="en-US" sz="1400" i="1" dirty="0">
                <a:latin typeface="Arial" panose="020B0604020202020204" pitchFamily="34" charset="0"/>
                <a:cs typeface="Arial" panose="020B0604020202020204" pitchFamily="34" charset="0"/>
              </a:rPr>
              <a:t>.</a:t>
            </a:r>
          </a:p>
          <a:p>
            <a:endParaRPr lang="en-US" sz="1200" i="1" dirty="0">
              <a:latin typeface="Arial" panose="020B0604020202020204" pitchFamily="34" charset="0"/>
              <a:cs typeface="Arial" panose="020B0604020202020204" pitchFamily="34" charset="0"/>
            </a:endParaRPr>
          </a:p>
          <a:p>
            <a:r>
              <a:rPr lang="en-US" sz="1350" i="1" dirty="0" err="1">
                <a:latin typeface="Arial" panose="020B0604020202020204" pitchFamily="34" charset="0"/>
                <a:cs typeface="Arial" panose="020B0604020202020204" pitchFamily="34" charset="0"/>
              </a:rPr>
              <a:t>Voz</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femenina</a:t>
            </a:r>
            <a:r>
              <a:rPr lang="en-US" sz="1350" i="1" dirty="0">
                <a:latin typeface="Arial" panose="020B0604020202020204" pitchFamily="34" charset="0"/>
                <a:cs typeface="Arial" panose="020B0604020202020204" pitchFamily="34" charset="0"/>
              </a:rPr>
              <a:t> 1: Que no </a:t>
            </a:r>
            <a:r>
              <a:rPr lang="en-US" sz="1350" i="1" dirty="0" err="1">
                <a:latin typeface="Arial" panose="020B0604020202020204" pitchFamily="34" charset="0"/>
                <a:cs typeface="Arial" panose="020B0604020202020204" pitchFamily="34" charset="0"/>
              </a:rPr>
              <a:t>gobiernen</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los</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delincuentes</a:t>
            </a:r>
            <a:endParaRPr lang="es-MX" sz="1350" i="1" dirty="0">
              <a:latin typeface="Arial" panose="020B0604020202020204" pitchFamily="34" charset="0"/>
              <a:cs typeface="Arial" panose="020B0604020202020204" pitchFamily="34" charset="0"/>
            </a:endParaRPr>
          </a:p>
          <a:p>
            <a:pPr algn="just"/>
            <a:r>
              <a:rPr lang="en-US" sz="1350" i="1" dirty="0" err="1">
                <a:latin typeface="Arial" panose="020B0604020202020204" pitchFamily="34" charset="0"/>
                <a:cs typeface="Arial" panose="020B0604020202020204" pitchFamily="34" charset="0"/>
              </a:rPr>
              <a:t>Voz</a:t>
            </a:r>
            <a:r>
              <a:rPr lang="en-US" sz="1350" i="1" dirty="0">
                <a:latin typeface="Arial" panose="020B0604020202020204" pitchFamily="34" charset="0"/>
                <a:cs typeface="Arial" panose="020B0604020202020204" pitchFamily="34" charset="0"/>
              </a:rPr>
              <a:t> José Antonio Meade: Soy la </a:t>
            </a:r>
            <a:r>
              <a:rPr lang="en-US" sz="1350" i="1" dirty="0" err="1">
                <a:latin typeface="Arial" panose="020B0604020202020204" pitchFamily="34" charset="0"/>
                <a:cs typeface="Arial" panose="020B0604020202020204" pitchFamily="34" charset="0"/>
              </a:rPr>
              <a:t>comandante</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Nestora</a:t>
            </a:r>
            <a:r>
              <a:rPr lang="en-US" sz="1350" i="1" dirty="0">
                <a:latin typeface="Arial" panose="020B0604020202020204" pitchFamily="34" charset="0"/>
                <a:cs typeface="Arial" panose="020B0604020202020204" pitchFamily="34" charset="0"/>
              </a:rPr>
              <a:t> Salgado, y </a:t>
            </a:r>
            <a:r>
              <a:rPr lang="en-US" sz="1350" i="1" dirty="0" err="1">
                <a:latin typeface="Arial" panose="020B0604020202020204" pitchFamily="34" charset="0"/>
                <a:cs typeface="Arial" panose="020B0604020202020204" pitchFamily="34" charset="0"/>
              </a:rPr>
              <a:t>sólo</a:t>
            </a:r>
            <a:r>
              <a:rPr lang="en-US" sz="1350" i="1" dirty="0">
                <a:latin typeface="Arial" panose="020B0604020202020204" pitchFamily="34" charset="0"/>
                <a:cs typeface="Arial" panose="020B0604020202020204" pitchFamily="34" charset="0"/>
              </a:rPr>
              <a:t> le </a:t>
            </a:r>
            <a:r>
              <a:rPr lang="en-US" sz="1350" i="1" dirty="0" err="1">
                <a:latin typeface="Arial" panose="020B0604020202020204" pitchFamily="34" charset="0"/>
                <a:cs typeface="Arial" panose="020B0604020202020204" pitchFamily="34" charset="0"/>
              </a:rPr>
              <a:t>llamo</a:t>
            </a:r>
            <a:r>
              <a:rPr lang="en-US" sz="1350" i="1" dirty="0">
                <a:latin typeface="Arial" panose="020B0604020202020204" pitchFamily="34" charset="0"/>
                <a:cs typeface="Arial" panose="020B0604020202020204" pitchFamily="34" charset="0"/>
              </a:rPr>
              <a:t> para </a:t>
            </a:r>
            <a:r>
              <a:rPr lang="en-US" sz="1350" i="1" dirty="0" err="1">
                <a:latin typeface="Arial" panose="020B0604020202020204" pitchFamily="34" charset="0"/>
                <a:cs typeface="Arial" panose="020B0604020202020204" pitchFamily="34" charset="0"/>
              </a:rPr>
              <a:t>decirle</a:t>
            </a:r>
            <a:r>
              <a:rPr lang="en-US" sz="1350" i="1" dirty="0">
                <a:latin typeface="Arial" panose="020B0604020202020204" pitchFamily="34" charset="0"/>
                <a:cs typeface="Arial" panose="020B0604020202020204" pitchFamily="34" charset="0"/>
              </a:rPr>
              <a:t> que a </a:t>
            </a:r>
            <a:r>
              <a:rPr lang="en-US" sz="1350" i="1" dirty="0" err="1">
                <a:latin typeface="Arial" panose="020B0604020202020204" pitchFamily="34" charset="0"/>
                <a:cs typeface="Arial" panose="020B0604020202020204" pitchFamily="34" charset="0"/>
              </a:rPr>
              <a:t>cambio</a:t>
            </a:r>
            <a:r>
              <a:rPr lang="en-US" sz="1350" i="1" dirty="0">
                <a:latin typeface="Arial" panose="020B0604020202020204" pitchFamily="34" charset="0"/>
                <a:cs typeface="Arial" panose="020B0604020202020204" pitchFamily="34" charset="0"/>
              </a:rPr>
              <a:t> de la </a:t>
            </a:r>
            <a:r>
              <a:rPr lang="en-US" sz="1350" i="1" dirty="0" err="1">
                <a:latin typeface="Arial" panose="020B0604020202020204" pitchFamily="34" charset="0"/>
                <a:cs typeface="Arial" panose="020B0604020202020204" pitchFamily="34" charset="0"/>
              </a:rPr>
              <a:t>libertad</a:t>
            </a:r>
            <a:r>
              <a:rPr lang="en-US" sz="1350" i="1" dirty="0">
                <a:latin typeface="Arial" panose="020B0604020202020204" pitchFamily="34" charset="0"/>
                <a:cs typeface="Arial" panose="020B0604020202020204" pitchFamily="34" charset="0"/>
              </a:rPr>
              <a:t> de </a:t>
            </a:r>
            <a:r>
              <a:rPr lang="en-US" sz="1350" i="1" dirty="0" err="1">
                <a:latin typeface="Arial" panose="020B0604020202020204" pitchFamily="34" charset="0"/>
                <a:cs typeface="Arial" panose="020B0604020202020204" pitchFamily="34" charset="0"/>
              </a:rPr>
              <a:t>su</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hija</a:t>
            </a:r>
            <a:r>
              <a:rPr lang="en-US" sz="1350" i="1" dirty="0">
                <a:latin typeface="Arial" panose="020B0604020202020204" pitchFamily="34" charset="0"/>
                <a:cs typeface="Arial" panose="020B0604020202020204" pitchFamily="34" charset="0"/>
              </a:rPr>
              <a:t> me </a:t>
            </a:r>
            <a:r>
              <a:rPr lang="en-US" sz="1350" i="1" dirty="0" err="1">
                <a:latin typeface="Arial" panose="020B0604020202020204" pitchFamily="34" charset="0"/>
                <a:cs typeface="Arial" panose="020B0604020202020204" pitchFamily="34" charset="0"/>
              </a:rPr>
              <a:t>tiene</a:t>
            </a:r>
            <a:r>
              <a:rPr lang="en-US" sz="1350" i="1" dirty="0">
                <a:latin typeface="Arial" panose="020B0604020202020204" pitchFamily="34" charset="0"/>
                <a:cs typeface="Arial" panose="020B0604020202020204" pitchFamily="34" charset="0"/>
              </a:rPr>
              <a:t> que </a:t>
            </a:r>
            <a:r>
              <a:rPr lang="en-US" sz="1350" i="1" dirty="0" err="1">
                <a:latin typeface="Arial" panose="020B0604020202020204" pitchFamily="34" charset="0"/>
                <a:cs typeface="Arial" panose="020B0604020202020204" pitchFamily="34" charset="0"/>
              </a:rPr>
              <a:t>entregar</a:t>
            </a:r>
            <a:r>
              <a:rPr lang="en-US" sz="1350" i="1" dirty="0">
                <a:latin typeface="Arial" panose="020B0604020202020204" pitchFamily="34" charset="0"/>
                <a:cs typeface="Arial" panose="020B0604020202020204" pitchFamily="34" charset="0"/>
              </a:rPr>
              <a:t> la </a:t>
            </a:r>
            <a:r>
              <a:rPr lang="en-US" sz="1350" i="1" dirty="0" err="1">
                <a:latin typeface="Arial" panose="020B0604020202020204" pitchFamily="34" charset="0"/>
                <a:cs typeface="Arial" panose="020B0604020202020204" pitchFamily="34" charset="0"/>
              </a:rPr>
              <a:t>cantidad</a:t>
            </a:r>
            <a:r>
              <a:rPr lang="en-US" sz="1350" i="1" dirty="0">
                <a:latin typeface="Arial" panose="020B0604020202020204" pitchFamily="34" charset="0"/>
                <a:cs typeface="Arial" panose="020B0604020202020204" pitchFamily="34" charset="0"/>
              </a:rPr>
              <a:t> de </a:t>
            </a:r>
            <a:r>
              <a:rPr lang="en-US" sz="1350" i="1" dirty="0" err="1">
                <a:latin typeface="Arial" panose="020B0604020202020204" pitchFamily="34" charset="0"/>
                <a:cs typeface="Arial" panose="020B0604020202020204" pitchFamily="34" charset="0"/>
              </a:rPr>
              <a:t>cinco</a:t>
            </a:r>
            <a:r>
              <a:rPr lang="en-US" sz="1350" i="1" dirty="0">
                <a:latin typeface="Arial" panose="020B0604020202020204" pitchFamily="34" charset="0"/>
                <a:cs typeface="Arial" panose="020B0604020202020204" pitchFamily="34" charset="0"/>
              </a:rPr>
              <a:t> mil pesos. </a:t>
            </a:r>
            <a:r>
              <a:rPr lang="en-US" sz="1350" i="1" dirty="0" err="1">
                <a:latin typeface="Arial" panose="020B0604020202020204" pitchFamily="34" charset="0"/>
                <a:cs typeface="Arial" panose="020B0604020202020204" pitchFamily="34" charset="0"/>
              </a:rPr>
              <a:t>Cuándo</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tenga</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esa</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cantidad</a:t>
            </a:r>
            <a:r>
              <a:rPr lang="en-US" sz="1350" i="1" dirty="0">
                <a:latin typeface="Arial" panose="020B0604020202020204" pitchFamily="34" charset="0"/>
                <a:cs typeface="Arial" panose="020B0604020202020204" pitchFamily="34" charset="0"/>
              </a:rPr>
              <a:t> me la </a:t>
            </a:r>
            <a:r>
              <a:rPr lang="en-US" sz="1350" i="1" dirty="0" err="1">
                <a:latin typeface="Arial" panose="020B0604020202020204" pitchFamily="34" charset="0"/>
                <a:cs typeface="Arial" panose="020B0604020202020204" pitchFamily="34" charset="0"/>
              </a:rPr>
              <a:t>entrega</a:t>
            </a:r>
            <a:r>
              <a:rPr lang="en-US" sz="1350" i="1" dirty="0">
                <a:latin typeface="Arial" panose="020B0604020202020204" pitchFamily="34" charset="0"/>
                <a:cs typeface="Arial" panose="020B0604020202020204" pitchFamily="34" charset="0"/>
              </a:rPr>
              <a:t> y </a:t>
            </a:r>
            <a:r>
              <a:rPr lang="en-US" sz="1350" i="1" dirty="0" err="1">
                <a:latin typeface="Arial" panose="020B0604020202020204" pitchFamily="34" charset="0"/>
                <a:cs typeface="Arial" panose="020B0604020202020204" pitchFamily="34" charset="0"/>
              </a:rPr>
              <a:t>entonces</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yo</a:t>
            </a:r>
            <a:r>
              <a:rPr lang="en-US" sz="1350" i="1" dirty="0">
                <a:latin typeface="Arial" panose="020B0604020202020204" pitchFamily="34" charset="0"/>
                <a:cs typeface="Arial" panose="020B0604020202020204" pitchFamily="34" charset="0"/>
              </a:rPr>
              <a:t> le </a:t>
            </a:r>
            <a:r>
              <a:rPr lang="en-US" sz="1350" i="1" dirty="0" err="1">
                <a:latin typeface="Arial" panose="020B0604020202020204" pitchFamily="34" charset="0"/>
                <a:cs typeface="Arial" panose="020B0604020202020204" pitchFamily="34" charset="0"/>
              </a:rPr>
              <a:t>entrego</a:t>
            </a:r>
            <a:r>
              <a:rPr lang="en-US" sz="1350" i="1" dirty="0">
                <a:latin typeface="Arial" panose="020B0604020202020204" pitchFamily="34" charset="0"/>
                <a:cs typeface="Arial" panose="020B0604020202020204" pitchFamily="34" charset="0"/>
              </a:rPr>
              <a:t> a </a:t>
            </a:r>
            <a:r>
              <a:rPr lang="en-US" sz="1350" i="1" dirty="0" err="1">
                <a:latin typeface="Arial" panose="020B0604020202020204" pitchFamily="34" charset="0"/>
                <a:cs typeface="Arial" panose="020B0604020202020204" pitchFamily="34" charset="0"/>
              </a:rPr>
              <a:t>su</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hija</a:t>
            </a:r>
            <a:r>
              <a:rPr lang="en-US" sz="1350" i="1" dirty="0">
                <a:latin typeface="Arial" panose="020B0604020202020204" pitchFamily="34" charset="0"/>
                <a:cs typeface="Arial" panose="020B0604020202020204" pitchFamily="34" charset="0"/>
              </a:rPr>
              <a:t>.</a:t>
            </a:r>
            <a:endParaRPr lang="es-MX" sz="1350" i="1" dirty="0">
              <a:latin typeface="Arial" panose="020B0604020202020204" pitchFamily="34" charset="0"/>
              <a:cs typeface="Arial" panose="020B0604020202020204" pitchFamily="34" charset="0"/>
            </a:endParaRPr>
          </a:p>
          <a:p>
            <a:pPr algn="just"/>
            <a:r>
              <a:rPr lang="en-US" sz="1350" i="1" dirty="0" err="1">
                <a:latin typeface="Arial" panose="020B0604020202020204" pitchFamily="34" charset="0"/>
                <a:cs typeface="Arial" panose="020B0604020202020204" pitchFamily="34" charset="0"/>
              </a:rPr>
              <a:t>Voz</a:t>
            </a:r>
            <a:r>
              <a:rPr lang="en-US" sz="1350" i="1" dirty="0">
                <a:latin typeface="Arial" panose="020B0604020202020204" pitchFamily="34" charset="0"/>
                <a:cs typeface="Arial" panose="020B0604020202020204" pitchFamily="34" charset="0"/>
              </a:rPr>
              <a:t> José Antonio Meade: </a:t>
            </a:r>
            <a:r>
              <a:rPr lang="en-US" sz="1350" i="1" dirty="0" err="1">
                <a:latin typeface="Arial" panose="020B0604020202020204" pitchFamily="34" charset="0"/>
                <a:cs typeface="Arial" panose="020B0604020202020204" pitchFamily="34" charset="0"/>
              </a:rPr>
              <a:t>Nestora</a:t>
            </a:r>
            <a:r>
              <a:rPr lang="en-US" sz="1350" i="1" dirty="0">
                <a:latin typeface="Arial" panose="020B0604020202020204" pitchFamily="34" charset="0"/>
                <a:cs typeface="Arial" panose="020B0604020202020204" pitchFamily="34" charset="0"/>
              </a:rPr>
              <a:t> Salgado </a:t>
            </a:r>
            <a:r>
              <a:rPr lang="en-US" sz="1350" i="1" dirty="0" err="1">
                <a:latin typeface="Arial" panose="020B0604020202020204" pitchFamily="34" charset="0"/>
                <a:cs typeface="Arial" panose="020B0604020202020204" pitchFamily="34" charset="0"/>
              </a:rPr>
              <a:t>va</a:t>
            </a:r>
            <a:r>
              <a:rPr lang="en-US" sz="1350" i="1" dirty="0">
                <a:latin typeface="Arial" panose="020B0604020202020204" pitchFamily="34" charset="0"/>
                <a:cs typeface="Arial" panose="020B0604020202020204" pitchFamily="34" charset="0"/>
              </a:rPr>
              <a:t> a </a:t>
            </a:r>
            <a:r>
              <a:rPr lang="en-US" sz="1350" i="1" dirty="0" err="1">
                <a:latin typeface="Arial" panose="020B0604020202020204" pitchFamily="34" charset="0"/>
                <a:cs typeface="Arial" panose="020B0604020202020204" pitchFamily="34" charset="0"/>
              </a:rPr>
              <a:t>ser</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senadora</a:t>
            </a:r>
            <a:r>
              <a:rPr lang="en-US" sz="1350" i="1" dirty="0">
                <a:latin typeface="Arial" panose="020B0604020202020204" pitchFamily="34" charset="0"/>
                <a:cs typeface="Arial" panose="020B0604020202020204" pitchFamily="34" charset="0"/>
              </a:rPr>
              <a:t> plurinominal </a:t>
            </a:r>
            <a:r>
              <a:rPr lang="en-US" sz="1350" i="1" dirty="0" err="1">
                <a:latin typeface="Arial" panose="020B0604020202020204" pitchFamily="34" charset="0"/>
                <a:cs typeface="Arial" panose="020B0604020202020204" pitchFamily="34" charset="0"/>
              </a:rPr>
              <a:t>por</a:t>
            </a:r>
            <a:r>
              <a:rPr lang="en-US" sz="1350" i="1" dirty="0">
                <a:latin typeface="Arial" panose="020B0604020202020204" pitchFamily="34" charset="0"/>
                <a:cs typeface="Arial" panose="020B0604020202020204" pitchFamily="34" charset="0"/>
              </a:rPr>
              <a:t> MORENA, </a:t>
            </a:r>
            <a:r>
              <a:rPr lang="en-US" sz="1350" b="1" i="1" dirty="0" err="1">
                <a:latin typeface="Arial" panose="020B0604020202020204" pitchFamily="34" charset="0"/>
                <a:cs typeface="Arial" panose="020B0604020202020204" pitchFamily="34" charset="0"/>
              </a:rPr>
              <a:t>una</a:t>
            </a:r>
            <a:r>
              <a:rPr lang="en-US" sz="1350" b="1" i="1" dirty="0">
                <a:latin typeface="Arial" panose="020B0604020202020204" pitchFamily="34" charset="0"/>
                <a:cs typeface="Arial" panose="020B0604020202020204" pitchFamily="34" charset="0"/>
              </a:rPr>
              <a:t> </a:t>
            </a:r>
            <a:r>
              <a:rPr lang="en-US" sz="1350" b="1" i="1" dirty="0" err="1">
                <a:latin typeface="Arial" panose="020B0604020202020204" pitchFamily="34" charset="0"/>
                <a:cs typeface="Arial" panose="020B0604020202020204" pitchFamily="34" charset="0"/>
              </a:rPr>
              <a:t>secuestradora</a:t>
            </a:r>
            <a:r>
              <a:rPr lang="en-US" sz="1350" b="1" i="1" dirty="0">
                <a:latin typeface="Arial" panose="020B0604020202020204" pitchFamily="34" charset="0"/>
                <a:cs typeface="Arial" panose="020B0604020202020204" pitchFamily="34" charset="0"/>
              </a:rPr>
              <a:t> que </a:t>
            </a:r>
            <a:r>
              <a:rPr lang="en-US" sz="1350" b="1" i="1" dirty="0" err="1">
                <a:latin typeface="Arial" panose="020B0604020202020204" pitchFamily="34" charset="0"/>
                <a:cs typeface="Arial" panose="020B0604020202020204" pitchFamily="34" charset="0"/>
              </a:rPr>
              <a:t>está</a:t>
            </a:r>
            <a:r>
              <a:rPr lang="en-US" sz="1350" b="1" i="1" dirty="0">
                <a:latin typeface="Arial" panose="020B0604020202020204" pitchFamily="34" charset="0"/>
                <a:cs typeface="Arial" panose="020B0604020202020204" pitchFamily="34" charset="0"/>
              </a:rPr>
              <a:t> </a:t>
            </a:r>
            <a:r>
              <a:rPr lang="en-US" sz="1350" b="1" i="1" dirty="0" err="1">
                <a:latin typeface="Arial" panose="020B0604020202020204" pitchFamily="34" charset="0"/>
                <a:cs typeface="Arial" panose="020B0604020202020204" pitchFamily="34" charset="0"/>
              </a:rPr>
              <a:t>libre</a:t>
            </a:r>
            <a:r>
              <a:rPr lang="en-US" sz="1350" b="1" i="1" dirty="0">
                <a:latin typeface="Arial" panose="020B0604020202020204" pitchFamily="34" charset="0"/>
                <a:cs typeface="Arial" panose="020B0604020202020204" pitchFamily="34" charset="0"/>
              </a:rPr>
              <a:t> </a:t>
            </a:r>
            <a:r>
              <a:rPr lang="en-US" sz="1350" b="1" i="1" dirty="0" err="1">
                <a:latin typeface="Arial" panose="020B0604020202020204" pitchFamily="34" charset="0"/>
                <a:cs typeface="Arial" panose="020B0604020202020204" pitchFamily="34" charset="0"/>
              </a:rPr>
              <a:t>por</a:t>
            </a:r>
            <a:r>
              <a:rPr lang="en-US" sz="1350" b="1" i="1" dirty="0">
                <a:latin typeface="Arial" panose="020B0604020202020204" pitchFamily="34" charset="0"/>
                <a:cs typeface="Arial" panose="020B0604020202020204" pitchFamily="34" charset="0"/>
              </a:rPr>
              <a:t> </a:t>
            </a:r>
            <a:r>
              <a:rPr lang="en-US" sz="1350" b="1" i="1" dirty="0" err="1">
                <a:latin typeface="Arial" panose="020B0604020202020204" pitchFamily="34" charset="0"/>
                <a:cs typeface="Arial" panose="020B0604020202020204" pitchFamily="34" charset="0"/>
              </a:rPr>
              <a:t>una</a:t>
            </a:r>
            <a:r>
              <a:rPr lang="en-US" sz="1350" b="1" i="1" dirty="0">
                <a:latin typeface="Arial" panose="020B0604020202020204" pitchFamily="34" charset="0"/>
                <a:cs typeface="Arial" panose="020B0604020202020204" pitchFamily="34" charset="0"/>
              </a:rPr>
              <a:t> </a:t>
            </a:r>
            <a:r>
              <a:rPr lang="en-US" sz="1350" b="1" i="1" dirty="0" err="1">
                <a:latin typeface="Arial" panose="020B0604020202020204" pitchFamily="34" charset="0"/>
                <a:cs typeface="Arial" panose="020B0604020202020204" pitchFamily="34" charset="0"/>
              </a:rPr>
              <a:t>falla</a:t>
            </a:r>
            <a:r>
              <a:rPr lang="en-US" sz="1350" b="1" i="1" dirty="0">
                <a:latin typeface="Arial" panose="020B0604020202020204" pitchFamily="34" charset="0"/>
                <a:cs typeface="Arial" panose="020B0604020202020204" pitchFamily="34" charset="0"/>
              </a:rPr>
              <a:t> </a:t>
            </a:r>
            <a:r>
              <a:rPr lang="en-US" sz="1350" b="1" i="1" dirty="0" err="1">
                <a:latin typeface="Arial" panose="020B0604020202020204" pitchFamily="34" charset="0"/>
                <a:cs typeface="Arial" panose="020B0604020202020204" pitchFamily="34" charset="0"/>
              </a:rPr>
              <a:t>en</a:t>
            </a:r>
            <a:r>
              <a:rPr lang="en-US" sz="1350" b="1" i="1" dirty="0">
                <a:latin typeface="Arial" panose="020B0604020202020204" pitchFamily="34" charset="0"/>
                <a:cs typeface="Arial" panose="020B0604020202020204" pitchFamily="34" charset="0"/>
              </a:rPr>
              <a:t> la </a:t>
            </a:r>
            <a:r>
              <a:rPr lang="en-US" sz="1350" b="1" i="1" dirty="0" err="1">
                <a:latin typeface="Arial" panose="020B0604020202020204" pitchFamily="34" charset="0"/>
                <a:cs typeface="Arial" panose="020B0604020202020204" pitchFamily="34" charset="0"/>
              </a:rPr>
              <a:t>policía</a:t>
            </a:r>
            <a:r>
              <a:rPr lang="en-US" sz="1350" b="1"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Esto</a:t>
            </a:r>
            <a:r>
              <a:rPr lang="en-US" sz="1350" i="1" dirty="0">
                <a:latin typeface="Arial" panose="020B0604020202020204" pitchFamily="34" charset="0"/>
                <a:cs typeface="Arial" panose="020B0604020202020204" pitchFamily="34" charset="0"/>
              </a:rPr>
              <a:t>, Andrés Manuel, </a:t>
            </a:r>
            <a:r>
              <a:rPr lang="en-US" sz="1350" i="1" dirty="0" err="1">
                <a:latin typeface="Arial" panose="020B0604020202020204" pitchFamily="34" charset="0"/>
                <a:cs typeface="Arial" panose="020B0604020202020204" pitchFamily="34" charset="0"/>
              </a:rPr>
              <a:t>queda</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en</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tu</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conciencia</a:t>
            </a:r>
            <a:r>
              <a:rPr lang="en-US" sz="1350" i="1" dirty="0">
                <a:latin typeface="Arial" panose="020B0604020202020204" pitchFamily="34" charset="0"/>
                <a:cs typeface="Arial" panose="020B0604020202020204" pitchFamily="34" charset="0"/>
              </a:rPr>
              <a:t>.</a:t>
            </a:r>
            <a:endParaRPr lang="es-MX" sz="1350" i="1" dirty="0">
              <a:latin typeface="Arial" panose="020B0604020202020204" pitchFamily="34" charset="0"/>
              <a:cs typeface="Arial" panose="020B0604020202020204" pitchFamily="34" charset="0"/>
            </a:endParaRPr>
          </a:p>
          <a:p>
            <a:r>
              <a:rPr lang="en-US" sz="1350" i="1" dirty="0" err="1">
                <a:latin typeface="Arial" panose="020B0604020202020204" pitchFamily="34" charset="0"/>
                <a:cs typeface="Arial" panose="020B0604020202020204" pitchFamily="34" charset="0"/>
              </a:rPr>
              <a:t>Voz</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masculina</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Vota</a:t>
            </a:r>
            <a:r>
              <a:rPr lang="en-US" sz="1350" i="1" dirty="0">
                <a:latin typeface="Arial" panose="020B0604020202020204" pitchFamily="34" charset="0"/>
                <a:cs typeface="Arial" panose="020B0604020202020204" pitchFamily="34" charset="0"/>
              </a:rPr>
              <a:t> </a:t>
            </a:r>
            <a:r>
              <a:rPr lang="en-US" sz="1350" i="1" dirty="0" err="1">
                <a:latin typeface="Arial" panose="020B0604020202020204" pitchFamily="34" charset="0"/>
                <a:cs typeface="Arial" panose="020B0604020202020204" pitchFamily="34" charset="0"/>
              </a:rPr>
              <a:t>por</a:t>
            </a:r>
            <a:r>
              <a:rPr lang="en-US" sz="1350" i="1" dirty="0">
                <a:latin typeface="Arial" panose="020B0604020202020204" pitchFamily="34" charset="0"/>
                <a:cs typeface="Arial" panose="020B0604020202020204" pitchFamily="34" charset="0"/>
              </a:rPr>
              <a:t> Meade </a:t>
            </a:r>
            <a:endParaRPr lang="es-MX" sz="1350" i="1" dirty="0">
              <a:latin typeface="Arial" panose="020B0604020202020204" pitchFamily="34" charset="0"/>
              <a:cs typeface="Arial" panose="020B0604020202020204" pitchFamily="34" charset="0"/>
            </a:endParaRPr>
          </a:p>
        </p:txBody>
      </p:sp>
      <p:sp>
        <p:nvSpPr>
          <p:cNvPr id="9" name="7 CuadroTexto">
            <a:extLst>
              <a:ext uri="{FF2B5EF4-FFF2-40B4-BE49-F238E27FC236}">
                <a16:creationId xmlns:a16="http://schemas.microsoft.com/office/drawing/2014/main" xmlns="" id="{1641B8BF-2EE1-46EB-81A6-ED542244D3D6}"/>
              </a:ext>
            </a:extLst>
          </p:cNvPr>
          <p:cNvSpPr txBox="1"/>
          <p:nvPr/>
        </p:nvSpPr>
        <p:spPr>
          <a:xfrm>
            <a:off x="5780834" y="4450936"/>
            <a:ext cx="3254108" cy="2177519"/>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n-US" sz="1350" dirty="0">
                <a:latin typeface="Arial" panose="020B0604020202020204" pitchFamily="34" charset="0"/>
                <a:cs typeface="Arial" panose="020B0604020202020204" pitchFamily="34" charset="0"/>
              </a:rPr>
              <a:t>Se </a:t>
            </a:r>
            <a:r>
              <a:rPr lang="en-US" sz="1350" dirty="0" err="1">
                <a:latin typeface="Arial" panose="020B0604020202020204" pitchFamily="34" charset="0"/>
                <a:cs typeface="Arial" panose="020B0604020202020204" pitchFamily="34" charset="0"/>
              </a:rPr>
              <a:t>actualiza</a:t>
            </a:r>
            <a:r>
              <a:rPr lang="en-US" sz="1350" dirty="0">
                <a:latin typeface="Arial" panose="020B0604020202020204" pitchFamily="34" charset="0"/>
                <a:cs typeface="Arial" panose="020B0604020202020204" pitchFamily="34" charset="0"/>
              </a:rPr>
              <a:t> la </a:t>
            </a:r>
            <a:r>
              <a:rPr lang="en-US" sz="1350" dirty="0" err="1">
                <a:latin typeface="Arial" panose="020B0604020202020204" pitchFamily="34" charset="0"/>
                <a:cs typeface="Arial" panose="020B0604020202020204" pitchFamily="34" charset="0"/>
              </a:rPr>
              <a:t>calumnia</a:t>
            </a:r>
            <a:r>
              <a:rPr lang="en-US" sz="1350" dirty="0">
                <a:latin typeface="Arial" panose="020B0604020202020204" pitchFamily="34" charset="0"/>
                <a:cs typeface="Arial" panose="020B0604020202020204" pitchFamily="34" charset="0"/>
              </a:rPr>
              <a:t> </a:t>
            </a:r>
            <a:r>
              <a:rPr lang="en-US" sz="1350" dirty="0" err="1">
                <a:latin typeface="Arial" panose="020B0604020202020204" pitchFamily="34" charset="0"/>
                <a:cs typeface="Arial" panose="020B0604020202020204" pitchFamily="34" charset="0"/>
              </a:rPr>
              <a:t>porque</a:t>
            </a:r>
            <a:r>
              <a:rPr lang="en-US" sz="1350" dirty="0">
                <a:latin typeface="Arial" panose="020B0604020202020204" pitchFamily="34" charset="0"/>
                <a:cs typeface="Arial" panose="020B0604020202020204" pitchFamily="34" charset="0"/>
              </a:rPr>
              <a:t> </a:t>
            </a:r>
            <a:r>
              <a:rPr lang="es-MX" sz="1350" dirty="0">
                <a:latin typeface="Arial" panose="020B0604020202020204" pitchFamily="34" charset="0"/>
                <a:cs typeface="Arial" panose="020B0604020202020204" pitchFamily="34" charset="0"/>
              </a:rPr>
              <a:t>distintos jueces del fuero común, después de valorar las pruebas, determinaron la falta de elementos suficientes para atribuirle el delito de secuestro a Nestora Salgado; por ello, recuperó su libertad. Entonces verdad jurídica que impera es que no cometió ese delito. </a:t>
            </a:r>
            <a:endParaRPr lang="en-US" sz="13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1578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MX" sz="2000" dirty="0" smtClean="0"/>
              <a:t>SÍ Calumnia</a:t>
            </a:r>
            <a:endParaRPr lang="es-MX" sz="2000" dirty="0"/>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Federal 2018</a:t>
            </a:r>
          </a:p>
        </p:txBody>
      </p:sp>
      <p:sp>
        <p:nvSpPr>
          <p:cNvPr id="6" name="5 CuadroTexto"/>
          <p:cNvSpPr txBox="1"/>
          <p:nvPr/>
        </p:nvSpPr>
        <p:spPr>
          <a:xfrm>
            <a:off x="438034" y="916861"/>
            <a:ext cx="2840582" cy="4378122"/>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MORENA</a:t>
            </a:r>
          </a:p>
          <a:p>
            <a:pPr>
              <a:spcAft>
                <a:spcPts val="300"/>
              </a:spcAft>
            </a:pPr>
            <a:r>
              <a:rPr lang="es-MX" sz="1350" dirty="0">
                <a:latin typeface="Arial" panose="020B0604020202020204" pitchFamily="34" charset="0"/>
                <a:cs typeface="Arial" panose="020B0604020202020204" pitchFamily="34" charset="0"/>
              </a:rPr>
              <a:t>Denunciados: </a:t>
            </a:r>
            <a:r>
              <a:rPr lang="en-US" sz="1350" dirty="0">
                <a:latin typeface="Arial" panose="020B0604020202020204" pitchFamily="34" charset="0"/>
                <a:cs typeface="Arial" panose="020B0604020202020204" pitchFamily="34" charset="0"/>
              </a:rPr>
              <a:t>PRI y José Antonio Meade.</a:t>
            </a:r>
            <a:endParaRPr lang="es-MX" sz="1350" dirty="0">
              <a:latin typeface="Arial" panose="020B0604020202020204" pitchFamily="34" charset="0"/>
              <a:cs typeface="Arial" panose="020B0604020202020204" pitchFamily="34" charset="0"/>
            </a:endParaRPr>
          </a:p>
          <a:p>
            <a:pPr>
              <a:spcAft>
                <a:spcPts val="300"/>
              </a:spcAft>
            </a:pPr>
            <a:r>
              <a:rPr lang="es-MX" sz="1350" b="1" dirty="0">
                <a:latin typeface="Arial" panose="020B0604020202020204" pitchFamily="34" charset="0"/>
                <a:cs typeface="Arial" panose="020B0604020202020204" pitchFamily="34" charset="0"/>
              </a:rPr>
              <a:t>Acuerdo INE:</a:t>
            </a:r>
          </a:p>
          <a:p>
            <a:pPr>
              <a:spcAft>
                <a:spcPts val="300"/>
              </a:spcAft>
            </a:pPr>
            <a:r>
              <a:rPr lang="es-MX" sz="1350" dirty="0">
                <a:latin typeface="Arial" panose="020B0604020202020204" pitchFamily="34" charset="0"/>
                <a:cs typeface="Arial" panose="020B0604020202020204" pitchFamily="34" charset="0"/>
              </a:rPr>
              <a:t>ACQyD-INE-113/2018</a:t>
            </a:r>
          </a:p>
          <a:p>
            <a:pPr>
              <a:spcAft>
                <a:spcPts val="300"/>
              </a:spcAft>
            </a:pPr>
            <a:r>
              <a:rPr lang="es-MX" sz="1350" b="1" dirty="0">
                <a:latin typeface="Arial" panose="020B0604020202020204" pitchFamily="34" charset="0"/>
                <a:cs typeface="Arial" panose="020B0604020202020204" pitchFamily="34" charset="0"/>
              </a:rPr>
              <a:t>Medidas cautelares: </a:t>
            </a:r>
            <a:r>
              <a:rPr lang="es-MX" sz="1350" dirty="0">
                <a:latin typeface="Arial" panose="020B0604020202020204" pitchFamily="34" charset="0"/>
                <a:cs typeface="Arial" panose="020B0604020202020204" pitchFamily="34" charset="0"/>
              </a:rPr>
              <a:t>Improcedentes</a:t>
            </a:r>
          </a:p>
          <a:p>
            <a:pPr>
              <a:spcAft>
                <a:spcPts val="300"/>
              </a:spcAft>
            </a:pPr>
            <a:r>
              <a:rPr lang="es-MX" sz="1350" i="1" dirty="0">
                <a:latin typeface="Arial" panose="020B0604020202020204" pitchFamily="34" charset="0"/>
                <a:cs typeface="Arial" panose="020B0604020202020204" pitchFamily="34" charset="0"/>
              </a:rPr>
              <a:t>Sí impugnado</a:t>
            </a:r>
          </a:p>
          <a:p>
            <a:pPr>
              <a:spcAft>
                <a:spcPts val="300"/>
              </a:spcAft>
            </a:pPr>
            <a:r>
              <a:rPr lang="es-MX" sz="1350" dirty="0">
                <a:latin typeface="Arial" panose="020B0604020202020204" pitchFamily="34" charset="0"/>
                <a:cs typeface="Arial" panose="020B0604020202020204" pitchFamily="34" charset="0"/>
              </a:rPr>
              <a:t>SUP-REP-226/2018</a:t>
            </a:r>
          </a:p>
          <a:p>
            <a:pPr>
              <a:spcAft>
                <a:spcPts val="300"/>
              </a:spcAft>
            </a:pPr>
            <a:r>
              <a:rPr lang="es-MX" sz="1350" dirty="0">
                <a:latin typeface="Arial" panose="020B0604020202020204" pitchFamily="34" charset="0"/>
                <a:cs typeface="Arial" panose="020B0604020202020204" pitchFamily="34" charset="0"/>
              </a:rPr>
              <a:t>Improcedente el recurso.</a:t>
            </a:r>
          </a:p>
          <a:p>
            <a:pPr algn="just">
              <a:spcAft>
                <a:spcPts val="300"/>
              </a:spcAft>
            </a:pPr>
            <a:r>
              <a:rPr lang="es-MX" sz="1350" b="1" dirty="0">
                <a:latin typeface="Arial" panose="020B0604020202020204" pitchFamily="34" charset="0"/>
                <a:cs typeface="Arial" panose="020B0604020202020204" pitchFamily="34" charset="0"/>
              </a:rPr>
              <a:t>Fondo del asunto:</a:t>
            </a:r>
          </a:p>
          <a:p>
            <a:pPr>
              <a:spcAft>
                <a:spcPts val="300"/>
              </a:spcAft>
            </a:pPr>
            <a:r>
              <a:rPr lang="es-MX" sz="1350" dirty="0">
                <a:latin typeface="Arial" panose="020B0604020202020204" pitchFamily="34" charset="0"/>
                <a:cs typeface="Arial" panose="020B0604020202020204" pitchFamily="34" charset="0"/>
              </a:rPr>
              <a:t>SRE-PSC-215/2018</a:t>
            </a:r>
            <a:r>
              <a:rPr lang="es-ES_tradnl" sz="1350" dirty="0">
                <a:latin typeface="Arial" panose="020B0604020202020204" pitchFamily="34" charset="0"/>
                <a:cs typeface="Arial" panose="020B0604020202020204" pitchFamily="34" charset="0"/>
              </a:rPr>
              <a:t>.</a:t>
            </a:r>
          </a:p>
          <a:p>
            <a:pPr>
              <a:spcAft>
                <a:spcPts val="300"/>
              </a:spcAft>
            </a:pPr>
            <a:r>
              <a:rPr lang="es-MX" sz="1350" dirty="0">
                <a:latin typeface="Arial" panose="020B0604020202020204" pitchFamily="34" charset="0"/>
                <a:cs typeface="Arial" panose="020B0604020202020204" pitchFamily="34" charset="0"/>
              </a:rPr>
              <a:t>Existencia de la infracción.</a:t>
            </a:r>
          </a:p>
          <a:p>
            <a:pPr>
              <a:spcAft>
                <a:spcPts val="300"/>
              </a:spcAft>
            </a:pPr>
            <a:r>
              <a:rPr lang="es-MX" sz="1350" dirty="0">
                <a:latin typeface="Arial" panose="020B0604020202020204" pitchFamily="34" charset="0"/>
                <a:cs typeface="Arial" panose="020B0604020202020204" pitchFamily="34" charset="0"/>
              </a:rPr>
              <a:t>Multa al PRI $322,400</a:t>
            </a:r>
          </a:p>
          <a:p>
            <a:pPr>
              <a:spcAft>
                <a:spcPts val="300"/>
              </a:spcAft>
            </a:pPr>
            <a:r>
              <a:rPr lang="es-MX" sz="1350" i="1" dirty="0">
                <a:latin typeface="Arial" panose="020B0604020202020204" pitchFamily="34" charset="0"/>
                <a:cs typeface="Arial" panose="020B0604020202020204" pitchFamily="34" charset="0"/>
              </a:rPr>
              <a:t>Sí impugnado</a:t>
            </a:r>
          </a:p>
          <a:p>
            <a:pPr>
              <a:spcAft>
                <a:spcPts val="300"/>
              </a:spcAft>
            </a:pPr>
            <a:r>
              <a:rPr lang="es-MX" sz="1350" dirty="0">
                <a:latin typeface="Arial" panose="020B0604020202020204" pitchFamily="34" charset="0"/>
                <a:cs typeface="Arial" panose="020B0604020202020204" pitchFamily="34" charset="0"/>
              </a:rPr>
              <a:t>SUP-REC-663/2018 y SUP-REC-681/2018 acumulados, </a:t>
            </a:r>
            <a:r>
              <a:rPr lang="es-MX" sz="1350" b="1" i="1" dirty="0">
                <a:latin typeface="Arial" panose="020B0604020202020204" pitchFamily="34" charset="0"/>
                <a:cs typeface="Arial" panose="020B0604020202020204" pitchFamily="34" charset="0"/>
              </a:rPr>
              <a:t>confirma.</a:t>
            </a:r>
          </a:p>
          <a:p>
            <a:pPr algn="just">
              <a:spcAft>
                <a:spcPts val="300"/>
              </a:spcAft>
            </a:pPr>
            <a:endParaRPr lang="es-ES_tradnl" sz="1400" dirty="0">
              <a:latin typeface="Arial" panose="020B0604020202020204" pitchFamily="34" charset="0"/>
              <a:cs typeface="Arial" panose="020B0604020202020204" pitchFamily="34" charset="0"/>
            </a:endParaRPr>
          </a:p>
        </p:txBody>
      </p:sp>
      <p:sp>
        <p:nvSpPr>
          <p:cNvPr id="8" name="7 CuadroTexto"/>
          <p:cNvSpPr txBox="1"/>
          <p:nvPr/>
        </p:nvSpPr>
        <p:spPr>
          <a:xfrm>
            <a:off x="3370581" y="3417152"/>
            <a:ext cx="5320413" cy="1762021"/>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MX" sz="1350" dirty="0">
                <a:latin typeface="Arial" panose="020B0604020202020204" pitchFamily="34" charset="0"/>
                <a:cs typeface="Arial" panose="020B0604020202020204" pitchFamily="34" charset="0"/>
              </a:rPr>
              <a:t>Se actualiza la calumnia porque en el spot se realizó, de manera descriptiva e implícita, la imputación de un delito a Nestora Salgado (secuestro) y un hecho falso (que la liberaron por fallas en la policía) porque de las causas penales que se instruyeron en su contra fueron resueltas a su favor, por falta de elementos que pudieran encuadrar con la definición penal de secuestro.</a:t>
            </a:r>
          </a:p>
        </p:txBody>
      </p:sp>
      <p:sp>
        <p:nvSpPr>
          <p:cNvPr id="2" name="Rectángulo 1"/>
          <p:cNvSpPr/>
          <p:nvPr/>
        </p:nvSpPr>
        <p:spPr>
          <a:xfrm>
            <a:off x="3571337" y="2018226"/>
            <a:ext cx="4819448" cy="307777"/>
          </a:xfrm>
          <a:prstGeom prst="rect">
            <a:avLst/>
          </a:prstGeom>
        </p:spPr>
        <p:txBody>
          <a:bodyPr wrap="square">
            <a:spAutoFit/>
          </a:bodyPr>
          <a:lstStyle/>
          <a:p>
            <a:pPr marL="180340" marR="180340">
              <a:spcAft>
                <a:spcPts val="0"/>
              </a:spcAft>
            </a:pPr>
            <a:endParaRPr lang="es-MX"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3488809" y="1248247"/>
            <a:ext cx="5320413" cy="2092881"/>
          </a:xfrm>
          <a:prstGeom prst="rect">
            <a:avLst/>
          </a:prstGeom>
        </p:spPr>
        <p:txBody>
          <a:bodyPr wrap="square">
            <a:spAutoFit/>
          </a:bodyPr>
          <a:lstStyle/>
          <a:p>
            <a:r>
              <a:rPr lang="es-ES_tradnl" sz="1400" b="1" dirty="0">
                <a:latin typeface="Arial" panose="020B0604020202020204" pitchFamily="34" charset="0"/>
                <a:cs typeface="Arial" panose="020B0604020202020204" pitchFamily="34" charset="0"/>
              </a:rPr>
              <a:t>Promocional Delincuentes V2</a:t>
            </a:r>
            <a:r>
              <a:rPr lang="es-ES_tradnl" sz="1400" i="1" dirty="0">
                <a:latin typeface="Arial" panose="020B0604020202020204" pitchFamily="34" charset="0"/>
                <a:cs typeface="Arial" panose="020B0604020202020204" pitchFamily="34" charset="0"/>
              </a:rPr>
              <a:t>.</a:t>
            </a:r>
          </a:p>
          <a:p>
            <a:pPr algn="just"/>
            <a:r>
              <a:rPr lang="es-ES_tradnl" sz="1400" i="1" dirty="0">
                <a:latin typeface="Arial" panose="020B0604020202020204" pitchFamily="34" charset="0"/>
                <a:cs typeface="Arial" panose="020B0604020202020204" pitchFamily="34" charset="0"/>
              </a:rPr>
              <a:t>Voz femenina: “Que no gobiernen los delincuentes”</a:t>
            </a:r>
          </a:p>
          <a:p>
            <a:pPr algn="just"/>
            <a:r>
              <a:rPr lang="es-ES_tradnl" sz="1400" i="1" dirty="0">
                <a:latin typeface="Arial" panose="020B0604020202020204" pitchFamily="34" charset="0"/>
                <a:cs typeface="Arial" panose="020B0604020202020204" pitchFamily="34" charset="0"/>
              </a:rPr>
              <a:t>Voz masculina 1: “Soy la comandante Nestora Salgado y solo le llamo para decirle que a cambio de la libertad de su hija me tiene que entregar la cantidad de 5 mil pesos, cuando tenga esa cantidad me la entrega y entonces yo le entrego a su hija.</a:t>
            </a:r>
          </a:p>
          <a:p>
            <a:pPr algn="just"/>
            <a:r>
              <a:rPr lang="es-ES_tradnl" sz="1400" i="1" dirty="0">
                <a:latin typeface="Arial" panose="020B0604020202020204" pitchFamily="34" charset="0"/>
                <a:cs typeface="Arial" panose="020B0604020202020204" pitchFamily="34" charset="0"/>
              </a:rPr>
              <a:t>Nestora Salgado va a ser Senadora plurinominal por MORENA, </a:t>
            </a:r>
            <a:r>
              <a:rPr lang="es-ES_tradnl" sz="1400" b="1" i="1" dirty="0">
                <a:latin typeface="Arial" panose="020B0604020202020204" pitchFamily="34" charset="0"/>
                <a:cs typeface="Arial" panose="020B0604020202020204" pitchFamily="34" charset="0"/>
              </a:rPr>
              <a:t>está libre por una falla en la policía</a:t>
            </a:r>
            <a:r>
              <a:rPr lang="es-ES_tradnl" sz="1400" i="1" dirty="0">
                <a:latin typeface="Arial" panose="020B0604020202020204" pitchFamily="34" charset="0"/>
                <a:cs typeface="Arial" panose="020B0604020202020204" pitchFamily="34" charset="0"/>
              </a:rPr>
              <a:t>. Esto, Andrés Manuel, queda en tu conciencia.”</a:t>
            </a:r>
          </a:p>
        </p:txBody>
      </p:sp>
      <p:sp>
        <p:nvSpPr>
          <p:cNvPr id="9" name="7 CuadroTexto">
            <a:extLst>
              <a:ext uri="{FF2B5EF4-FFF2-40B4-BE49-F238E27FC236}">
                <a16:creationId xmlns:a16="http://schemas.microsoft.com/office/drawing/2014/main" xmlns="" id="{D9175E76-DCD4-4A06-855C-4EA2770037BB}"/>
              </a:ext>
            </a:extLst>
          </p:cNvPr>
          <p:cNvSpPr txBox="1"/>
          <p:nvPr/>
        </p:nvSpPr>
        <p:spPr>
          <a:xfrm>
            <a:off x="451398" y="5277801"/>
            <a:ext cx="8239595" cy="1346522"/>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pPr algn="just"/>
            <a:r>
              <a:rPr lang="en-US" sz="1350" dirty="0">
                <a:latin typeface="Arial" panose="020B0604020202020204" pitchFamily="34" charset="0"/>
                <a:cs typeface="Arial" panose="020B0604020202020204" pitchFamily="34" charset="0"/>
              </a:rPr>
              <a:t>Se </a:t>
            </a:r>
            <a:r>
              <a:rPr lang="es-ES_tradnl" sz="1350" dirty="0">
                <a:latin typeface="Arial" panose="020B0604020202020204" pitchFamily="34" charset="0"/>
                <a:cs typeface="Arial" panose="020B0604020202020204" pitchFamily="34" charset="0"/>
              </a:rPr>
              <a:t>presenta una posición crítica respecto a la postulación de candidaturas de MORENA y no se desprende la imputación directa de hecho o delito falso. </a:t>
            </a:r>
          </a:p>
          <a:p>
            <a:pPr algn="just"/>
            <a:r>
              <a:rPr lang="es-ES_tradnl" sz="1350" dirty="0">
                <a:latin typeface="Arial" panose="020B0604020202020204" pitchFamily="34" charset="0"/>
                <a:cs typeface="Arial" panose="020B0604020202020204" pitchFamily="34" charset="0"/>
              </a:rPr>
              <a:t>Por tanto, la narración o lectura de una supuesta comunicación entre Nestora Salgado y otra persona en torno a hechos que pudieran resultar ilícitos, no conduce de manera directa e inequívoca a la imputación de hechos o delitos falsos.</a:t>
            </a:r>
          </a:p>
        </p:txBody>
      </p:sp>
    </p:spTree>
    <p:extLst>
      <p:ext uri="{BB962C8B-B14F-4D97-AF65-F5344CB8AC3E}">
        <p14:creationId xmlns:p14="http://schemas.microsoft.com/office/powerpoint/2010/main" val="42750661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pPr marL="0" indent="0">
              <a:buNone/>
            </a:pPr>
            <a:r>
              <a:rPr lang="es-MX" sz="2000" b="1" dirty="0">
                <a:latin typeface="Arial" panose="020B0604020202020204" pitchFamily="34" charset="0"/>
                <a:cs typeface="Arial" panose="020B0604020202020204" pitchFamily="34" charset="0"/>
              </a:rPr>
              <a:t>Procedimiento Especial </a:t>
            </a:r>
            <a:r>
              <a:rPr lang="es-MX" sz="2000" b="1" dirty="0" smtClean="0">
                <a:latin typeface="Arial" panose="020B0604020202020204" pitchFamily="34" charset="0"/>
                <a:cs typeface="Arial" panose="020B0604020202020204" pitchFamily="34" charset="0"/>
              </a:rPr>
              <a:t>Sancionador PES</a:t>
            </a:r>
            <a:endParaRPr lang="es-MX" sz="2000" b="1" dirty="0">
              <a:latin typeface="Arial" panose="020B0604020202020204" pitchFamily="34" charset="0"/>
              <a:cs typeface="Arial" panose="020B0604020202020204" pitchFamily="34" charset="0"/>
            </a:endParaRPr>
          </a:p>
          <a:p>
            <a:pPr algn="just"/>
            <a:r>
              <a:rPr lang="es-MX" sz="2000" dirty="0">
                <a:latin typeface="Arial" panose="020B0604020202020204" pitchFamily="34" charset="0"/>
                <a:cs typeface="Arial" panose="020B0604020202020204" pitchFamily="34" charset="0"/>
              </a:rPr>
              <a:t>UTCE del INE realiza la sustanciación de la queja y pondrá a consideración de la </a:t>
            </a:r>
            <a:r>
              <a:rPr lang="es-MX" sz="2000" dirty="0" err="1">
                <a:latin typeface="Arial" panose="020B0604020202020204" pitchFamily="34" charset="0"/>
                <a:cs typeface="Arial" panose="020B0604020202020204" pitchFamily="34" charset="0"/>
              </a:rPr>
              <a:t>CQyD</a:t>
            </a:r>
            <a:r>
              <a:rPr lang="es-MX" sz="2000" dirty="0">
                <a:latin typeface="Arial" panose="020B0604020202020204" pitchFamily="34" charset="0"/>
                <a:cs typeface="Arial" panose="020B0604020202020204" pitchFamily="34" charset="0"/>
              </a:rPr>
              <a:t> los proyectos de adopción de medidas cautelares cuando se hayan solicitado.</a:t>
            </a:r>
          </a:p>
          <a:p>
            <a:pPr algn="just"/>
            <a:r>
              <a:rPr lang="es-MX" sz="2000" dirty="0">
                <a:latin typeface="Arial" panose="020B0604020202020204" pitchFamily="34" charset="0"/>
                <a:cs typeface="Arial" panose="020B0604020202020204" pitchFamily="34" charset="0"/>
              </a:rPr>
              <a:t>Desahoga la audiencia de pruebas y alegatos, integra el expediente y lo remite a la </a:t>
            </a:r>
            <a:r>
              <a:rPr lang="es-MX" sz="2000" dirty="0" smtClean="0">
                <a:latin typeface="Arial" panose="020B0604020202020204" pitchFamily="34" charset="0"/>
                <a:cs typeface="Arial" panose="020B0604020202020204" pitchFamily="34" charset="0"/>
              </a:rPr>
              <a:t>Sala Regional Especializada SER del </a:t>
            </a:r>
            <a:r>
              <a:rPr lang="es-MX" sz="2000" dirty="0">
                <a:latin typeface="Arial" panose="020B0604020202020204" pitchFamily="34" charset="0"/>
                <a:cs typeface="Arial" panose="020B0604020202020204" pitchFamily="34" charset="0"/>
              </a:rPr>
              <a:t>TEPJF para que resuelva el fondo del asunto.</a:t>
            </a:r>
          </a:p>
          <a:p>
            <a:pPr algn="just"/>
            <a:r>
              <a:rPr lang="es-MX" sz="2000" dirty="0">
                <a:latin typeface="Arial" panose="020B0604020202020204" pitchFamily="34" charset="0"/>
                <a:cs typeface="Arial" panose="020B0604020202020204" pitchFamily="34" charset="0"/>
              </a:rPr>
              <a:t>Sala Superior del TEPJF resuelve recurso de revisión del procedimiento especial sancionador que se interpone contra resoluciones dictadas por la </a:t>
            </a:r>
            <a:r>
              <a:rPr lang="es-MX" sz="2000" dirty="0" err="1">
                <a:latin typeface="Arial" panose="020B0604020202020204" pitchFamily="34" charset="0"/>
                <a:cs typeface="Arial" panose="020B0604020202020204" pitchFamily="34" charset="0"/>
              </a:rPr>
              <a:t>CQyD</a:t>
            </a:r>
            <a:r>
              <a:rPr lang="es-MX" sz="2000" dirty="0">
                <a:latin typeface="Arial" panose="020B0604020202020204" pitchFamily="34" charset="0"/>
                <a:cs typeface="Arial" panose="020B0604020202020204" pitchFamily="34" charset="0"/>
              </a:rPr>
              <a:t> del INE sobre procedencia o no de medidas cautelares y contra sentencias emitidas por la SRE que resuelvan el fondo del asunto.</a:t>
            </a:r>
          </a:p>
        </p:txBody>
      </p:sp>
      <p:sp>
        <p:nvSpPr>
          <p:cNvPr id="4" name="Título 3"/>
          <p:cNvSpPr>
            <a:spLocks noGrp="1"/>
          </p:cNvSpPr>
          <p:nvPr>
            <p:ph type="title"/>
          </p:nvPr>
        </p:nvSpPr>
        <p:spPr>
          <a:xfrm>
            <a:off x="4371975" y="491037"/>
            <a:ext cx="4246337" cy="551950"/>
          </a:xfrm>
        </p:spPr>
        <p:txBody>
          <a:bodyPr>
            <a:normAutofit fontScale="90000"/>
          </a:bodyPr>
          <a:lstStyle/>
          <a:p>
            <a:r>
              <a:rPr lang="es-MX" sz="2700" dirty="0"/>
              <a:t>Reforma 2014</a:t>
            </a:r>
            <a:r>
              <a:rPr lang="es-MX" dirty="0"/>
              <a:t/>
            </a:r>
            <a:br>
              <a:rPr lang="es-MX" dirty="0"/>
            </a:br>
            <a:endParaRPr lang="es-MX" dirty="0"/>
          </a:p>
        </p:txBody>
      </p:sp>
    </p:spTree>
    <p:extLst>
      <p:ext uri="{BB962C8B-B14F-4D97-AF65-F5344CB8AC3E}">
        <p14:creationId xmlns:p14="http://schemas.microsoft.com/office/powerpoint/2010/main" val="6737669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No Calumnia</a:t>
            </a:r>
            <a:endParaRPr lang="es-MX" dirty="0"/>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Federal 2018</a:t>
            </a:r>
          </a:p>
        </p:txBody>
      </p:sp>
      <p:sp>
        <p:nvSpPr>
          <p:cNvPr id="6" name="5 CuadroTexto"/>
          <p:cNvSpPr txBox="1"/>
          <p:nvPr/>
        </p:nvSpPr>
        <p:spPr>
          <a:xfrm>
            <a:off x="249555" y="1015995"/>
            <a:ext cx="3039226" cy="4401205"/>
          </a:xfrm>
          <a:prstGeom prst="rect">
            <a:avLst/>
          </a:prstGeom>
          <a:noFill/>
          <a:ln w="57150">
            <a:solidFill>
              <a:schemeClr val="tx1">
                <a:lumMod val="50000"/>
                <a:lumOff val="50000"/>
              </a:schemeClr>
            </a:solidFill>
          </a:ln>
        </p:spPr>
        <p:txBody>
          <a:bodyPr wrap="square" rtlCol="0">
            <a:spAutoFit/>
          </a:bodyPr>
          <a:lstStyle/>
          <a:p>
            <a:r>
              <a:rPr lang="es-MX" sz="1400" dirty="0">
                <a:latin typeface="Arial" panose="020B0604020202020204" pitchFamily="34" charset="0"/>
                <a:cs typeface="Arial" panose="020B0604020202020204" pitchFamily="34" charset="0"/>
              </a:rPr>
              <a:t>Quejoso: José María </a:t>
            </a:r>
            <a:r>
              <a:rPr lang="es-MX" sz="1400" dirty="0" err="1">
                <a:latin typeface="Arial" panose="020B0604020202020204" pitchFamily="34" charset="0"/>
                <a:cs typeface="Arial" panose="020B0604020202020204" pitchFamily="34" charset="0"/>
              </a:rPr>
              <a:t>Riobóo</a:t>
            </a:r>
            <a:r>
              <a:rPr lang="es-MX" sz="1400" dirty="0">
                <a:latin typeface="Arial" panose="020B0604020202020204" pitchFamily="34" charset="0"/>
                <a:cs typeface="Arial" panose="020B0604020202020204" pitchFamily="34" charset="0"/>
              </a:rPr>
              <a:t> Martín.</a:t>
            </a:r>
          </a:p>
          <a:p>
            <a:r>
              <a:rPr lang="es-MX" sz="1400" dirty="0">
                <a:latin typeface="Arial" panose="020B0604020202020204" pitchFamily="34" charset="0"/>
                <a:cs typeface="Arial" panose="020B0604020202020204" pitchFamily="34" charset="0"/>
              </a:rPr>
              <a:t>Denunciado: Ricardo Anaya Cortés</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Acuerdo INE: </a:t>
            </a:r>
          </a:p>
          <a:p>
            <a:r>
              <a:rPr lang="es-MX" sz="1400" dirty="0">
                <a:latin typeface="Arial" panose="020B0604020202020204" pitchFamily="34" charset="0"/>
                <a:cs typeface="Arial" panose="020B0604020202020204" pitchFamily="34" charset="0"/>
              </a:rPr>
              <a:t>ACQyD-INE-163/2018</a:t>
            </a:r>
          </a:p>
          <a:p>
            <a:r>
              <a:rPr lang="es-MX" sz="1400" dirty="0">
                <a:latin typeface="Arial" panose="020B0604020202020204" pitchFamily="34" charset="0"/>
                <a:cs typeface="Arial" panose="020B0604020202020204" pitchFamily="34" charset="0"/>
              </a:rPr>
              <a:t>Medidas cautelares: improcedentes.</a:t>
            </a:r>
          </a:p>
          <a:p>
            <a:r>
              <a:rPr lang="es-MX" sz="1400" i="1" dirty="0">
                <a:latin typeface="Arial" panose="020B0604020202020204" pitchFamily="34" charset="0"/>
                <a:cs typeface="Arial" panose="020B0604020202020204" pitchFamily="34" charset="0"/>
              </a:rPr>
              <a:t>Sí impugnado</a:t>
            </a:r>
          </a:p>
          <a:p>
            <a:r>
              <a:rPr lang="es-MX" sz="1400" dirty="0">
                <a:latin typeface="Arial" panose="020B0604020202020204" pitchFamily="34" charset="0"/>
                <a:cs typeface="Arial" panose="020B0604020202020204" pitchFamily="34" charset="0"/>
              </a:rPr>
              <a:t>SUP-REP-598/2018 </a:t>
            </a:r>
            <a:r>
              <a:rPr lang="es-MX" sz="1400" b="1" i="1" dirty="0">
                <a:latin typeface="Arial" panose="020B0604020202020204" pitchFamily="34" charset="0"/>
                <a:cs typeface="Arial" panose="020B0604020202020204" pitchFamily="34" charset="0"/>
              </a:rPr>
              <a:t>desechó</a:t>
            </a:r>
            <a:r>
              <a:rPr lang="es-MX" sz="1400" dirty="0">
                <a:latin typeface="Arial" panose="020B0604020202020204" pitchFamily="34" charset="0"/>
                <a:cs typeface="Arial" panose="020B0604020202020204" pitchFamily="34" charset="0"/>
              </a:rPr>
              <a:t>.</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Fondo del asunto:</a:t>
            </a:r>
          </a:p>
          <a:p>
            <a:r>
              <a:rPr lang="es-MX" sz="1400" dirty="0">
                <a:solidFill>
                  <a:schemeClr val="tx1">
                    <a:lumMod val="50000"/>
                  </a:schemeClr>
                </a:solidFill>
                <a:latin typeface="Arial" panose="020B0604020202020204" pitchFamily="34" charset="0"/>
                <a:cs typeface="Arial" panose="020B0604020202020204" pitchFamily="34" charset="0"/>
              </a:rPr>
              <a:t>SRE-PSC-219/2018 (12 julio 2018).</a:t>
            </a:r>
          </a:p>
          <a:p>
            <a:r>
              <a:rPr lang="es-MX" sz="1400" dirty="0">
                <a:solidFill>
                  <a:schemeClr val="tx1">
                    <a:lumMod val="50000"/>
                  </a:schemeClr>
                </a:solidFill>
                <a:latin typeface="Arial" panose="020B0604020202020204" pitchFamily="34" charset="0"/>
                <a:cs typeface="Arial" panose="020B0604020202020204" pitchFamily="34" charset="0"/>
              </a:rPr>
              <a:t>Inexistencia de la infracción.</a:t>
            </a:r>
          </a:p>
          <a:p>
            <a:r>
              <a:rPr lang="es-MX" sz="1400" i="1" dirty="0">
                <a:solidFill>
                  <a:schemeClr val="tx1">
                    <a:lumMod val="50000"/>
                  </a:schemeClr>
                </a:solidFill>
                <a:latin typeface="Arial" panose="020B0604020202020204" pitchFamily="34" charset="0"/>
                <a:cs typeface="Arial" panose="020B0604020202020204" pitchFamily="34" charset="0"/>
              </a:rPr>
              <a:t>Sí impugnado</a:t>
            </a:r>
          </a:p>
          <a:p>
            <a:r>
              <a:rPr lang="es-MX" sz="1400" dirty="0">
                <a:solidFill>
                  <a:schemeClr val="tx1">
                    <a:lumMod val="50000"/>
                  </a:schemeClr>
                </a:solidFill>
                <a:latin typeface="Arial" panose="020B0604020202020204" pitchFamily="34" charset="0"/>
                <a:cs typeface="Arial" panose="020B0604020202020204" pitchFamily="34" charset="0"/>
              </a:rPr>
              <a:t>SUP-REP-667/2018 </a:t>
            </a:r>
            <a:r>
              <a:rPr lang="es-MX" sz="1400" b="1" i="1" dirty="0">
                <a:solidFill>
                  <a:schemeClr val="tx1">
                    <a:lumMod val="50000"/>
                  </a:schemeClr>
                </a:solidFill>
                <a:latin typeface="Arial" panose="020B0604020202020204" pitchFamily="34" charset="0"/>
                <a:cs typeface="Arial" panose="020B0604020202020204" pitchFamily="34" charset="0"/>
              </a:rPr>
              <a:t>revocó.</a:t>
            </a:r>
          </a:p>
          <a:p>
            <a:r>
              <a:rPr lang="es-MX" sz="1400" dirty="0">
                <a:solidFill>
                  <a:schemeClr val="tx1">
                    <a:lumMod val="50000"/>
                  </a:schemeClr>
                </a:solidFill>
                <a:latin typeface="Arial" panose="020B0604020202020204" pitchFamily="34" charset="0"/>
                <a:cs typeface="Arial" panose="020B0604020202020204" pitchFamily="34" charset="0"/>
              </a:rPr>
              <a:t>SRE-PSC-219/2018 (14 septiembre 2018).</a:t>
            </a:r>
          </a:p>
          <a:p>
            <a:r>
              <a:rPr lang="es-MX" sz="1400" dirty="0">
                <a:solidFill>
                  <a:schemeClr val="tx1">
                    <a:lumMod val="50000"/>
                  </a:schemeClr>
                </a:solidFill>
                <a:latin typeface="Arial" panose="020B0604020202020204" pitchFamily="34" charset="0"/>
                <a:cs typeface="Arial" panose="020B0604020202020204" pitchFamily="34" charset="0"/>
              </a:rPr>
              <a:t>Existencia de la infracción. Impone multa de $16,120.00.</a:t>
            </a:r>
          </a:p>
          <a:p>
            <a:r>
              <a:rPr lang="es-MX" sz="1400" i="1" dirty="0">
                <a:solidFill>
                  <a:schemeClr val="tx1">
                    <a:lumMod val="50000"/>
                  </a:schemeClr>
                </a:solidFill>
                <a:latin typeface="Arial" panose="020B0604020202020204" pitchFamily="34" charset="0"/>
                <a:cs typeface="Arial" panose="020B0604020202020204" pitchFamily="34" charset="0"/>
              </a:rPr>
              <a:t>Sí impugnado</a:t>
            </a:r>
          </a:p>
          <a:p>
            <a:r>
              <a:rPr lang="es-MX" sz="1400" dirty="0">
                <a:solidFill>
                  <a:schemeClr val="tx1">
                    <a:lumMod val="50000"/>
                  </a:schemeClr>
                </a:solidFill>
                <a:latin typeface="Arial" panose="020B0604020202020204" pitchFamily="34" charset="0"/>
                <a:cs typeface="Arial" panose="020B0604020202020204" pitchFamily="34" charset="0"/>
              </a:rPr>
              <a:t>SUP-REP-705/2018 </a:t>
            </a:r>
            <a:r>
              <a:rPr lang="es-MX" sz="1400" b="1" i="1" dirty="0">
                <a:solidFill>
                  <a:schemeClr val="tx1">
                    <a:lumMod val="50000"/>
                  </a:schemeClr>
                </a:solidFill>
                <a:latin typeface="Arial" panose="020B0604020202020204" pitchFamily="34" charset="0"/>
                <a:cs typeface="Arial" panose="020B0604020202020204" pitchFamily="34" charset="0"/>
              </a:rPr>
              <a:t>confirmó</a:t>
            </a:r>
          </a:p>
        </p:txBody>
      </p:sp>
      <p:sp>
        <p:nvSpPr>
          <p:cNvPr id="10" name="9 CuadroTexto"/>
          <p:cNvSpPr txBox="1"/>
          <p:nvPr/>
        </p:nvSpPr>
        <p:spPr>
          <a:xfrm>
            <a:off x="249555" y="5523375"/>
            <a:ext cx="3039813" cy="1169551"/>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 </a:t>
            </a:r>
          </a:p>
          <a:p>
            <a:pPr algn="just"/>
            <a:r>
              <a:rPr lang="es-MX" sz="1400" dirty="0">
                <a:solidFill>
                  <a:schemeClr val="tx1">
                    <a:lumMod val="50000"/>
                  </a:schemeClr>
                </a:solidFill>
                <a:latin typeface="Arial" panose="020B0604020202020204" pitchFamily="34" charset="0"/>
                <a:cs typeface="Arial" panose="020B0604020202020204" pitchFamily="34" charset="0"/>
              </a:rPr>
              <a:t>Improcedentes las medidas cautelares contra hechos futuros de realización incierta y su concesión constituiría censura previa.</a:t>
            </a:r>
          </a:p>
        </p:txBody>
      </p:sp>
      <p:sp>
        <p:nvSpPr>
          <p:cNvPr id="11" name="10 CuadroTexto"/>
          <p:cNvSpPr txBox="1"/>
          <p:nvPr/>
        </p:nvSpPr>
        <p:spPr>
          <a:xfrm>
            <a:off x="3598233" y="4015270"/>
            <a:ext cx="5215042" cy="2677656"/>
          </a:xfrm>
          <a:prstGeom prst="rect">
            <a:avLst/>
          </a:prstGeom>
          <a:noFill/>
          <a:ln w="57150">
            <a:solidFill>
              <a:schemeClr val="tx1">
                <a:lumMod val="50000"/>
                <a:lumOff val="50000"/>
              </a:schemeClr>
            </a:solidFill>
          </a:ln>
        </p:spPr>
        <p:txBody>
          <a:bodyPr wrap="square" rtlCol="0">
            <a:spAutoFit/>
          </a:bodyPr>
          <a:lstStyle/>
          <a:p>
            <a:r>
              <a:rPr lang="es-MX" sz="1400" b="1" dirty="0">
                <a:solidFill>
                  <a:schemeClr val="tx1">
                    <a:lumMod val="50000"/>
                  </a:schemeClr>
                </a:solidFill>
                <a:latin typeface="Arial" panose="020B0604020202020204" pitchFamily="34" charset="0"/>
                <a:cs typeface="Arial" panose="020B0604020202020204" pitchFamily="34" charset="0"/>
              </a:rPr>
              <a:t>Sentencia SRE</a:t>
            </a:r>
          </a:p>
          <a:p>
            <a:pPr algn="just"/>
            <a:r>
              <a:rPr lang="es-MX" sz="1400" dirty="0">
                <a:solidFill>
                  <a:schemeClr val="tx1">
                    <a:lumMod val="50000"/>
                  </a:schemeClr>
                </a:solidFill>
                <a:latin typeface="Arial" panose="020B0604020202020204" pitchFamily="34" charset="0"/>
                <a:cs typeface="Arial" panose="020B0604020202020204" pitchFamily="34" charset="0"/>
              </a:rPr>
              <a:t>En la primera sentencia declaró la inexistencia de la infracción, por considerar que las manifestaciones de Ricardo Anaya no eran de la entidad suficiente para considerarla propaganda calumniosa.</a:t>
            </a:r>
          </a:p>
          <a:p>
            <a:pPr algn="just"/>
            <a:r>
              <a:rPr lang="es-MX" sz="1400" dirty="0">
                <a:solidFill>
                  <a:schemeClr val="tx1">
                    <a:lumMod val="50000"/>
                  </a:schemeClr>
                </a:solidFill>
                <a:latin typeface="Arial" panose="020B0604020202020204" pitchFamily="34" charset="0"/>
                <a:cs typeface="Arial" panose="020B0604020202020204" pitchFamily="34" charset="0"/>
              </a:rPr>
              <a:t>Lo anterior fue revocado por la SS, por considerar que no fue valorado el acervo probatorio en su totalidad, ya que la SRE sólo se enfocó a  lo manifestado en el 3º debate.</a:t>
            </a:r>
          </a:p>
          <a:p>
            <a:pPr algn="just"/>
            <a:r>
              <a:rPr lang="es-MX" sz="1400" dirty="0">
                <a:solidFill>
                  <a:schemeClr val="tx1">
                    <a:lumMod val="50000"/>
                  </a:schemeClr>
                </a:solidFill>
                <a:latin typeface="Arial" panose="020B0604020202020204" pitchFamily="34" charset="0"/>
                <a:cs typeface="Arial" panose="020B0604020202020204" pitchFamily="34" charset="0"/>
              </a:rPr>
              <a:t>En cumplimiento, la SRE determinó la existencia de la calumnia toda vez se configuraron los elementos objetivo y subjetivo al vincular al afectado con actos de corrupción. Lo anterior fue confirmado por la SS.</a:t>
            </a:r>
          </a:p>
        </p:txBody>
      </p:sp>
      <p:sp>
        <p:nvSpPr>
          <p:cNvPr id="2" name="CuadroTexto 1">
            <a:extLst>
              <a:ext uri="{FF2B5EF4-FFF2-40B4-BE49-F238E27FC236}">
                <a16:creationId xmlns:a16="http://schemas.microsoft.com/office/drawing/2014/main" xmlns="" id="{1041215E-6345-4EF5-BAEA-ABF6DE556586}"/>
              </a:ext>
            </a:extLst>
          </p:cNvPr>
          <p:cNvSpPr txBox="1"/>
          <p:nvPr/>
        </p:nvSpPr>
        <p:spPr>
          <a:xfrm>
            <a:off x="3517062" y="1307239"/>
            <a:ext cx="5296213" cy="2523768"/>
          </a:xfrm>
          <a:prstGeom prst="rect">
            <a:avLst/>
          </a:prstGeom>
          <a:noFill/>
        </p:spPr>
        <p:txBody>
          <a:bodyPr wrap="square" rtlCol="0">
            <a:spAutoFit/>
          </a:bodyPr>
          <a:lstStyle/>
          <a:p>
            <a:r>
              <a:rPr lang="es-MX" sz="1400" b="1" dirty="0">
                <a:latin typeface="Arial" panose="020B0604020202020204" pitchFamily="34" charset="0"/>
                <a:cs typeface="Arial" panose="020B0604020202020204" pitchFamily="34" charset="0"/>
              </a:rPr>
              <a:t>3º debate presidencial</a:t>
            </a:r>
          </a:p>
          <a:p>
            <a:pPr algn="just"/>
            <a:r>
              <a:rPr lang="es-MX" sz="1200" b="1" i="1" dirty="0">
                <a:latin typeface="Arial" panose="020B0604020202020204" pitchFamily="34" charset="0"/>
                <a:cs typeface="Arial" panose="020B0604020202020204" pitchFamily="34" charset="0"/>
              </a:rPr>
              <a:t>Ricardo Anaya Cortés: </a:t>
            </a:r>
            <a:r>
              <a:rPr lang="es-MX" sz="1200" i="1" dirty="0">
                <a:latin typeface="Arial" panose="020B0604020202020204" pitchFamily="34" charset="0"/>
                <a:cs typeface="Arial" panose="020B0604020202020204" pitchFamily="34" charset="0"/>
              </a:rPr>
              <a:t>Esto es algo muy serio, aquí estás Andrés Manuel, con tu amigo el Ingeniero </a:t>
            </a:r>
            <a:r>
              <a:rPr lang="es-MX" sz="1200" i="1" dirty="0" err="1">
                <a:latin typeface="Arial" panose="020B0604020202020204" pitchFamily="34" charset="0"/>
                <a:cs typeface="Arial" panose="020B0604020202020204" pitchFamily="34" charset="0"/>
              </a:rPr>
              <a:t>Riobóo</a:t>
            </a:r>
            <a:r>
              <a:rPr lang="es-MX" sz="1200" i="1" dirty="0">
                <a:latin typeface="Arial" panose="020B0604020202020204" pitchFamily="34" charset="0"/>
                <a:cs typeface="Arial" panose="020B0604020202020204" pitchFamily="34" charset="0"/>
              </a:rPr>
              <a:t>, este señor participó para él, hacer el proyecto de las pistas del nuevo aeropuerto, era un contrato de mil millones de pesos, lo perdió, ya que lo perdió, ya que lo perdió, se presentó con López Obrador en las instalaciones del nuevo aeropuerto para echar pestes del proyecto y, para proponer que mejor se hiciera en otro lugar. </a:t>
            </a:r>
          </a:p>
          <a:p>
            <a:pPr algn="just"/>
            <a:endParaRPr lang="es-MX" sz="1200" i="1" dirty="0">
              <a:latin typeface="Arial" panose="020B0604020202020204" pitchFamily="34" charset="0"/>
              <a:cs typeface="Arial" panose="020B0604020202020204" pitchFamily="34" charset="0"/>
            </a:endParaRPr>
          </a:p>
          <a:p>
            <a:pPr algn="just"/>
            <a:r>
              <a:rPr lang="es-MX" sz="1200" i="1" dirty="0">
                <a:latin typeface="Arial" panose="020B0604020202020204" pitchFamily="34" charset="0"/>
                <a:cs typeface="Arial" panose="020B0604020202020204" pitchFamily="34" charset="0"/>
              </a:rPr>
              <a:t>Te has convertido Andrés Manuel en lo que tanto criticabas, como los del PRI, ya tienes también tus contratistas favoritos, contesta sin chistes, sin payasadas, sí o no </a:t>
            </a:r>
            <a:r>
              <a:rPr lang="es-MX" sz="1200" b="1" i="1" dirty="0">
                <a:latin typeface="Arial" panose="020B0604020202020204" pitchFamily="34" charset="0"/>
                <a:cs typeface="Arial" panose="020B0604020202020204" pitchFamily="34" charset="0"/>
              </a:rPr>
              <a:t>¿cuando fuiste jefe de gobierno, a </a:t>
            </a:r>
            <a:r>
              <a:rPr lang="es-MX" sz="1200" b="1" i="1" dirty="0" err="1">
                <a:latin typeface="Arial" panose="020B0604020202020204" pitchFamily="34" charset="0"/>
                <a:cs typeface="Arial" panose="020B0604020202020204" pitchFamily="34" charset="0"/>
              </a:rPr>
              <a:t>Riobóo</a:t>
            </a:r>
            <a:r>
              <a:rPr lang="es-MX" sz="1200" b="1" i="1" dirty="0">
                <a:latin typeface="Arial" panose="020B0604020202020204" pitchFamily="34" charset="0"/>
                <a:cs typeface="Arial" panose="020B0604020202020204" pitchFamily="34" charset="0"/>
              </a:rPr>
              <a:t> le otorgaron contratos por asignación directa, sin licitación, sin concurso, por 170 millones de pesos? </a:t>
            </a:r>
            <a:r>
              <a:rPr lang="es-MX" sz="1200" i="1" dirty="0">
                <a:latin typeface="Arial" panose="020B0604020202020204" pitchFamily="34" charset="0"/>
                <a:cs typeface="Arial" panose="020B0604020202020204" pitchFamily="34" charset="0"/>
              </a:rPr>
              <a:t>Contesta, sí o no.</a:t>
            </a:r>
          </a:p>
        </p:txBody>
      </p:sp>
    </p:spTree>
    <p:extLst>
      <p:ext uri="{BB962C8B-B14F-4D97-AF65-F5344CB8AC3E}">
        <p14:creationId xmlns:p14="http://schemas.microsoft.com/office/powerpoint/2010/main" val="37170476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NO </a:t>
            </a:r>
            <a:r>
              <a:rPr lang="es-MX" dirty="0"/>
              <a:t>calumnia</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2018</a:t>
            </a:r>
          </a:p>
        </p:txBody>
      </p:sp>
      <p:sp>
        <p:nvSpPr>
          <p:cNvPr id="6" name="5 CuadroTexto"/>
          <p:cNvSpPr txBox="1"/>
          <p:nvPr/>
        </p:nvSpPr>
        <p:spPr>
          <a:xfrm>
            <a:off x="249555" y="999217"/>
            <a:ext cx="3039226" cy="3754874"/>
          </a:xfrm>
          <a:prstGeom prst="rect">
            <a:avLst/>
          </a:prstGeom>
          <a:noFill/>
          <a:ln w="57150">
            <a:solidFill>
              <a:schemeClr val="tx1">
                <a:lumMod val="50000"/>
                <a:lumOff val="50000"/>
              </a:schemeClr>
            </a:solidFill>
          </a:ln>
        </p:spPr>
        <p:txBody>
          <a:bodyPr wrap="square" rtlCol="0">
            <a:spAutoFit/>
          </a:bodyPr>
          <a:lstStyle/>
          <a:p>
            <a:r>
              <a:rPr lang="es-MX" sz="1400" dirty="0">
                <a:latin typeface="Arial" panose="020B0604020202020204" pitchFamily="34" charset="0"/>
                <a:cs typeface="Arial" panose="020B0604020202020204" pitchFamily="34" charset="0"/>
              </a:rPr>
              <a:t>Quejoso: Francisco Sinuhé Ramírez Oviedo, candidato a Diputado federal por la coalición Todos por México (PRI, PVEM, NA).</a:t>
            </a:r>
          </a:p>
          <a:p>
            <a:pPr algn="just"/>
            <a:r>
              <a:rPr lang="es-MX" sz="1400" dirty="0">
                <a:latin typeface="Arial" panose="020B0604020202020204" pitchFamily="34" charset="0"/>
                <a:cs typeface="Arial" panose="020B0604020202020204" pitchFamily="34" charset="0"/>
              </a:rPr>
              <a:t>Denunciada: </a:t>
            </a:r>
            <a:r>
              <a:rPr lang="es-MX" sz="1400" dirty="0" err="1">
                <a:latin typeface="Arial" panose="020B0604020202020204" pitchFamily="34" charset="0"/>
                <a:cs typeface="Arial" panose="020B0604020202020204" pitchFamily="34" charset="0"/>
              </a:rPr>
              <a:t>Jannet</a:t>
            </a:r>
            <a:r>
              <a:rPr lang="es-MX" sz="1400" dirty="0">
                <a:latin typeface="Arial" panose="020B0604020202020204" pitchFamily="34" charset="0"/>
                <a:cs typeface="Arial" panose="020B0604020202020204" pitchFamily="34" charset="0"/>
              </a:rPr>
              <a:t> Téllez Infante, candidata a Diputada federal por MORENA.</a:t>
            </a:r>
          </a:p>
          <a:p>
            <a:r>
              <a:rPr lang="es-MX" sz="1400" b="1" dirty="0">
                <a:latin typeface="Arial" panose="020B0604020202020204" pitchFamily="34" charset="0"/>
                <a:cs typeface="Arial" panose="020B0604020202020204" pitchFamily="34" charset="0"/>
              </a:rPr>
              <a:t>Acuerdo INE: </a:t>
            </a:r>
          </a:p>
          <a:p>
            <a:r>
              <a:rPr lang="es-MX" sz="1400" dirty="0">
                <a:latin typeface="Arial" panose="020B0604020202020204" pitchFamily="34" charset="0"/>
                <a:cs typeface="Arial" panose="020B0604020202020204" pitchFamily="34" charset="0"/>
              </a:rPr>
              <a:t>A30/INE/HGO/CD07/27-06-18 Medidas cautelares: improcedentes.</a:t>
            </a:r>
          </a:p>
          <a:p>
            <a:r>
              <a:rPr lang="es-MX" sz="1400" i="1" dirty="0">
                <a:latin typeface="Arial" panose="020B0604020202020204" pitchFamily="34" charset="0"/>
                <a:cs typeface="Arial" panose="020B0604020202020204" pitchFamily="34" charset="0"/>
              </a:rPr>
              <a:t>No impugnado</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Fondo del asunto:</a:t>
            </a:r>
          </a:p>
          <a:p>
            <a:r>
              <a:rPr lang="es-MX" sz="1400" dirty="0">
                <a:latin typeface="Arial" panose="020B0604020202020204" pitchFamily="34" charset="0"/>
                <a:cs typeface="Arial" panose="020B0604020202020204" pitchFamily="34" charset="0"/>
              </a:rPr>
              <a:t>SRE-PSD-211/2018.</a:t>
            </a:r>
          </a:p>
          <a:p>
            <a:r>
              <a:rPr lang="es-MX" sz="1400" dirty="0">
                <a:latin typeface="Arial" panose="020B0604020202020204" pitchFamily="34" charset="0"/>
                <a:cs typeface="Arial" panose="020B0604020202020204" pitchFamily="34" charset="0"/>
              </a:rPr>
              <a:t>Inexistencia de la infracción.</a:t>
            </a:r>
          </a:p>
          <a:p>
            <a:r>
              <a:rPr lang="es-MX" sz="1400" i="1" dirty="0">
                <a:solidFill>
                  <a:schemeClr val="tx1">
                    <a:lumMod val="50000"/>
                  </a:schemeClr>
                </a:solidFill>
                <a:latin typeface="Arial" panose="020B0604020202020204" pitchFamily="34" charset="0"/>
                <a:cs typeface="Arial" panose="020B0604020202020204" pitchFamily="34" charset="0"/>
              </a:rPr>
              <a:t>Sí impugnado</a:t>
            </a:r>
          </a:p>
          <a:p>
            <a:r>
              <a:rPr lang="es-MX" sz="1400" dirty="0">
                <a:solidFill>
                  <a:schemeClr val="tx1">
                    <a:lumMod val="50000"/>
                  </a:schemeClr>
                </a:solidFill>
                <a:latin typeface="Arial" panose="020B0604020202020204" pitchFamily="34" charset="0"/>
                <a:cs typeface="Arial" panose="020B0604020202020204" pitchFamily="34" charset="0"/>
              </a:rPr>
              <a:t>SUP-REP-711/2018 </a:t>
            </a:r>
            <a:r>
              <a:rPr lang="es-MX" sz="1400" b="1" i="1" dirty="0">
                <a:solidFill>
                  <a:schemeClr val="tx1">
                    <a:lumMod val="50000"/>
                  </a:schemeClr>
                </a:solidFill>
                <a:latin typeface="Arial" panose="020B0604020202020204" pitchFamily="34" charset="0"/>
                <a:cs typeface="Arial" panose="020B0604020202020204" pitchFamily="34" charset="0"/>
              </a:rPr>
              <a:t>confirmó.</a:t>
            </a:r>
          </a:p>
        </p:txBody>
      </p:sp>
      <p:sp>
        <p:nvSpPr>
          <p:cNvPr id="10" name="9 CuadroTexto"/>
          <p:cNvSpPr txBox="1"/>
          <p:nvPr/>
        </p:nvSpPr>
        <p:spPr>
          <a:xfrm>
            <a:off x="249555" y="4864602"/>
            <a:ext cx="3563127" cy="1815882"/>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 </a:t>
            </a:r>
            <a:r>
              <a:rPr lang="es-MX" sz="1400" dirty="0">
                <a:solidFill>
                  <a:schemeClr val="tx1">
                    <a:lumMod val="50000"/>
                  </a:schemeClr>
                </a:solidFill>
                <a:latin typeface="Arial" panose="020B0604020202020204" pitchFamily="34" charset="0"/>
                <a:cs typeface="Arial" panose="020B0604020202020204" pitchFamily="34" charset="0"/>
              </a:rPr>
              <a:t>(Consejo Distrital 07 del INE en Hidalgo)</a:t>
            </a:r>
          </a:p>
          <a:p>
            <a:pPr algn="just"/>
            <a:r>
              <a:rPr lang="es-MX" sz="1400" dirty="0">
                <a:solidFill>
                  <a:schemeClr val="tx1">
                    <a:lumMod val="50000"/>
                  </a:schemeClr>
                </a:solidFill>
                <a:latin typeface="Arial" panose="020B0604020202020204" pitchFamily="34" charset="0"/>
                <a:cs typeface="Arial" panose="020B0604020202020204" pitchFamily="34" charset="0"/>
              </a:rPr>
              <a:t>Improcedentes las medidas cautelares porque bajo la apariencia del buen derecho, el material objeto de la denuncia no contiene frases, imágenes o datos que constituyeran la imputación directa y unívoca de hechos o delitos falsos.</a:t>
            </a:r>
          </a:p>
        </p:txBody>
      </p:sp>
      <p:sp>
        <p:nvSpPr>
          <p:cNvPr id="11" name="10 CuadroTexto"/>
          <p:cNvSpPr txBox="1"/>
          <p:nvPr/>
        </p:nvSpPr>
        <p:spPr>
          <a:xfrm>
            <a:off x="4042001" y="4874689"/>
            <a:ext cx="4590270" cy="1384995"/>
          </a:xfrm>
          <a:prstGeom prst="rect">
            <a:avLst/>
          </a:prstGeom>
          <a:noFill/>
          <a:ln w="57150">
            <a:solidFill>
              <a:schemeClr val="tx1">
                <a:lumMod val="50000"/>
                <a:lumOff val="50000"/>
              </a:schemeClr>
            </a:solidFill>
          </a:ln>
        </p:spPr>
        <p:txBody>
          <a:bodyPr wrap="square" rtlCol="0">
            <a:spAutoFit/>
          </a:bodyPr>
          <a:lstStyle/>
          <a:p>
            <a:r>
              <a:rPr lang="es-MX" sz="1400" b="1" dirty="0">
                <a:solidFill>
                  <a:schemeClr val="tx1">
                    <a:lumMod val="50000"/>
                  </a:schemeClr>
                </a:solidFill>
                <a:latin typeface="Arial" panose="020B0604020202020204" pitchFamily="34" charset="0"/>
                <a:cs typeface="Arial" panose="020B0604020202020204" pitchFamily="34" charset="0"/>
              </a:rPr>
              <a:t>Sentencia SRE</a:t>
            </a:r>
          </a:p>
          <a:p>
            <a:pPr algn="just"/>
            <a:r>
              <a:rPr lang="es-MX" sz="1400" dirty="0">
                <a:solidFill>
                  <a:schemeClr val="tx1">
                    <a:lumMod val="50000"/>
                  </a:schemeClr>
                </a:solidFill>
                <a:latin typeface="Arial" panose="020B0604020202020204" pitchFamily="34" charset="0"/>
                <a:cs typeface="Arial" panose="020B0604020202020204" pitchFamily="34" charset="0"/>
              </a:rPr>
              <a:t>No se actualiza el elemento subjetivo de la calumnia, toda vez que se acreditó la existencia de una averiguación previa por el delito de violación, tal y como refirió la denunciada en el debate, que es un espacio que maximiza la libertad de expresión.</a:t>
            </a:r>
          </a:p>
        </p:txBody>
      </p:sp>
      <p:sp>
        <p:nvSpPr>
          <p:cNvPr id="2" name="CuadroTexto 1">
            <a:extLst>
              <a:ext uri="{FF2B5EF4-FFF2-40B4-BE49-F238E27FC236}">
                <a16:creationId xmlns:a16="http://schemas.microsoft.com/office/drawing/2014/main" xmlns="" id="{1041215E-6345-4EF5-BAEA-ABF6DE556586}"/>
              </a:ext>
            </a:extLst>
          </p:cNvPr>
          <p:cNvSpPr txBox="1"/>
          <p:nvPr/>
        </p:nvSpPr>
        <p:spPr>
          <a:xfrm>
            <a:off x="3598232" y="1290813"/>
            <a:ext cx="5296213" cy="3724096"/>
          </a:xfrm>
          <a:prstGeom prst="rect">
            <a:avLst/>
          </a:prstGeom>
          <a:noFill/>
        </p:spPr>
        <p:txBody>
          <a:bodyPr wrap="square" rtlCol="0">
            <a:spAutoFit/>
          </a:bodyPr>
          <a:lstStyle/>
          <a:p>
            <a:r>
              <a:rPr lang="es-MX" sz="1400" b="1" dirty="0">
                <a:latin typeface="Arial" panose="020B0604020202020204" pitchFamily="34" charset="0"/>
                <a:cs typeface="Arial" panose="020B0604020202020204" pitchFamily="34" charset="0"/>
              </a:rPr>
              <a:t>Debate candidatos a diputación federal distrito 07, Hidalgo.</a:t>
            </a:r>
          </a:p>
          <a:p>
            <a:pPr algn="just"/>
            <a:r>
              <a:rPr lang="es-MX" sz="1400" b="1" i="1" dirty="0" err="1">
                <a:latin typeface="Arial" panose="020B0604020202020204" pitchFamily="34" charset="0"/>
                <a:cs typeface="Arial" panose="020B0604020202020204" pitchFamily="34" charset="0"/>
              </a:rPr>
              <a:t>Jannet</a:t>
            </a:r>
            <a:r>
              <a:rPr lang="es-MX" sz="1400" b="1" i="1" dirty="0">
                <a:latin typeface="Arial" panose="020B0604020202020204" pitchFamily="34" charset="0"/>
                <a:cs typeface="Arial" panose="020B0604020202020204" pitchFamily="34" charset="0"/>
              </a:rPr>
              <a:t> Téllez Infante: </a:t>
            </a:r>
            <a:r>
              <a:rPr lang="es-MX" sz="1400" i="1" dirty="0">
                <a:latin typeface="Arial" panose="020B0604020202020204" pitchFamily="34" charset="0"/>
                <a:cs typeface="Arial" panose="020B0604020202020204" pitchFamily="34" charset="0"/>
              </a:rPr>
              <a:t>“</a:t>
            </a:r>
          </a:p>
          <a:p>
            <a:pPr algn="just"/>
            <a:r>
              <a:rPr lang="es-MX" sz="1400" i="1" dirty="0">
                <a:latin typeface="Arial" panose="020B0604020202020204" pitchFamily="34" charset="0"/>
                <a:cs typeface="Arial" panose="020B0604020202020204" pitchFamily="34" charset="0"/>
              </a:rPr>
              <a:t>“Bien, quiero decirles que aquí está la denuncia (levanta sobre amarillo) medios de comunicación, y a todos ustedes, si la quieren ver, aquí está, para que comprueben que esta persona no puede quedar impune, tenemos que acabar con la corrupción, se los dejo para que ustedes sean testigos y no nos engañen más, aquí está la verdad de esta persona, que el día de hoy no estuvo, no tiene cara con que defender a las mujeres, dice que va a trabajar por el bien de ellas, </a:t>
            </a:r>
            <a:r>
              <a:rPr lang="es-MX" sz="1400" b="1" i="1" dirty="0">
                <a:latin typeface="Arial" panose="020B0604020202020204" pitchFamily="34" charset="0"/>
                <a:cs typeface="Arial" panose="020B0604020202020204" pitchFamily="34" charset="0"/>
              </a:rPr>
              <a:t>una persona que ha violado a una mujer no puede dar el respeto que le anda divulgando</a:t>
            </a:r>
            <a:r>
              <a:rPr lang="es-MX" sz="1400" i="1" dirty="0">
                <a:latin typeface="Arial" panose="020B0604020202020204" pitchFamily="34" charset="0"/>
                <a:cs typeface="Arial" panose="020B0604020202020204" pitchFamily="34" charset="0"/>
              </a:rPr>
              <a:t> y aquí está se los dejo</a:t>
            </a:r>
          </a:p>
          <a:p>
            <a:pPr algn="just"/>
            <a:r>
              <a:rPr lang="es-MX" sz="1400" i="1" dirty="0">
                <a:latin typeface="Arial" panose="020B0604020202020204" pitchFamily="34" charset="0"/>
                <a:cs typeface="Arial" panose="020B0604020202020204" pitchFamily="34" charset="0"/>
              </a:rPr>
              <a:t>(…)</a:t>
            </a:r>
          </a:p>
          <a:p>
            <a:pPr algn="just"/>
            <a:r>
              <a:rPr lang="es-MX" sz="1400" b="1" i="1" dirty="0">
                <a:latin typeface="Arial" panose="020B0604020202020204" pitchFamily="34" charset="0"/>
                <a:cs typeface="Arial" panose="020B0604020202020204" pitchFamily="34" charset="0"/>
              </a:rPr>
              <a:t>aquí no hay un gran personaje que enfrenta serios problemas; acusaciones; una averiguación previa por violación</a:t>
            </a:r>
            <a:r>
              <a:rPr lang="es-MX" sz="1400" i="1" dirty="0">
                <a:latin typeface="Arial" panose="020B0604020202020204" pitchFamily="34" charset="0"/>
                <a:cs typeface="Arial" panose="020B0604020202020204" pitchFamily="34" charset="0"/>
              </a:rPr>
              <a:t>…”</a:t>
            </a:r>
            <a:endParaRPr lang="es-MX" sz="1400" dirty="0">
              <a:latin typeface="Arial" panose="020B0604020202020204" pitchFamily="34" charset="0"/>
              <a:cs typeface="Arial" panose="020B0604020202020204" pitchFamily="34" charset="0"/>
            </a:endParaRPr>
          </a:p>
          <a:p>
            <a:pPr algn="just"/>
            <a:endParaRPr lang="es-MX" sz="12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3169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r>
              <a:rPr lang="es-MX" dirty="0" smtClean="0"/>
              <a:t>NO calumnia</a:t>
            </a:r>
            <a:endParaRPr lang="es-MX" dirty="0"/>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Federal 2018</a:t>
            </a:r>
          </a:p>
        </p:txBody>
      </p:sp>
      <p:sp>
        <p:nvSpPr>
          <p:cNvPr id="6" name="5 CuadroTexto"/>
          <p:cNvSpPr txBox="1"/>
          <p:nvPr/>
        </p:nvSpPr>
        <p:spPr>
          <a:xfrm>
            <a:off x="249555" y="1015995"/>
            <a:ext cx="2502034" cy="2677656"/>
          </a:xfrm>
          <a:prstGeom prst="rect">
            <a:avLst/>
          </a:prstGeom>
          <a:noFill/>
          <a:ln w="57150">
            <a:solidFill>
              <a:schemeClr val="tx1">
                <a:lumMod val="50000"/>
                <a:lumOff val="50000"/>
              </a:schemeClr>
            </a:solidFill>
          </a:ln>
        </p:spPr>
        <p:txBody>
          <a:bodyPr wrap="square" rtlCol="0">
            <a:spAutoFit/>
          </a:bodyPr>
          <a:lstStyle/>
          <a:p>
            <a:r>
              <a:rPr lang="es-MX" sz="1400" dirty="0">
                <a:latin typeface="Arial" panose="020B0604020202020204" pitchFamily="34" charset="0"/>
                <a:cs typeface="Arial" panose="020B0604020202020204" pitchFamily="34" charset="0"/>
              </a:rPr>
              <a:t>Quejoso: MORENA.</a:t>
            </a:r>
          </a:p>
          <a:p>
            <a:pPr algn="just"/>
            <a:r>
              <a:rPr lang="es-MX" sz="1400" dirty="0">
                <a:latin typeface="Arial" panose="020B0604020202020204" pitchFamily="34" charset="0"/>
                <a:cs typeface="Arial" panose="020B0604020202020204" pitchFamily="34" charset="0"/>
              </a:rPr>
              <a:t>Denunciado: Quien resulte responsable.</a:t>
            </a:r>
          </a:p>
          <a:p>
            <a:r>
              <a:rPr lang="es-MX" sz="1400" b="1" dirty="0">
                <a:latin typeface="Arial" panose="020B0604020202020204" pitchFamily="34" charset="0"/>
                <a:cs typeface="Arial" panose="020B0604020202020204" pitchFamily="34" charset="0"/>
              </a:rPr>
              <a:t>Acuerdo INE: </a:t>
            </a:r>
          </a:p>
          <a:p>
            <a:r>
              <a:rPr lang="es-MX" sz="1400" dirty="0">
                <a:latin typeface="Arial" panose="020B0604020202020204" pitchFamily="34" charset="0"/>
                <a:cs typeface="Arial" panose="020B0604020202020204" pitchFamily="34" charset="0"/>
              </a:rPr>
              <a:t>ACQyD-INE-02/2018</a:t>
            </a:r>
          </a:p>
          <a:p>
            <a:r>
              <a:rPr lang="es-MX" sz="1400" dirty="0">
                <a:latin typeface="Arial" panose="020B0604020202020204" pitchFamily="34" charset="0"/>
                <a:cs typeface="Arial" panose="020B0604020202020204" pitchFamily="34" charset="0"/>
              </a:rPr>
              <a:t>Medidas cautelares: improcedentes.</a:t>
            </a:r>
          </a:p>
          <a:p>
            <a:r>
              <a:rPr lang="es-MX" sz="1400" i="1" dirty="0">
                <a:latin typeface="Arial" panose="020B0604020202020204" pitchFamily="34" charset="0"/>
                <a:cs typeface="Arial" panose="020B0604020202020204" pitchFamily="34" charset="0"/>
              </a:rPr>
              <a:t>No impugnado</a:t>
            </a:r>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Fondo del asunto:</a:t>
            </a:r>
          </a:p>
          <a:p>
            <a:r>
              <a:rPr lang="es-MX" sz="1400" dirty="0">
                <a:solidFill>
                  <a:schemeClr val="tx1">
                    <a:lumMod val="50000"/>
                  </a:schemeClr>
                </a:solidFill>
                <a:latin typeface="Arial" panose="020B0604020202020204" pitchFamily="34" charset="0"/>
                <a:cs typeface="Arial" panose="020B0604020202020204" pitchFamily="34" charset="0"/>
              </a:rPr>
              <a:t>SRE-PSC-39/2018</a:t>
            </a:r>
          </a:p>
          <a:p>
            <a:r>
              <a:rPr lang="es-MX" sz="1400" dirty="0">
                <a:solidFill>
                  <a:schemeClr val="tx1">
                    <a:lumMod val="50000"/>
                  </a:schemeClr>
                </a:solidFill>
                <a:latin typeface="Arial" panose="020B0604020202020204" pitchFamily="34" charset="0"/>
                <a:cs typeface="Arial" panose="020B0604020202020204" pitchFamily="34" charset="0"/>
              </a:rPr>
              <a:t>Inexistencia de la infracción.</a:t>
            </a:r>
          </a:p>
          <a:p>
            <a:r>
              <a:rPr lang="es-MX" sz="1400" i="1" dirty="0">
                <a:solidFill>
                  <a:schemeClr val="tx1">
                    <a:lumMod val="50000"/>
                  </a:schemeClr>
                </a:solidFill>
                <a:latin typeface="Arial" panose="020B0604020202020204" pitchFamily="34" charset="0"/>
                <a:cs typeface="Arial" panose="020B0604020202020204" pitchFamily="34" charset="0"/>
              </a:rPr>
              <a:t>No impugnado</a:t>
            </a:r>
          </a:p>
        </p:txBody>
      </p:sp>
      <p:sp>
        <p:nvSpPr>
          <p:cNvPr id="10" name="9 CuadroTexto"/>
          <p:cNvSpPr txBox="1"/>
          <p:nvPr/>
        </p:nvSpPr>
        <p:spPr>
          <a:xfrm>
            <a:off x="249555" y="3835352"/>
            <a:ext cx="2502034" cy="2893100"/>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 </a:t>
            </a:r>
          </a:p>
          <a:p>
            <a:pPr algn="just"/>
            <a:r>
              <a:rPr lang="es-MX" sz="1400" dirty="0">
                <a:solidFill>
                  <a:schemeClr val="tx1">
                    <a:lumMod val="50000"/>
                  </a:schemeClr>
                </a:solidFill>
                <a:latin typeface="Arial" panose="020B0604020202020204" pitchFamily="34" charset="0"/>
                <a:cs typeface="Arial" panose="020B0604020202020204" pitchFamily="34" charset="0"/>
              </a:rPr>
              <a:t>Improcedentes las medidas cautelares porque los hechos denunciados no constituyen la imputación de delitos falsos, sino la opinión, categorización o apodos puestos por quien realizó y difundió dicho material máxime que el partido político no reconoce a los sujetos que aparecen en el video como militantes.</a:t>
            </a:r>
          </a:p>
        </p:txBody>
      </p:sp>
      <p:sp>
        <p:nvSpPr>
          <p:cNvPr id="2" name="CuadroTexto 1">
            <a:extLst>
              <a:ext uri="{FF2B5EF4-FFF2-40B4-BE49-F238E27FC236}">
                <a16:creationId xmlns:a16="http://schemas.microsoft.com/office/drawing/2014/main" xmlns="" id="{1041215E-6345-4EF5-BAEA-ABF6DE556586}"/>
              </a:ext>
            </a:extLst>
          </p:cNvPr>
          <p:cNvSpPr txBox="1"/>
          <p:nvPr/>
        </p:nvSpPr>
        <p:spPr>
          <a:xfrm>
            <a:off x="2894202" y="1228397"/>
            <a:ext cx="6000243" cy="4262705"/>
          </a:xfrm>
          <a:prstGeom prst="rect">
            <a:avLst/>
          </a:prstGeom>
          <a:noFill/>
        </p:spPr>
        <p:txBody>
          <a:bodyPr wrap="square" rtlCol="0">
            <a:spAutoFit/>
          </a:bodyPr>
          <a:lstStyle/>
          <a:p>
            <a:pPr algn="just"/>
            <a:r>
              <a:rPr lang="es-MX" sz="1400" b="1" i="1" dirty="0">
                <a:latin typeface="Arial" panose="020B0604020202020204" pitchFamily="34" charset="0"/>
                <a:cs typeface="Arial" panose="020B0604020202020204" pitchFamily="34" charset="0"/>
              </a:rPr>
              <a:t>Video “El cielo y el infierno de AMLO” publicado en YouTube </a:t>
            </a:r>
          </a:p>
          <a:p>
            <a:pPr algn="just"/>
            <a:r>
              <a:rPr lang="es-MX" sz="1200" i="1" dirty="0">
                <a:latin typeface="Arial" panose="020B0604020202020204" pitchFamily="34" charset="0"/>
                <a:cs typeface="Arial" panose="020B0604020202020204" pitchFamily="34" charset="0"/>
              </a:rPr>
              <a:t>Voz en off: ¿De verdad conoces a AMLO? un político sin escrúpulos, descubre las diferentes caras de AMLO, el cielo y el infierno de AMLO ¿de verdad conoces a los que lo rodean? este 14 de diciembre, descubre la colección del infierno de MORENA y los que forman parte de este salón de la vergüenza,</a:t>
            </a:r>
          </a:p>
          <a:p>
            <a:pPr algn="just">
              <a:spcAft>
                <a:spcPts val="600"/>
              </a:spcAft>
            </a:pPr>
            <a:r>
              <a:rPr lang="es-MX" sz="1200" i="1" dirty="0">
                <a:latin typeface="Arial" panose="020B0604020202020204" pitchFamily="34" charset="0"/>
                <a:cs typeface="Arial" panose="020B0604020202020204" pitchFamily="34" charset="0"/>
              </a:rPr>
              <a:t>Bertha Elena Luján Uranga </a:t>
            </a:r>
            <a:r>
              <a:rPr lang="es-MX" sz="1200" b="1" i="1" dirty="0">
                <a:latin typeface="Arial" panose="020B0604020202020204" pitchFamily="34" charset="0"/>
                <a:cs typeface="Arial" panose="020B0604020202020204" pitchFamily="34" charset="0"/>
              </a:rPr>
              <a:t>(tapadera de fraudes), </a:t>
            </a:r>
            <a:r>
              <a:rPr lang="es-MX" sz="1200" i="1" dirty="0">
                <a:latin typeface="Arial" panose="020B0604020202020204" pitchFamily="34" charset="0"/>
                <a:cs typeface="Arial" panose="020B0604020202020204" pitchFamily="34" charset="0"/>
              </a:rPr>
              <a:t>Alfonso Romo Garza </a:t>
            </a:r>
            <a:r>
              <a:rPr lang="es-MX" sz="1200" b="1" i="1" dirty="0">
                <a:latin typeface="Arial" panose="020B0604020202020204" pitchFamily="34" charset="0"/>
                <a:cs typeface="Arial" panose="020B0604020202020204" pitchFamily="34" charset="0"/>
              </a:rPr>
              <a:t>(fracaso empresarial)</a:t>
            </a:r>
            <a:r>
              <a:rPr lang="es-MX" sz="1200" i="1" dirty="0">
                <a:latin typeface="Arial" panose="020B0604020202020204" pitchFamily="34" charset="0"/>
                <a:cs typeface="Arial" panose="020B0604020202020204" pitchFamily="34" charset="0"/>
              </a:rPr>
              <a:t>, José Luis Abarca </a:t>
            </a:r>
            <a:r>
              <a:rPr lang="es-MX" sz="1200" b="1" i="1" dirty="0">
                <a:latin typeface="Arial" panose="020B0604020202020204" pitchFamily="34" charset="0"/>
                <a:cs typeface="Arial" panose="020B0604020202020204" pitchFamily="34" charset="0"/>
              </a:rPr>
              <a:t>(43 veces delincuente), </a:t>
            </a:r>
            <a:r>
              <a:rPr lang="es-MX" sz="1200" i="1" dirty="0">
                <a:latin typeface="Arial" panose="020B0604020202020204" pitchFamily="34" charset="0"/>
                <a:cs typeface="Arial" panose="020B0604020202020204" pitchFamily="34" charset="0"/>
              </a:rPr>
              <a:t>Bernardo </a:t>
            </a:r>
            <a:r>
              <a:rPr lang="es-MX" sz="1200" i="1" dirty="0" err="1">
                <a:latin typeface="Arial" panose="020B0604020202020204" pitchFamily="34" charset="0"/>
                <a:cs typeface="Arial" panose="020B0604020202020204" pitchFamily="34" charset="0"/>
              </a:rPr>
              <a:t>Batíz</a:t>
            </a:r>
            <a:r>
              <a:rPr lang="es-MX" sz="1200" i="1" dirty="0">
                <a:latin typeface="Arial" panose="020B0604020202020204" pitchFamily="34" charset="0"/>
                <a:cs typeface="Arial" panose="020B0604020202020204" pitchFamily="34" charset="0"/>
              </a:rPr>
              <a:t> </a:t>
            </a:r>
            <a:r>
              <a:rPr lang="es-MX" sz="1200" b="1" i="1" dirty="0">
                <a:latin typeface="Arial" panose="020B0604020202020204" pitchFamily="34" charset="0"/>
                <a:cs typeface="Arial" panose="020B0604020202020204" pitchFamily="34" charset="0"/>
              </a:rPr>
              <a:t>(lleno de escándalos)</a:t>
            </a:r>
            <a:r>
              <a:rPr lang="es-MX" sz="1200" i="1" dirty="0">
                <a:latin typeface="Arial" panose="020B0604020202020204" pitchFamily="34" charset="0"/>
                <a:cs typeface="Arial" panose="020B0604020202020204" pitchFamily="34" charset="0"/>
              </a:rPr>
              <a:t>, Martí Batres </a:t>
            </a:r>
            <a:r>
              <a:rPr lang="es-MX" sz="1200" b="1" i="1" dirty="0">
                <a:latin typeface="Arial" panose="020B0604020202020204" pitchFamily="34" charset="0"/>
                <a:cs typeface="Arial" panose="020B0604020202020204" pitchFamily="34" charset="0"/>
              </a:rPr>
              <a:t>(fraudulento) </a:t>
            </a:r>
            <a:r>
              <a:rPr lang="es-MX" sz="1200" i="1" dirty="0">
                <a:latin typeface="Arial" panose="020B0604020202020204" pitchFamily="34" charset="0"/>
                <a:cs typeface="Arial" panose="020B0604020202020204" pitchFamily="34" charset="0"/>
              </a:rPr>
              <a:t>y próximamente, Claudia Sheinbaum </a:t>
            </a:r>
            <a:r>
              <a:rPr lang="es-MX" sz="1200" b="1" i="1" dirty="0">
                <a:latin typeface="Arial" panose="020B0604020202020204" pitchFamily="34" charset="0"/>
                <a:cs typeface="Arial" panose="020B0604020202020204" pitchFamily="34" charset="0"/>
              </a:rPr>
              <a:t>(envuelta en escándalos), </a:t>
            </a:r>
            <a:r>
              <a:rPr lang="es-MX" sz="1200" i="1" dirty="0">
                <a:latin typeface="Arial" panose="020B0604020202020204" pitchFamily="34" charset="0"/>
                <a:cs typeface="Arial" panose="020B0604020202020204" pitchFamily="34" charset="0"/>
              </a:rPr>
              <a:t>Gerardo Fernández Noroña </a:t>
            </a:r>
            <a:r>
              <a:rPr lang="es-MX" sz="1200" b="1" i="1" dirty="0">
                <a:latin typeface="Arial" panose="020B0604020202020204" pitchFamily="34" charset="0"/>
                <a:cs typeface="Arial" panose="020B0604020202020204" pitchFamily="34" charset="0"/>
              </a:rPr>
              <a:t>(el cholo de MORENA)</a:t>
            </a:r>
            <a:r>
              <a:rPr lang="es-MX" sz="1200" i="1" dirty="0">
                <a:latin typeface="Arial" panose="020B0604020202020204" pitchFamily="34" charset="0"/>
                <a:cs typeface="Arial" panose="020B0604020202020204" pitchFamily="34" charset="0"/>
              </a:rPr>
              <a:t>, René Bejarano </a:t>
            </a:r>
            <a:r>
              <a:rPr lang="es-MX" sz="1200" b="1" i="1" dirty="0">
                <a:latin typeface="Arial" panose="020B0604020202020204" pitchFamily="34" charset="0"/>
                <a:cs typeface="Arial" panose="020B0604020202020204" pitchFamily="34" charset="0"/>
              </a:rPr>
              <a:t>(el señor de las ligas), </a:t>
            </a:r>
            <a:r>
              <a:rPr lang="es-MX" sz="1200" i="1" dirty="0">
                <a:latin typeface="Arial" panose="020B0604020202020204" pitchFamily="34" charset="0"/>
                <a:cs typeface="Arial" panose="020B0604020202020204" pitchFamily="34" charset="0"/>
              </a:rPr>
              <a:t>completa la colección a partir del 14 de diciembre en www.morena.mx.</a:t>
            </a:r>
            <a:endParaRPr lang="es-MX" sz="1400" b="1" dirty="0">
              <a:latin typeface="Arial" panose="020B0604020202020204" pitchFamily="34" charset="0"/>
              <a:cs typeface="Arial" panose="020B0604020202020204" pitchFamily="34" charset="0"/>
            </a:endParaRPr>
          </a:p>
          <a:p>
            <a:r>
              <a:rPr lang="es-MX" sz="1400" b="1" i="1" dirty="0">
                <a:latin typeface="Arial" panose="020B0604020202020204" pitchFamily="34" charset="0"/>
                <a:cs typeface="Arial" panose="020B0604020202020204" pitchFamily="34" charset="0"/>
              </a:rPr>
              <a:t>Página Morena.mx</a:t>
            </a:r>
          </a:p>
          <a:p>
            <a:pPr algn="just"/>
            <a:r>
              <a:rPr lang="es-MX" sz="1200" dirty="0">
                <a:solidFill>
                  <a:schemeClr val="tx1">
                    <a:lumMod val="50000"/>
                  </a:schemeClr>
                </a:solidFill>
                <a:latin typeface="Arial" panose="020B0604020202020204" pitchFamily="34" charset="0"/>
                <a:cs typeface="Arial" panose="020B0604020202020204" pitchFamily="34" charset="0"/>
              </a:rPr>
              <a:t>Contenía una sección dedicada a desprestigiar a AMLO con 5 apartados: el Peje, lobo con piel de cordero, el gran dictador, nini y gastadito; así como apartados que denostaban a las personas mencionadas el video.</a:t>
            </a:r>
          </a:p>
          <a:p>
            <a:endParaRPr lang="es-MX" sz="1400" b="1" i="1" dirty="0">
              <a:latin typeface="Arial" panose="020B0604020202020204" pitchFamily="34" charset="0"/>
              <a:cs typeface="Arial" panose="020B0604020202020204" pitchFamily="34" charset="0"/>
            </a:endParaRPr>
          </a:p>
          <a:p>
            <a:endParaRPr lang="es-MX" sz="1400" b="1" i="1" dirty="0">
              <a:latin typeface="Arial" panose="020B0604020202020204" pitchFamily="34" charset="0"/>
              <a:cs typeface="Arial" panose="020B0604020202020204" pitchFamily="34" charset="0"/>
            </a:endParaRPr>
          </a:p>
          <a:p>
            <a:endParaRPr lang="es-MX" sz="1400" b="1" i="1" dirty="0">
              <a:latin typeface="Arial" panose="020B0604020202020204" pitchFamily="34" charset="0"/>
              <a:cs typeface="Arial" panose="020B0604020202020204" pitchFamily="34" charset="0"/>
            </a:endParaRPr>
          </a:p>
          <a:p>
            <a:endParaRPr lang="es-MX" sz="1400" b="1" i="1" dirty="0">
              <a:latin typeface="Arial" panose="020B0604020202020204" pitchFamily="34" charset="0"/>
              <a:cs typeface="Arial" panose="020B0604020202020204" pitchFamily="34" charset="0"/>
            </a:endParaRPr>
          </a:p>
          <a:p>
            <a:endParaRPr lang="es-MX" sz="1400" b="1" i="1" dirty="0">
              <a:latin typeface="Arial" panose="020B0604020202020204" pitchFamily="34" charset="0"/>
              <a:cs typeface="Arial" panose="020B0604020202020204" pitchFamily="34" charset="0"/>
            </a:endParaRPr>
          </a:p>
          <a:p>
            <a:pPr algn="just"/>
            <a:endParaRPr lang="es-MX" sz="1200" i="1" dirty="0">
              <a:latin typeface="Arial" panose="020B0604020202020204" pitchFamily="34" charset="0"/>
              <a:cs typeface="Arial" panose="020B0604020202020204" pitchFamily="34" charset="0"/>
            </a:endParaRPr>
          </a:p>
        </p:txBody>
      </p:sp>
      <p:sp>
        <p:nvSpPr>
          <p:cNvPr id="8" name="10 CuadroTexto">
            <a:extLst>
              <a:ext uri="{FF2B5EF4-FFF2-40B4-BE49-F238E27FC236}">
                <a16:creationId xmlns:a16="http://schemas.microsoft.com/office/drawing/2014/main" xmlns="" id="{A4C9620B-5960-4081-8959-61F5C5766C42}"/>
              </a:ext>
            </a:extLst>
          </p:cNvPr>
          <p:cNvSpPr txBox="1">
            <a:spLocks noGrp="1"/>
          </p:cNvSpPr>
          <p:nvPr>
            <p:ph idx="1"/>
          </p:nvPr>
        </p:nvSpPr>
        <p:spPr>
          <a:xfrm>
            <a:off x="2969703" y="4189307"/>
            <a:ext cx="5924741" cy="2539145"/>
          </a:xfrm>
          <a:prstGeom prst="rect">
            <a:avLst/>
          </a:prstGeom>
          <a:noFill/>
          <a:ln w="57150">
            <a:solidFill>
              <a:schemeClr val="tx1">
                <a:lumMod val="50000"/>
                <a:lumOff val="50000"/>
              </a:schemeClr>
            </a:solidFill>
          </a:ln>
        </p:spPr>
        <p:txBody>
          <a:bodyPr wrap="square" rtlCol="0">
            <a:spAutoFit/>
          </a:bodyPr>
          <a:lstStyle/>
          <a:p>
            <a:pPr marL="0" indent="0" algn="just">
              <a:spcBef>
                <a:spcPts val="0"/>
              </a:spcBef>
              <a:spcAft>
                <a:spcPts val="0"/>
              </a:spcAft>
              <a:buNone/>
            </a:pPr>
            <a:r>
              <a:rPr lang="es-MX" sz="1400" b="1" dirty="0">
                <a:solidFill>
                  <a:schemeClr val="tx1">
                    <a:lumMod val="50000"/>
                  </a:schemeClr>
                </a:solidFill>
                <a:latin typeface="Arial" panose="020B0604020202020204" pitchFamily="34" charset="0"/>
                <a:cs typeface="Arial" panose="020B0604020202020204" pitchFamily="34" charset="0"/>
              </a:rPr>
              <a:t>Sentencia SRE</a:t>
            </a:r>
          </a:p>
          <a:p>
            <a:pPr marL="0" indent="0" algn="just">
              <a:spcBef>
                <a:spcPts val="0"/>
              </a:spcBef>
              <a:spcAft>
                <a:spcPts val="0"/>
              </a:spcAft>
              <a:buNone/>
            </a:pPr>
            <a:r>
              <a:rPr lang="es-MX" sz="1400" dirty="0">
                <a:solidFill>
                  <a:schemeClr val="tx1">
                    <a:lumMod val="50000"/>
                  </a:schemeClr>
                </a:solidFill>
                <a:latin typeface="Arial" panose="020B0604020202020204" pitchFamily="34" charset="0"/>
                <a:cs typeface="Arial" panose="020B0604020202020204" pitchFamily="34" charset="0"/>
              </a:rPr>
              <a:t>No se actualiza la calumnia en virtud de que el material denunciado no contiene ninguna imputación en contra de los sujetos que se mencionan, con el objeto de plantear hechos o delitos falsos, de ahí que no rebasa los límites de la libertad de expresión; sino que constituyen críticas severas o vehementes sobre aspectos que están presentes en la opinión pública y que forman parte del interés de la ciudadanía, en el contexto del proceso electoral federal. No existen manifestaciones explícitas, unívocas e inequívocas de apoyo o rechazo y/o un llamamiento directo al voto a favor o en contra de algún precandidato o partido político.</a:t>
            </a:r>
          </a:p>
        </p:txBody>
      </p:sp>
    </p:spTree>
    <p:extLst>
      <p:ext uri="{BB962C8B-B14F-4D97-AF65-F5344CB8AC3E}">
        <p14:creationId xmlns:p14="http://schemas.microsoft.com/office/powerpoint/2010/main" val="14076827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042001" y="340445"/>
            <a:ext cx="5101999" cy="551950"/>
          </a:xfrm>
        </p:spPr>
        <p:txBody>
          <a:bodyPr>
            <a:normAutofit/>
          </a:bodyPr>
          <a:lstStyle/>
          <a:p>
            <a:r>
              <a:rPr lang="es-MX" dirty="0"/>
              <a:t>Interés superior de la niñez</a:t>
            </a:r>
          </a:p>
        </p:txBody>
      </p:sp>
      <p:sp>
        <p:nvSpPr>
          <p:cNvPr id="9" name="8 CuadroTexto"/>
          <p:cNvSpPr txBox="1"/>
          <p:nvPr/>
        </p:nvSpPr>
        <p:spPr>
          <a:xfrm>
            <a:off x="1091575" y="1123651"/>
            <a:ext cx="7163426" cy="4278094"/>
          </a:xfrm>
          <a:prstGeom prst="rect">
            <a:avLst/>
          </a:prstGeom>
          <a:noFill/>
        </p:spPr>
        <p:txBody>
          <a:bodyPr wrap="square" rtlCol="0">
            <a:spAutoFit/>
          </a:bodyPr>
          <a:lstStyle/>
          <a:p>
            <a:pPr algn="just"/>
            <a:endParaRPr lang="es-MX"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1600" dirty="0">
                <a:latin typeface="Arial" panose="020B0604020202020204" pitchFamily="34" charset="0"/>
                <a:cs typeface="Arial" panose="020B0604020202020204" pitchFamily="34" charset="0"/>
              </a:rPr>
              <a:t>Aparición de menores de edad en spots de partidos con la intención de generar una opinión favorable hacia el partido o precandidato o candidato, al dar la impresión de que le interesa proteger a los menores y fomentar la unión familiar.</a:t>
            </a:r>
          </a:p>
          <a:p>
            <a:pPr marL="342900" indent="-342900" algn="just">
              <a:buFont typeface="Arial" panose="020B0604020202020204" pitchFamily="34" charset="0"/>
              <a:buChar char="•"/>
            </a:pPr>
            <a:endParaRPr lang="es-MX"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1600" dirty="0">
                <a:latin typeface="Arial" panose="020B0604020202020204" pitchFamily="34" charset="0"/>
                <a:cs typeface="Arial" panose="020B0604020202020204" pitchFamily="34" charset="0"/>
              </a:rPr>
              <a:t>Contenidos que no impulsan propuestas que beneficien a la niñez o difundan su opinión sobre determinado tema.  </a:t>
            </a:r>
          </a:p>
          <a:p>
            <a:pPr marL="342900" indent="-342900" algn="just">
              <a:buFont typeface="Arial" panose="020B0604020202020204" pitchFamily="34" charset="0"/>
              <a:buChar char="•"/>
            </a:pPr>
            <a:endParaRPr lang="es-MX" sz="16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es-MX" sz="1600" dirty="0">
                <a:latin typeface="Arial"/>
                <a:ea typeface="Calibri"/>
              </a:rPr>
              <a:t>En el caso de la propaganda política o electoral hay siempre presente un elemento ideológico que identifica a la opción política que la presenta, por tanto, en principio, la utilización de menores en la misma implica un riesgo potencial de asociar a tales infantes con una determinada preferencia política e </a:t>
            </a:r>
            <a:r>
              <a:rPr lang="es-MX" sz="1600" dirty="0" smtClean="0">
                <a:latin typeface="Arial"/>
                <a:ea typeface="Calibri"/>
              </a:rPr>
              <a:t>ideológica.</a:t>
            </a:r>
          </a:p>
          <a:p>
            <a:pPr marL="342900" indent="-342900" algn="just">
              <a:buFont typeface="Arial" panose="020B0604020202020204" pitchFamily="34" charset="0"/>
              <a:buChar char="•"/>
            </a:pPr>
            <a:endParaRPr lang="es-MX" sz="1600" dirty="0">
              <a:latin typeface="Arial"/>
              <a:cs typeface="Arial" panose="020B0604020202020204" pitchFamily="34" charset="0"/>
            </a:endParaRPr>
          </a:p>
          <a:p>
            <a:pPr marL="342900" indent="-342900" algn="just">
              <a:buFont typeface="Arial" panose="020B0604020202020204" pitchFamily="34" charset="0"/>
              <a:buChar char="•"/>
            </a:pPr>
            <a:r>
              <a:rPr lang="es-MX" sz="1600" dirty="0" smtClean="0">
                <a:latin typeface="Arial"/>
                <a:cs typeface="Arial" panose="020B0604020202020204" pitchFamily="34" charset="0"/>
              </a:rPr>
              <a:t>Partidos políticos incluyen a menores de edad en propaganda en radio y televisión, pero también en eventos proselitistas.</a:t>
            </a:r>
            <a:endParaRPr lang="es-MX"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2446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8787" y="1035049"/>
            <a:ext cx="8228013" cy="5386390"/>
          </a:xfrm>
        </p:spPr>
        <p:txBody>
          <a:bodyPr/>
          <a:lstStyle/>
          <a:p>
            <a:pPr algn="just"/>
            <a:r>
              <a:rPr lang="es-MX" sz="1400" dirty="0">
                <a:latin typeface="Arial" panose="020B0604020202020204" pitchFamily="34" charset="0"/>
                <a:cs typeface="Arial" panose="020B0604020202020204" pitchFamily="34" charset="0"/>
              </a:rPr>
              <a:t>3 mayo 2015: CQyD en Acuerdo ACQyD-INE-122/2015 declaró </a:t>
            </a:r>
            <a:r>
              <a:rPr lang="es-MX" sz="1400" b="1" dirty="0">
                <a:latin typeface="Arial" panose="020B0604020202020204" pitchFamily="34" charset="0"/>
                <a:cs typeface="Arial" panose="020B0604020202020204" pitchFamily="34" charset="0"/>
              </a:rPr>
              <a:t>acción preventiva </a:t>
            </a:r>
            <a:r>
              <a:rPr lang="es-MX" sz="1400" dirty="0">
                <a:latin typeface="Arial" panose="020B0604020202020204" pitchFamily="34" charset="0"/>
                <a:cs typeface="Arial" panose="020B0604020202020204" pitchFamily="34" charset="0"/>
              </a:rPr>
              <a:t>ordenar al PRD que, en lo subsecuente, se </a:t>
            </a:r>
            <a:r>
              <a:rPr lang="es-MX" sz="1400" b="1" dirty="0">
                <a:latin typeface="Arial" panose="020B0604020202020204" pitchFamily="34" charset="0"/>
                <a:cs typeface="Arial" panose="020B0604020202020204" pitchFamily="34" charset="0"/>
              </a:rPr>
              <a:t>abstenga de utilizar en su propaganda político-electoral imágenes de menores de edad sin el consentimiento </a:t>
            </a:r>
            <a:r>
              <a:rPr lang="es-MX" sz="1400" dirty="0">
                <a:latin typeface="Arial" panose="020B0604020202020204" pitchFamily="34" charset="0"/>
                <a:cs typeface="Arial" panose="020B0604020202020204" pitchFamily="34" charset="0"/>
              </a:rPr>
              <a:t>de quien legalmente represente a estos. </a:t>
            </a:r>
          </a:p>
          <a:p>
            <a:pPr algn="just"/>
            <a:r>
              <a:rPr lang="es-MX" sz="1400" dirty="0">
                <a:latin typeface="Arial" panose="020B0604020202020204" pitchFamily="34" charset="0"/>
                <a:cs typeface="Arial" panose="020B0604020202020204" pitchFamily="34" charset="0"/>
              </a:rPr>
              <a:t>SRE. Emite criterio orientado a que cuando en los promocionales aparecen menores de edad, se activa la necesidad y obligación de cuidar un posible riesgo a su interés superior, por lo que se deben exhibir consentimientos por escrito debidamente firmados por los padres y las madres o por quienes ejerzan efectivamente la patria potestad o tutela; así como las opiniones informadas de acuerdo al rango de edad y nivel cognitivo. SRE-PSC-121/2015, SRE-PSC- 28/2016 y SRE- PSC-32/2106).</a:t>
            </a:r>
          </a:p>
          <a:p>
            <a:pPr algn="just"/>
            <a:r>
              <a:rPr lang="es-MX" sz="1400" dirty="0">
                <a:latin typeface="Arial" panose="020B0604020202020204" pitchFamily="34" charset="0"/>
                <a:cs typeface="Arial" panose="020B0604020202020204" pitchFamily="34" charset="0"/>
              </a:rPr>
              <a:t>Sala Superior. Deja insubsistente el criterio de la Sala Regional Especializada por considerar que avaló una resolución del Comité de Radio y TV del INE, el cual se extralimitó en sus funciones. Vinculó al Consejo General del INE para que emita los lineamientos correspondientes.</a:t>
            </a:r>
          </a:p>
          <a:p>
            <a:pPr algn="just"/>
            <a:r>
              <a:rPr lang="es-MX" sz="1400" dirty="0">
                <a:latin typeface="Arial" panose="020B0604020202020204" pitchFamily="34" charset="0"/>
                <a:cs typeface="Arial" panose="020B0604020202020204" pitchFamily="34" charset="0"/>
              </a:rPr>
              <a:t>26 enero 2017, aprobación del Acuerdo INE/CG20/2017, mediante el cual se emitieron los Lineamientos para la Protección de Niñas, Niños y Adolescentes en Materia de Propaganda y Mensajes Electorales.</a:t>
            </a:r>
          </a:p>
          <a:p>
            <a:pPr algn="just"/>
            <a:r>
              <a:rPr lang="es-MX" sz="1400" dirty="0">
                <a:latin typeface="Arial" panose="020B0604020202020204" pitchFamily="34" charset="0"/>
                <a:cs typeface="Arial" panose="020B0604020202020204" pitchFamily="34" charset="0"/>
              </a:rPr>
              <a:t>28 mayo 2018, aprobación del Acuerdo INE/CG508/2018, mediante el cual se modificaron  los Lineamientos para la Protección de Niñas, Niños y Adolescentes en Materia de Propaganda y Mensajes Electorales en cumplimiento SRE-PSC-25/2018, SRE-PSC-59/2018, SRE-PSC-64/2017 y SUP-REP-120/2017 y con motivo de los criterios establecidos en las sentencias SUP-REP-96/2017 y SUP-JRC-145/2017. </a:t>
            </a:r>
          </a:p>
          <a:p>
            <a:pPr algn="just"/>
            <a:r>
              <a:rPr lang="es-MX" sz="1400" dirty="0">
                <a:latin typeface="Arial" panose="020B0604020202020204" pitchFamily="34" charset="0"/>
                <a:cs typeface="Arial" panose="020B0604020202020204" pitchFamily="34" charset="0"/>
              </a:rPr>
              <a:t>6 noviembre 2019, aprobación del Acuerdo INE/CG481/2019, por el cual se modificaron los Lineamientos para la Protección de Niñas, Niños y Adolescentes en Materia de Propaganda y Mensajes Electorales, en cumplimiento a las sentencias </a:t>
            </a:r>
            <a:r>
              <a:rPr lang="es-MX" sz="1400" dirty="0" smtClean="0">
                <a:latin typeface="Arial" panose="020B0604020202020204" pitchFamily="34" charset="0"/>
                <a:cs typeface="Arial" panose="020B0604020202020204" pitchFamily="34" charset="0"/>
              </a:rPr>
              <a:t>SRE-PSD-20/2019 y </a:t>
            </a:r>
            <a:r>
              <a:rPr lang="es-MX" sz="1400" dirty="0">
                <a:latin typeface="Arial" panose="020B0604020202020204" pitchFamily="34" charset="0"/>
                <a:cs typeface="Arial" panose="020B0604020202020204" pitchFamily="34" charset="0"/>
              </a:rPr>
              <a:t>SRE-PSD-21/2019. </a:t>
            </a:r>
          </a:p>
          <a:p>
            <a:pPr algn="just"/>
            <a:endParaRPr lang="es-MX" sz="1600" dirty="0"/>
          </a:p>
        </p:txBody>
      </p:sp>
      <p:sp>
        <p:nvSpPr>
          <p:cNvPr id="4" name="Título 3"/>
          <p:cNvSpPr>
            <a:spLocks noGrp="1"/>
          </p:cNvSpPr>
          <p:nvPr>
            <p:ph type="title"/>
          </p:nvPr>
        </p:nvSpPr>
        <p:spPr/>
        <p:txBody>
          <a:bodyPr/>
          <a:lstStyle/>
          <a:p>
            <a:r>
              <a:rPr lang="es-MX" dirty="0"/>
              <a:t>Interés superior de la niñez</a:t>
            </a:r>
          </a:p>
        </p:txBody>
      </p:sp>
    </p:spTree>
    <p:extLst>
      <p:ext uri="{BB962C8B-B14F-4D97-AF65-F5344CB8AC3E}">
        <p14:creationId xmlns:p14="http://schemas.microsoft.com/office/powerpoint/2010/main" val="30955027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MX" sz="2000" dirty="0"/>
              <a:t>Menores en propaganda electoral del PRD en 2015</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Distrito Federal (hoy CDMX)</a:t>
            </a:r>
          </a:p>
        </p:txBody>
      </p:sp>
      <p:sp>
        <p:nvSpPr>
          <p:cNvPr id="6" name="5 CuadroTexto"/>
          <p:cNvSpPr txBox="1"/>
          <p:nvPr/>
        </p:nvSpPr>
        <p:spPr>
          <a:xfrm>
            <a:off x="178665" y="2072470"/>
            <a:ext cx="3077642" cy="4031873"/>
          </a:xfrm>
          <a:prstGeom prst="rect">
            <a:avLst/>
          </a:prstGeom>
          <a:noFill/>
          <a:ln w="57150">
            <a:solidFill>
              <a:schemeClr val="tx1">
                <a:lumMod val="50000"/>
                <a:lumOff val="50000"/>
              </a:schemeClr>
            </a:solidFill>
          </a:ln>
        </p:spPr>
        <p:txBody>
          <a:bodyPr wrap="square" rtlCol="0">
            <a:spAutoFit/>
          </a:bodyPr>
          <a:lstStyle/>
          <a:p>
            <a:pPr algn="just"/>
            <a:r>
              <a:rPr lang="es-MX" sz="1250" dirty="0">
                <a:cs typeface="Arial" panose="020B0604020202020204" pitchFamily="34" charset="0"/>
              </a:rPr>
              <a:t>Quejosos: Rosángela Hernández y David Flores</a:t>
            </a:r>
          </a:p>
          <a:p>
            <a:pPr algn="just"/>
            <a:endParaRPr lang="es-MX" sz="1250" dirty="0">
              <a:cs typeface="Arial" panose="020B0604020202020204" pitchFamily="34" charset="0"/>
            </a:endParaRPr>
          </a:p>
          <a:p>
            <a:pPr algn="just"/>
            <a:r>
              <a:rPr lang="es-MX" sz="1250" dirty="0">
                <a:cs typeface="Arial" panose="020B0604020202020204" pitchFamily="34" charset="0"/>
              </a:rPr>
              <a:t>Denunciado: PRD</a:t>
            </a:r>
          </a:p>
          <a:p>
            <a:pPr algn="just"/>
            <a:endParaRPr lang="es-MX" sz="1250" b="1" dirty="0">
              <a:cs typeface="Arial" panose="020B0604020202020204" pitchFamily="34" charset="0"/>
            </a:endParaRPr>
          </a:p>
          <a:p>
            <a:pPr algn="just"/>
            <a:r>
              <a:rPr lang="es-MX" sz="1250" b="1" dirty="0">
                <a:cs typeface="Arial" panose="020B0604020202020204" pitchFamily="34" charset="0"/>
              </a:rPr>
              <a:t>Acuerdo INE </a:t>
            </a:r>
          </a:p>
          <a:p>
            <a:pPr algn="just"/>
            <a:r>
              <a:rPr lang="es-MX" sz="1250" dirty="0">
                <a:cs typeface="Arial" panose="020B0604020202020204" pitchFamily="34" charset="0"/>
              </a:rPr>
              <a:t>ACQyD-INE-122/2015 de 03-05-2015</a:t>
            </a:r>
          </a:p>
          <a:p>
            <a:pPr algn="just"/>
            <a:r>
              <a:rPr lang="es-MX" sz="1250" dirty="0">
                <a:cs typeface="Arial" panose="020B0604020202020204" pitchFamily="34" charset="0"/>
              </a:rPr>
              <a:t>Improcedentes medidas cautelares por tratarse de hechos consumados, de imposible reparación.</a:t>
            </a:r>
          </a:p>
          <a:p>
            <a:pPr algn="just"/>
            <a:endParaRPr lang="es-MX" sz="1000" dirty="0">
              <a:cs typeface="Arial" panose="020B0604020202020204" pitchFamily="34" charset="0"/>
            </a:endParaRPr>
          </a:p>
          <a:p>
            <a:pPr algn="just"/>
            <a:r>
              <a:rPr lang="es-MX" sz="1250" dirty="0">
                <a:cs typeface="Arial" panose="020B0604020202020204" pitchFamily="34" charset="0"/>
              </a:rPr>
              <a:t>Acción Preventiva</a:t>
            </a:r>
          </a:p>
          <a:p>
            <a:pPr algn="just"/>
            <a:r>
              <a:rPr lang="es-MX" sz="1250" dirty="0">
                <a:cs typeface="Arial" panose="020B0604020202020204" pitchFamily="34" charset="0"/>
              </a:rPr>
              <a:t>No impugnado</a:t>
            </a:r>
          </a:p>
          <a:p>
            <a:pPr algn="just"/>
            <a:endParaRPr lang="es-MX" sz="800" dirty="0">
              <a:cs typeface="Arial" panose="020B0604020202020204" pitchFamily="34" charset="0"/>
            </a:endParaRPr>
          </a:p>
          <a:p>
            <a:pPr algn="just"/>
            <a:r>
              <a:rPr lang="es-MX" sz="1250" b="1" dirty="0">
                <a:cs typeface="Arial" panose="020B0604020202020204" pitchFamily="34" charset="0"/>
              </a:rPr>
              <a:t>Determinación Sala Regional Especializada:</a:t>
            </a:r>
          </a:p>
          <a:p>
            <a:pPr algn="just"/>
            <a:r>
              <a:rPr lang="es-MX" sz="1250" dirty="0">
                <a:solidFill>
                  <a:schemeClr val="tx1">
                    <a:lumMod val="50000"/>
                  </a:schemeClr>
                </a:solidFill>
                <a:cs typeface="Arial" panose="020B0604020202020204" pitchFamily="34" charset="0"/>
              </a:rPr>
              <a:t>SRE-PSC-96/2015 de 15-05-2015</a:t>
            </a:r>
          </a:p>
          <a:p>
            <a:pPr algn="just"/>
            <a:r>
              <a:rPr lang="es-MX" sz="1250" dirty="0">
                <a:solidFill>
                  <a:schemeClr val="tx1">
                    <a:lumMod val="50000"/>
                  </a:schemeClr>
                </a:solidFill>
                <a:cs typeface="Arial" panose="020B0604020202020204" pitchFamily="34" charset="0"/>
              </a:rPr>
              <a:t>Acuerdo por el que se determina la incompetencia de la Sala Regional Especializada; se ordenó su remisión al OPLE del entonces DF</a:t>
            </a:r>
            <a:r>
              <a:rPr lang="es-MX" sz="1300" dirty="0">
                <a:solidFill>
                  <a:schemeClr val="tx1">
                    <a:lumMod val="50000"/>
                  </a:schemeClr>
                </a:solidFill>
                <a:cs typeface="Arial" panose="020B0604020202020204" pitchFamily="34" charset="0"/>
              </a:rPr>
              <a:t>.</a:t>
            </a:r>
          </a:p>
        </p:txBody>
      </p:sp>
      <p:sp>
        <p:nvSpPr>
          <p:cNvPr id="8" name="7 CuadroTexto"/>
          <p:cNvSpPr txBox="1"/>
          <p:nvPr/>
        </p:nvSpPr>
        <p:spPr>
          <a:xfrm>
            <a:off x="3639123" y="3930844"/>
            <a:ext cx="4887575" cy="2031325"/>
          </a:xfrm>
          <a:prstGeom prst="rect">
            <a:avLst/>
          </a:prstGeom>
          <a:noFill/>
          <a:ln w="57150">
            <a:solidFill>
              <a:schemeClr val="tx1">
                <a:lumMod val="50000"/>
                <a:lumOff val="50000"/>
              </a:schemeClr>
            </a:solidFill>
          </a:ln>
        </p:spPr>
        <p:txBody>
          <a:bodyPr wrap="square" rtlCol="0">
            <a:spAutoFit/>
          </a:bodyPr>
          <a:lstStyle/>
          <a:p>
            <a:pPr algn="just"/>
            <a:r>
              <a:rPr lang="es-MX" sz="1400" b="1" dirty="0">
                <a:cs typeface="Arial" panose="020B0604020202020204" pitchFamily="34" charset="0"/>
              </a:rPr>
              <a:t>Acuerdo INE </a:t>
            </a:r>
          </a:p>
          <a:p>
            <a:pPr algn="just"/>
            <a:r>
              <a:rPr lang="es-MX" sz="1400" b="1" dirty="0">
                <a:cs typeface="Arial" panose="020B0604020202020204" pitchFamily="34" charset="0"/>
              </a:rPr>
              <a:t>Improcedente</a:t>
            </a:r>
            <a:r>
              <a:rPr lang="es-MX" sz="1400" dirty="0">
                <a:cs typeface="Arial" panose="020B0604020202020204" pitchFamily="34" charset="0"/>
              </a:rPr>
              <a:t> la medida cautelar, ya que se trataba de actos consumados; sin embargo, la Comisión de Quejas y Denuncias determinó como</a:t>
            </a:r>
            <a:r>
              <a:rPr lang="es-MX" sz="1400" b="1" dirty="0">
                <a:cs typeface="Arial" panose="020B0604020202020204" pitchFamily="34" charset="0"/>
              </a:rPr>
              <a:t> acción preventiva </a:t>
            </a:r>
            <a:r>
              <a:rPr lang="es-MX" sz="1400" dirty="0">
                <a:cs typeface="Arial" panose="020B0604020202020204" pitchFamily="34" charset="0"/>
              </a:rPr>
              <a:t>ordenar al PRD que, en lo subsecuente, se </a:t>
            </a:r>
            <a:r>
              <a:rPr lang="es-MX" sz="1400" b="1" dirty="0">
                <a:cs typeface="Arial" panose="020B0604020202020204" pitchFamily="34" charset="0"/>
              </a:rPr>
              <a:t>abstenga de utilizar en su propaganda político-electoral imágenes de menores de edad </a:t>
            </a:r>
            <a:r>
              <a:rPr lang="es-MX" sz="1400" dirty="0">
                <a:cs typeface="Arial" panose="020B0604020202020204" pitchFamily="34" charset="0"/>
              </a:rPr>
              <a:t>sin el consentimiento de quien legalmente represente a estos.</a:t>
            </a:r>
          </a:p>
        </p:txBody>
      </p:sp>
      <p:sp>
        <p:nvSpPr>
          <p:cNvPr id="9" name="8 CuadroTexto"/>
          <p:cNvSpPr txBox="1"/>
          <p:nvPr/>
        </p:nvSpPr>
        <p:spPr>
          <a:xfrm>
            <a:off x="169334" y="6092874"/>
            <a:ext cx="8489756" cy="707886"/>
          </a:xfrm>
          <a:prstGeom prst="rect">
            <a:avLst/>
          </a:prstGeom>
          <a:noFill/>
          <a:ln w="57150">
            <a:solidFill>
              <a:schemeClr val="tx1">
                <a:lumMod val="50000"/>
                <a:lumOff val="50000"/>
              </a:schemeClr>
            </a:solidFill>
          </a:ln>
        </p:spPr>
        <p:txBody>
          <a:bodyPr wrap="square" rtlCol="0">
            <a:spAutoFit/>
          </a:bodyPr>
          <a:lstStyle/>
          <a:p>
            <a:pPr algn="just"/>
            <a:r>
              <a:rPr lang="es-MX" sz="1000" b="1" dirty="0">
                <a:cs typeface="Arial" panose="020B0604020202020204" pitchFamily="34" charset="0"/>
              </a:rPr>
              <a:t>Resolución del IEDF</a:t>
            </a:r>
            <a:r>
              <a:rPr lang="es-MX" sz="1000" dirty="0">
                <a:cs typeface="Arial" panose="020B0604020202020204" pitchFamily="34" charset="0"/>
              </a:rPr>
              <a:t>, expediente IEDF-QNA/351/2015 de 21-05-2015.</a:t>
            </a:r>
          </a:p>
          <a:p>
            <a:pPr algn="just"/>
            <a:r>
              <a:rPr lang="es-MX" sz="1000" dirty="0">
                <a:cs typeface="Arial" panose="020B0604020202020204" pitchFamily="34" charset="0"/>
              </a:rPr>
              <a:t>El OPLE resolvió que era incompetente para resolver respecto de la aparición de la menor de edad en el espectacular, al considerar que el INFO-DF es el órgano competente para investigar y determinar sobre la existencia de violaciones a las disposiciones a la protección de datos personales.</a:t>
            </a:r>
          </a:p>
        </p:txBody>
      </p:sp>
      <p:sp>
        <p:nvSpPr>
          <p:cNvPr id="2" name="CuadroTexto 1">
            <a:extLst>
              <a:ext uri="{FF2B5EF4-FFF2-40B4-BE49-F238E27FC236}">
                <a16:creationId xmlns:a16="http://schemas.microsoft.com/office/drawing/2014/main" xmlns="" id="{09E7528D-E7B3-2544-9900-2807CAE7FF59}"/>
              </a:ext>
            </a:extLst>
          </p:cNvPr>
          <p:cNvSpPr txBox="1"/>
          <p:nvPr/>
        </p:nvSpPr>
        <p:spPr>
          <a:xfrm>
            <a:off x="3639123" y="1290814"/>
            <a:ext cx="5019967" cy="2585323"/>
          </a:xfrm>
          <a:prstGeom prst="rect">
            <a:avLst/>
          </a:prstGeom>
          <a:noFill/>
        </p:spPr>
        <p:txBody>
          <a:bodyPr wrap="square" rtlCol="0">
            <a:spAutoFit/>
          </a:bodyPr>
          <a:lstStyle/>
          <a:p>
            <a:pPr algn="just"/>
            <a:endParaRPr lang="es-MX" dirty="0">
              <a:latin typeface="Arial" panose="020B0604020202020204" pitchFamily="34" charset="0"/>
              <a:cs typeface="Arial" panose="020B0604020202020204" pitchFamily="34" charset="0"/>
            </a:endParaRPr>
          </a:p>
          <a:p>
            <a:pPr algn="just"/>
            <a:r>
              <a:rPr lang="es-MX" dirty="0">
                <a:cs typeface="Arial" panose="020B0604020202020204" pitchFamily="34" charset="0"/>
              </a:rPr>
              <a:t>Primer asunto resuelto en la Comisión de Quejas y Denuncia en el que los padres de una niña (Sofía) denunciaron que el PRD colocó propaganda político-electoral (espectacular) en el DF (hoy CDMX) </a:t>
            </a:r>
            <a:r>
              <a:rPr lang="es-MX" u="sng" dirty="0">
                <a:cs typeface="Arial" panose="020B0604020202020204" pitchFamily="34" charset="0"/>
              </a:rPr>
              <a:t>con la imagen de su hija sin su consentimiento</a:t>
            </a:r>
            <a:r>
              <a:rPr lang="es-MX" dirty="0">
                <a:cs typeface="Arial" panose="020B0604020202020204" pitchFamily="34" charset="0"/>
              </a:rPr>
              <a:t>, lo que en su opinión, violentó los derechos humanos de la menor.</a:t>
            </a:r>
            <a:endParaRPr lang="es-MX" b="1" dirty="0">
              <a:cs typeface="Arial" panose="020B0604020202020204" pitchFamily="34" charset="0"/>
            </a:endParaRPr>
          </a:p>
        </p:txBody>
      </p:sp>
      <p:sp>
        <p:nvSpPr>
          <p:cNvPr id="12" name="5 CuadroTexto">
            <a:extLst>
              <a:ext uri="{FF2B5EF4-FFF2-40B4-BE49-F238E27FC236}">
                <a16:creationId xmlns:a16="http://schemas.microsoft.com/office/drawing/2014/main" xmlns="" id="{E64ABE5C-2155-074D-B542-DBA32B5AB4C3}"/>
              </a:ext>
            </a:extLst>
          </p:cNvPr>
          <p:cNvSpPr txBox="1"/>
          <p:nvPr/>
        </p:nvSpPr>
        <p:spPr>
          <a:xfrm>
            <a:off x="169334" y="905598"/>
            <a:ext cx="3077642" cy="1092607"/>
          </a:xfrm>
          <a:prstGeom prst="rect">
            <a:avLst/>
          </a:prstGeom>
          <a:noFill/>
          <a:ln w="57150">
            <a:solidFill>
              <a:schemeClr val="tx1">
                <a:lumMod val="50000"/>
                <a:lumOff val="50000"/>
              </a:schemeClr>
            </a:solidFill>
          </a:ln>
        </p:spPr>
        <p:txBody>
          <a:bodyPr wrap="square" rtlCol="0">
            <a:spAutoFit/>
          </a:bodyPr>
          <a:lstStyle/>
          <a:p>
            <a:pPr algn="just"/>
            <a:r>
              <a:rPr lang="es-MX" sz="1300" b="1" dirty="0">
                <a:solidFill>
                  <a:schemeClr val="tx1">
                    <a:lumMod val="50000"/>
                  </a:schemeClr>
                </a:solidFill>
                <a:cs typeface="Arial" panose="020B0604020202020204" pitchFamily="34" charset="0"/>
              </a:rPr>
              <a:t>Primer criterio tendente a la protección de la imagen de menores de edad en propaganda político-electoral de partidos políticos.</a:t>
            </a:r>
          </a:p>
        </p:txBody>
      </p:sp>
    </p:spTree>
    <p:extLst>
      <p:ext uri="{BB962C8B-B14F-4D97-AF65-F5344CB8AC3E}">
        <p14:creationId xmlns:p14="http://schemas.microsoft.com/office/powerpoint/2010/main" val="17272208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7BD3DCEF-8FB7-504C-B38A-F549EAD807A7}"/>
              </a:ext>
            </a:extLst>
          </p:cNvPr>
          <p:cNvSpPr>
            <a:spLocks noGrp="1"/>
          </p:cNvSpPr>
          <p:nvPr>
            <p:ph type="title"/>
          </p:nvPr>
        </p:nvSpPr>
        <p:spPr>
          <a:xfrm>
            <a:off x="4042001" y="340445"/>
            <a:ext cx="5241699" cy="551950"/>
          </a:xfrm>
        </p:spPr>
        <p:txBody>
          <a:bodyPr>
            <a:normAutofit fontScale="90000"/>
          </a:bodyPr>
          <a:lstStyle/>
          <a:p>
            <a:r>
              <a:rPr lang="es-MX" dirty="0"/>
              <a:t>Propaganda denunciada del PRD con imágenes de menores 2015</a:t>
            </a:r>
          </a:p>
        </p:txBody>
      </p:sp>
      <p:pic>
        <p:nvPicPr>
          <p:cNvPr id="5" name="Marcador de contenido 4">
            <a:extLst>
              <a:ext uri="{FF2B5EF4-FFF2-40B4-BE49-F238E27FC236}">
                <a16:creationId xmlns:a16="http://schemas.microsoft.com/office/drawing/2014/main" xmlns="" id="{0DF91BDC-7F6B-D845-8D5C-78B10A96D270}"/>
              </a:ext>
            </a:extLst>
          </p:cNvPr>
          <p:cNvPicPr>
            <a:picLocks noGrp="1"/>
          </p:cNvPicPr>
          <p:nvPr>
            <p:ph idx="1"/>
          </p:nvPr>
        </p:nvPicPr>
        <p:blipFill rotWithShape="1">
          <a:blip r:embed="rId2" cstate="print">
            <a:extLst>
              <a:ext uri="{28A0092B-C50C-407E-A947-70E740481C1C}">
                <a14:useLocalDpi xmlns:a14="http://schemas.microsoft.com/office/drawing/2010/main" val="0"/>
              </a:ext>
            </a:extLst>
          </a:blip>
          <a:srcRect l="2806" t="17392" r="4435" b="11298"/>
          <a:stretch/>
        </p:blipFill>
        <p:spPr bwMode="auto">
          <a:xfrm rot="10800000">
            <a:off x="272143" y="1133926"/>
            <a:ext cx="8501742" cy="4495802"/>
          </a:xfrm>
          <a:prstGeom prst="rect">
            <a:avLst/>
          </a:prstGeom>
          <a:noFill/>
          <a:ln>
            <a:noFill/>
          </a:ln>
          <a:extLst>
            <a:ext uri="{53640926-AAD7-44D8-BBD7-CCE9431645EC}">
              <a14:shadowObscured xmlns:a14="http://schemas.microsoft.com/office/drawing/2010/main"/>
            </a:ext>
          </a:extLst>
        </p:spPr>
      </p:pic>
      <p:sp>
        <p:nvSpPr>
          <p:cNvPr id="7" name="4 Elipse">
            <a:extLst>
              <a:ext uri="{FF2B5EF4-FFF2-40B4-BE49-F238E27FC236}">
                <a16:creationId xmlns:a16="http://schemas.microsoft.com/office/drawing/2014/main" xmlns="" id="{07ADE1A0-A7A6-144E-B1E6-0AA64ADB86D5}"/>
              </a:ext>
            </a:extLst>
          </p:cNvPr>
          <p:cNvSpPr/>
          <p:nvPr/>
        </p:nvSpPr>
        <p:spPr>
          <a:xfrm>
            <a:off x="3673927" y="2514601"/>
            <a:ext cx="1083129" cy="1230086"/>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sp>
        <p:nvSpPr>
          <p:cNvPr id="9" name="4 Elipse">
            <a:extLst>
              <a:ext uri="{FF2B5EF4-FFF2-40B4-BE49-F238E27FC236}">
                <a16:creationId xmlns:a16="http://schemas.microsoft.com/office/drawing/2014/main" xmlns="" id="{3447F9DE-C9BD-2B40-B9B3-5990BCC2EBC0}"/>
              </a:ext>
            </a:extLst>
          </p:cNvPr>
          <p:cNvSpPr/>
          <p:nvPr/>
        </p:nvSpPr>
        <p:spPr>
          <a:xfrm>
            <a:off x="1213756" y="2304374"/>
            <a:ext cx="1518558" cy="1230086"/>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sp>
        <p:nvSpPr>
          <p:cNvPr id="10" name="4 Elipse">
            <a:extLst>
              <a:ext uri="{FF2B5EF4-FFF2-40B4-BE49-F238E27FC236}">
                <a16:creationId xmlns:a16="http://schemas.microsoft.com/office/drawing/2014/main" xmlns="" id="{3503D85C-F697-4F44-B2C8-F7014E65D80A}"/>
              </a:ext>
            </a:extLst>
          </p:cNvPr>
          <p:cNvSpPr/>
          <p:nvPr/>
        </p:nvSpPr>
        <p:spPr>
          <a:xfrm>
            <a:off x="1578427" y="1224640"/>
            <a:ext cx="789216" cy="838203"/>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sp>
        <p:nvSpPr>
          <p:cNvPr id="12" name="4 Elipse">
            <a:extLst>
              <a:ext uri="{FF2B5EF4-FFF2-40B4-BE49-F238E27FC236}">
                <a16:creationId xmlns:a16="http://schemas.microsoft.com/office/drawing/2014/main" xmlns="" id="{F1564AD6-104F-EC4C-BC47-77F30FE96BE0}"/>
              </a:ext>
            </a:extLst>
          </p:cNvPr>
          <p:cNvSpPr/>
          <p:nvPr/>
        </p:nvSpPr>
        <p:spPr>
          <a:xfrm>
            <a:off x="2797629" y="2095499"/>
            <a:ext cx="968828" cy="941615"/>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rgbClr val="4F81BD">
                <a:shade val="50000"/>
              </a:srgbClr>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dirty="0"/>
          </a:p>
        </p:txBody>
      </p:sp>
    </p:spTree>
    <p:extLst>
      <p:ext uri="{BB962C8B-B14F-4D97-AF65-F5344CB8AC3E}">
        <p14:creationId xmlns:p14="http://schemas.microsoft.com/office/powerpoint/2010/main" val="15171133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042001" y="340445"/>
            <a:ext cx="5101999" cy="551950"/>
          </a:xfrm>
        </p:spPr>
        <p:txBody>
          <a:bodyPr>
            <a:normAutofit/>
          </a:bodyPr>
          <a:lstStyle/>
          <a:p>
            <a:r>
              <a:rPr lang="es-MX" dirty="0"/>
              <a:t>Interés superior de la niñez</a:t>
            </a:r>
          </a:p>
        </p:txBody>
      </p:sp>
      <p:sp>
        <p:nvSpPr>
          <p:cNvPr id="35" name="34 CuadroTexto"/>
          <p:cNvSpPr txBox="1"/>
          <p:nvPr/>
        </p:nvSpPr>
        <p:spPr>
          <a:xfrm>
            <a:off x="6180667" y="0"/>
            <a:ext cx="2963333"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Microbús </a:t>
            </a:r>
            <a:r>
              <a:rPr lang="es-MX" dirty="0" err="1">
                <a:solidFill>
                  <a:schemeClr val="tx1">
                    <a:lumMod val="50000"/>
                  </a:schemeClr>
                </a:solidFill>
                <a:latin typeface="Arial" panose="020B0604020202020204" pitchFamily="34" charset="0"/>
                <a:cs typeface="Arial" panose="020B0604020202020204" pitchFamily="34" charset="0"/>
              </a:rPr>
              <a:t>Edomex</a:t>
            </a:r>
            <a:endParaRPr lang="es-MX" dirty="0">
              <a:solidFill>
                <a:schemeClr val="tx1">
                  <a:lumMod val="50000"/>
                </a:schemeClr>
              </a:solidFill>
              <a:latin typeface="Arial" panose="020B0604020202020204" pitchFamily="34" charset="0"/>
              <a:cs typeface="Arial" panose="020B0604020202020204" pitchFamily="34" charset="0"/>
            </a:endParaRPr>
          </a:p>
        </p:txBody>
      </p:sp>
      <p:sp>
        <p:nvSpPr>
          <p:cNvPr id="37" name="36 CuadroTexto"/>
          <p:cNvSpPr txBox="1"/>
          <p:nvPr/>
        </p:nvSpPr>
        <p:spPr>
          <a:xfrm>
            <a:off x="105508" y="1097345"/>
            <a:ext cx="3388125" cy="5693866"/>
          </a:xfrm>
          <a:prstGeom prst="rect">
            <a:avLst/>
          </a:prstGeom>
          <a:solidFill>
            <a:schemeClr val="bg1"/>
          </a:solidFill>
          <a:ln w="57150">
            <a:solidFill>
              <a:schemeClr val="tx1">
                <a:lumMod val="50000"/>
                <a:lumOff val="50000"/>
              </a:schemeClr>
            </a:solidFill>
          </a:ln>
        </p:spPr>
        <p:txBody>
          <a:bodyPr wrap="square" rtlCol="0">
            <a:spAutoFit/>
          </a:bodyPr>
          <a:lstStyle/>
          <a:p>
            <a:r>
              <a:rPr lang="es-MX" sz="1400" i="1" dirty="0">
                <a:latin typeface="Arial" panose="020B0604020202020204" pitchFamily="34" charset="0"/>
                <a:cs typeface="Arial" panose="020B0604020202020204" pitchFamily="34" charset="0"/>
              </a:rPr>
              <a:t>Se difundió durante la precampaña</a:t>
            </a:r>
          </a:p>
          <a:p>
            <a:r>
              <a:rPr lang="es-MX" sz="1400" dirty="0">
                <a:latin typeface="Arial" panose="020B0604020202020204" pitchFamily="34" charset="0"/>
                <a:cs typeface="Arial" panose="020B0604020202020204" pitchFamily="34" charset="0"/>
              </a:rPr>
              <a:t>Quejoso: PRI</a:t>
            </a:r>
          </a:p>
          <a:p>
            <a:r>
              <a:rPr lang="es-MX" sz="1400" dirty="0">
                <a:latin typeface="Arial" panose="020B0604020202020204" pitchFamily="34" charset="0"/>
                <a:cs typeface="Arial" panose="020B0604020202020204" pitchFamily="34" charset="0"/>
              </a:rPr>
              <a:t>Denunciado: PAN</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Acuerdo INE </a:t>
            </a:r>
          </a:p>
          <a:p>
            <a:r>
              <a:rPr lang="es-MX" sz="1400" dirty="0">
                <a:latin typeface="Arial" panose="020B0604020202020204" pitchFamily="34" charset="0"/>
                <a:cs typeface="Arial" panose="020B0604020202020204" pitchFamily="34" charset="0"/>
              </a:rPr>
              <a:t>ACQyD-INE-50/2017</a:t>
            </a:r>
          </a:p>
          <a:p>
            <a:r>
              <a:rPr lang="es-MX" sz="1400" dirty="0">
                <a:latin typeface="Arial" panose="020B0604020202020204" pitchFamily="34" charset="0"/>
                <a:cs typeface="Arial" panose="020B0604020202020204" pitchFamily="34" charset="0"/>
              </a:rPr>
              <a:t>Medidas cautelares improcedentes porque era propaganda genérica y se cumplió con la documentación de los menores.</a:t>
            </a:r>
          </a:p>
          <a:p>
            <a:r>
              <a:rPr lang="es-MX" sz="1400" i="1" dirty="0">
                <a:latin typeface="Arial" panose="020B0604020202020204" pitchFamily="34" charset="0"/>
                <a:cs typeface="Arial" panose="020B0604020202020204" pitchFamily="34" charset="0"/>
              </a:rPr>
              <a:t>(Voté en contra)</a:t>
            </a:r>
          </a:p>
          <a:p>
            <a:endParaRPr lang="es-MX" sz="1400" dirty="0">
              <a:latin typeface="Arial" panose="020B0604020202020204" pitchFamily="34" charset="0"/>
              <a:cs typeface="Arial" panose="020B0604020202020204" pitchFamily="34" charset="0"/>
            </a:endParaRPr>
          </a:p>
          <a:p>
            <a:r>
              <a:rPr lang="es-MX" sz="1400" i="1" dirty="0">
                <a:latin typeface="Arial" panose="020B0604020202020204" pitchFamily="34" charset="0"/>
                <a:cs typeface="Arial" panose="020B0604020202020204" pitchFamily="34" charset="0"/>
              </a:rPr>
              <a:t>Sí impugnado</a:t>
            </a:r>
          </a:p>
          <a:p>
            <a:r>
              <a:rPr lang="es-MX" sz="1400" dirty="0">
                <a:latin typeface="Arial" panose="020B0604020202020204" pitchFamily="34" charset="0"/>
                <a:cs typeface="Arial" panose="020B0604020202020204" pitchFamily="34" charset="0"/>
              </a:rPr>
              <a:t>SUP-REP-45/2017</a:t>
            </a:r>
          </a:p>
          <a:p>
            <a:r>
              <a:rPr lang="es-MX" sz="1400" dirty="0">
                <a:solidFill>
                  <a:schemeClr val="tx1">
                    <a:lumMod val="50000"/>
                  </a:schemeClr>
                </a:solidFill>
                <a:latin typeface="Arial" panose="020B0604020202020204" pitchFamily="34" charset="0"/>
                <a:cs typeface="Arial" panose="020B0604020202020204" pitchFamily="34" charset="0"/>
              </a:rPr>
              <a:t>Revocó acuerdo del INE y ordenó sustitución de spot porque el mensaje no tenía carácter político.</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Fondo del asunto:</a:t>
            </a:r>
          </a:p>
          <a:p>
            <a:r>
              <a:rPr lang="es-MX" sz="1400" dirty="0">
                <a:solidFill>
                  <a:schemeClr val="tx1">
                    <a:lumMod val="50000"/>
                  </a:schemeClr>
                </a:solidFill>
                <a:latin typeface="Arial" panose="020B0604020202020204" pitchFamily="34" charset="0"/>
                <a:cs typeface="Arial" panose="020B0604020202020204" pitchFamily="34" charset="0"/>
              </a:rPr>
              <a:t>SRE-PSC-58/2017</a:t>
            </a:r>
          </a:p>
          <a:p>
            <a:r>
              <a:rPr lang="es-MX" sz="1400" dirty="0">
                <a:solidFill>
                  <a:schemeClr val="tx1">
                    <a:lumMod val="50000"/>
                  </a:schemeClr>
                </a:solidFill>
                <a:latin typeface="Arial" panose="020B0604020202020204" pitchFamily="34" charset="0"/>
                <a:cs typeface="Arial" panose="020B0604020202020204" pitchFamily="34" charset="0"/>
              </a:rPr>
              <a:t>Fue existente el uso indebido de la pauta debido al contexto de violencia y no cumplió con la documentación completa de los menores; impuso multa $75,490</a:t>
            </a:r>
          </a:p>
          <a:p>
            <a:r>
              <a:rPr lang="es-MX" sz="1400" i="1" dirty="0">
                <a:solidFill>
                  <a:schemeClr val="tx1">
                    <a:lumMod val="50000"/>
                  </a:schemeClr>
                </a:solidFill>
                <a:latin typeface="Arial" panose="020B0604020202020204" pitchFamily="34" charset="0"/>
                <a:cs typeface="Arial" panose="020B0604020202020204" pitchFamily="34" charset="0"/>
              </a:rPr>
              <a:t>No impugnado</a:t>
            </a:r>
          </a:p>
        </p:txBody>
      </p:sp>
      <p:grpSp>
        <p:nvGrpSpPr>
          <p:cNvPr id="36" name="35 Grupo"/>
          <p:cNvGrpSpPr/>
          <p:nvPr/>
        </p:nvGrpSpPr>
        <p:grpSpPr>
          <a:xfrm>
            <a:off x="3575695" y="2668171"/>
            <a:ext cx="5378400" cy="916708"/>
            <a:chOff x="6014095" y="2599318"/>
            <a:chExt cx="5378400" cy="916708"/>
          </a:xfrm>
        </p:grpSpPr>
        <p:pic>
          <p:nvPicPr>
            <p:cNvPr id="3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909" t="39653" r="4295" b="32086"/>
            <a:stretch/>
          </p:blipFill>
          <p:spPr bwMode="auto">
            <a:xfrm>
              <a:off x="6014095" y="2617113"/>
              <a:ext cx="1792800" cy="89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69294" r="51092"/>
            <a:stretch/>
          </p:blipFill>
          <p:spPr bwMode="auto">
            <a:xfrm>
              <a:off x="7806895" y="2599318"/>
              <a:ext cx="1792800" cy="916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68259" r="1269"/>
            <a:stretch/>
          </p:blipFill>
          <p:spPr bwMode="auto">
            <a:xfrm>
              <a:off x="9599695" y="2599318"/>
              <a:ext cx="1792800" cy="91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1" name="40 Grupo"/>
          <p:cNvGrpSpPr/>
          <p:nvPr/>
        </p:nvGrpSpPr>
        <p:grpSpPr>
          <a:xfrm>
            <a:off x="3575695" y="3809597"/>
            <a:ext cx="5378400" cy="972449"/>
            <a:chOff x="6014095" y="3516026"/>
            <a:chExt cx="5378400" cy="972449"/>
          </a:xfrm>
        </p:grpSpPr>
        <p:pic>
          <p:nvPicPr>
            <p:cNvPr id="4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1" r="48446" b="67205"/>
            <a:stretch/>
          </p:blipFill>
          <p:spPr bwMode="auto">
            <a:xfrm>
              <a:off x="6014095" y="3516026"/>
              <a:ext cx="1792800" cy="97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2103" r="1543" b="67364"/>
            <a:stretch/>
          </p:blipFill>
          <p:spPr bwMode="auto">
            <a:xfrm>
              <a:off x="7806895" y="3516026"/>
              <a:ext cx="1792800" cy="972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3003" r="48171" b="33994"/>
            <a:stretch/>
          </p:blipFill>
          <p:spPr bwMode="auto">
            <a:xfrm>
              <a:off x="9599695" y="3516027"/>
              <a:ext cx="1792800" cy="97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5" name="44 Grupo"/>
          <p:cNvGrpSpPr/>
          <p:nvPr/>
        </p:nvGrpSpPr>
        <p:grpSpPr>
          <a:xfrm>
            <a:off x="3575695" y="5101800"/>
            <a:ext cx="5378400" cy="1094212"/>
            <a:chOff x="6014095" y="4497851"/>
            <a:chExt cx="5378400" cy="1094212"/>
          </a:xfrm>
        </p:grpSpPr>
        <p:pic>
          <p:nvPicPr>
            <p:cNvPr id="4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2926" t="34565" r="2743" b="33995"/>
            <a:stretch/>
          </p:blipFill>
          <p:spPr bwMode="auto">
            <a:xfrm>
              <a:off x="6014095" y="4497852"/>
              <a:ext cx="1792800" cy="1094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68014" r="50000"/>
            <a:stretch/>
          </p:blipFill>
          <p:spPr bwMode="auto">
            <a:xfrm>
              <a:off x="7806895" y="4497851"/>
              <a:ext cx="1792800" cy="1094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1280" t="67376"/>
            <a:stretch/>
          </p:blipFill>
          <p:spPr bwMode="auto">
            <a:xfrm>
              <a:off x="9599695" y="4497852"/>
              <a:ext cx="1792800" cy="1094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48 Grupo"/>
          <p:cNvGrpSpPr/>
          <p:nvPr/>
        </p:nvGrpSpPr>
        <p:grpSpPr>
          <a:xfrm>
            <a:off x="3575695" y="1436190"/>
            <a:ext cx="5378400" cy="991186"/>
            <a:chOff x="6014095" y="1617687"/>
            <a:chExt cx="5378400" cy="991186"/>
          </a:xfrm>
        </p:grpSpPr>
        <p:pic>
          <p:nvPicPr>
            <p:cNvPr id="50"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697" r="52380" b="68987"/>
            <a:stretch/>
          </p:blipFill>
          <p:spPr bwMode="auto">
            <a:xfrm>
              <a:off x="6014095" y="1617688"/>
              <a:ext cx="1792800" cy="991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33" t="36876" r="51378" b="31568"/>
            <a:stretch/>
          </p:blipFill>
          <p:spPr bwMode="auto">
            <a:xfrm>
              <a:off x="9599695" y="1617688"/>
              <a:ext cx="1792800" cy="99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8435" r="3130" b="68987"/>
            <a:stretch/>
          </p:blipFill>
          <p:spPr bwMode="auto">
            <a:xfrm>
              <a:off x="7806895" y="1617687"/>
              <a:ext cx="1792800" cy="99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815710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042001" y="340445"/>
            <a:ext cx="5101999" cy="551950"/>
          </a:xfrm>
        </p:spPr>
        <p:txBody>
          <a:bodyPr>
            <a:normAutofit/>
          </a:bodyPr>
          <a:lstStyle/>
          <a:p>
            <a:r>
              <a:rPr lang="es-MX" dirty="0"/>
              <a:t>Interés superior de la niñez</a:t>
            </a:r>
          </a:p>
        </p:txBody>
      </p:sp>
      <p:sp>
        <p:nvSpPr>
          <p:cNvPr id="5" name="4 CuadroTexto"/>
          <p:cNvSpPr txBox="1"/>
          <p:nvPr/>
        </p:nvSpPr>
        <p:spPr>
          <a:xfrm>
            <a:off x="5926667" y="0"/>
            <a:ext cx="3217333"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Microbús </a:t>
            </a:r>
            <a:r>
              <a:rPr lang="es-MX" dirty="0" err="1">
                <a:solidFill>
                  <a:schemeClr val="tx1">
                    <a:lumMod val="50000"/>
                  </a:schemeClr>
                </a:solidFill>
                <a:latin typeface="Arial" panose="020B0604020202020204" pitchFamily="34" charset="0"/>
                <a:cs typeface="Arial" panose="020B0604020202020204" pitchFamily="34" charset="0"/>
              </a:rPr>
              <a:t>Edomex</a:t>
            </a:r>
            <a:endParaRPr lang="es-MX" dirty="0">
              <a:solidFill>
                <a:schemeClr val="tx1">
                  <a:lumMod val="50000"/>
                </a:schemeClr>
              </a:solidFill>
              <a:latin typeface="Arial" panose="020B0604020202020204" pitchFamily="34" charset="0"/>
              <a:cs typeface="Arial" panose="020B0604020202020204" pitchFamily="34" charset="0"/>
            </a:endParaRPr>
          </a:p>
        </p:txBody>
      </p:sp>
      <p:sp>
        <p:nvSpPr>
          <p:cNvPr id="2" name="1 Rectángulo"/>
          <p:cNvSpPr/>
          <p:nvPr/>
        </p:nvSpPr>
        <p:spPr>
          <a:xfrm>
            <a:off x="626533" y="1133524"/>
            <a:ext cx="7907866" cy="5262979"/>
          </a:xfrm>
          <a:prstGeom prst="rect">
            <a:avLst/>
          </a:prstGeom>
        </p:spPr>
        <p:txBody>
          <a:bodyPr wrap="square">
            <a:spAutoFit/>
          </a:bodyPr>
          <a:lstStyle/>
          <a:p>
            <a:pPr marL="285750" indent="-285750" algn="just">
              <a:buFont typeface="Arial" panose="020B0604020202020204" pitchFamily="34" charset="0"/>
              <a:buChar char="•"/>
            </a:pPr>
            <a:r>
              <a:rPr lang="es-MX" sz="1600" dirty="0">
                <a:latin typeface="Arial" panose="020B0604020202020204" pitchFamily="34" charset="0"/>
                <a:cs typeface="Arial" panose="020B0604020202020204" pitchFamily="34" charset="0"/>
              </a:rPr>
              <a:t>Durante el periodo de </a:t>
            </a:r>
            <a:r>
              <a:rPr lang="es-MX" sz="1600" dirty="0" err="1">
                <a:latin typeface="Arial" panose="020B0604020202020204" pitchFamily="34" charset="0"/>
                <a:cs typeface="Arial" panose="020B0604020202020204" pitchFamily="34" charset="0"/>
              </a:rPr>
              <a:t>intercampaña</a:t>
            </a:r>
            <a:r>
              <a:rPr lang="es-MX" sz="1600" dirty="0">
                <a:latin typeface="Arial" panose="020B0604020202020204" pitchFamily="34" charset="0"/>
                <a:cs typeface="Arial" panose="020B0604020202020204" pitchFamily="34" charset="0"/>
              </a:rPr>
              <a:t> en el estado de México, el PAN difundió el promocional “Microbús </a:t>
            </a:r>
            <a:r>
              <a:rPr lang="es-MX" sz="1600" dirty="0" err="1">
                <a:latin typeface="Arial" panose="020B0604020202020204" pitchFamily="34" charset="0"/>
                <a:cs typeface="Arial" panose="020B0604020202020204" pitchFamily="34" charset="0"/>
              </a:rPr>
              <a:t>Edomex</a:t>
            </a:r>
            <a:r>
              <a:rPr lang="es-MX" sz="1600" dirty="0">
                <a:latin typeface="Arial" panose="020B0604020202020204" pitchFamily="34" charset="0"/>
                <a:cs typeface="Arial" panose="020B0604020202020204" pitchFamily="34" charset="0"/>
              </a:rPr>
              <a:t>”, denunciado por el PRI, que exhibía a una adolescente de 16 años, una niña de 9 meses, y un menor de 7 años en una escena que recrea un asalto en un microbús. El protagonista aparece de forma continua y constante, porta un arma de fuego y mientras sustrae las pertenencias de los asaltantes los amenaza.</a:t>
            </a:r>
          </a:p>
          <a:p>
            <a:pPr marL="285750" indent="-285750" algn="just">
              <a:buFont typeface="Arial" panose="020B0604020202020204" pitchFamily="34" charset="0"/>
              <a:buChar char="•"/>
            </a:pPr>
            <a:r>
              <a:rPr lang="es-MX" sz="1600" dirty="0">
                <a:latin typeface="Arial" panose="020B0604020202020204" pitchFamily="34" charset="0"/>
                <a:cs typeface="Arial" panose="020B0604020202020204" pitchFamily="34" charset="0"/>
              </a:rPr>
              <a:t>Como reacción, los menores de edad son abrazados con ánimo de protegerlos, y el ambiente, aunque sea actuado, es de violencia, tensión y riesgo, colocándolos ante el peligro potencial que representa el hecho delictivo.</a:t>
            </a:r>
          </a:p>
          <a:p>
            <a:pPr marL="285750" indent="-285750" algn="just">
              <a:buFont typeface="Arial" panose="020B0604020202020204" pitchFamily="34" charset="0"/>
              <a:buChar char="•"/>
            </a:pPr>
            <a:r>
              <a:rPr lang="es-MX" sz="1600" dirty="0">
                <a:latin typeface="Arial" panose="020B0604020202020204" pitchFamily="34" charset="0"/>
                <a:cs typeface="Arial" panose="020B0604020202020204" pitchFamily="34" charset="0"/>
              </a:rPr>
              <a:t>Resulta reprobable utilizar la imagen de menores de edad en contextos que aluden a conductas violentas o delitos de alto impacto social, situarlos como potenciales víctimas o afectados de lícitos que atentan de manera grave en contra de su integridad, es decir, situarlos en un riesgo potencial; aun cuando esto sea actuado (SRE-PSC-58/2017)</a:t>
            </a:r>
          </a:p>
          <a:p>
            <a:pPr marL="285750" indent="-285750" algn="just">
              <a:buFont typeface="Arial" panose="020B0604020202020204" pitchFamily="34" charset="0"/>
              <a:buChar char="•"/>
            </a:pPr>
            <a:r>
              <a:rPr lang="es-MX" sz="1600" dirty="0">
                <a:latin typeface="Arial" panose="020B0604020202020204" pitchFamily="34" charset="0"/>
                <a:cs typeface="Arial" panose="020B0604020202020204" pitchFamily="34" charset="0"/>
              </a:rPr>
              <a:t>A través de este spot, el PAN busca posicionarse en las preferencias electorales de la ciudadanía mediante la descalificación del partido que ocupa la gubernatura del estado (PRI); asimismo, se hace un llamado votar en forma contraria al PRI con el ánimo de generar una imagen negativa y concluyendo con una promesa para cambiar el orden establecido; finalmente, desde la perspectiva del promocional, se responsabiliza a la ciudadanía de la inseguridad por haber votado por el PRI. (SUP-REP-45/2017; SRE-PSC-58/2017).</a:t>
            </a:r>
          </a:p>
        </p:txBody>
      </p:sp>
    </p:spTree>
    <p:extLst>
      <p:ext uri="{BB962C8B-B14F-4D97-AF65-F5344CB8AC3E}">
        <p14:creationId xmlns:p14="http://schemas.microsoft.com/office/powerpoint/2010/main" val="21900436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042001" y="340445"/>
            <a:ext cx="5101999" cy="551950"/>
          </a:xfrm>
        </p:spPr>
        <p:txBody>
          <a:bodyPr>
            <a:normAutofit/>
          </a:bodyPr>
          <a:lstStyle/>
          <a:p>
            <a:r>
              <a:rPr lang="es-MX" dirty="0"/>
              <a:t>Interés superior de la niñez</a:t>
            </a:r>
          </a:p>
        </p:txBody>
      </p:sp>
      <p:grpSp>
        <p:nvGrpSpPr>
          <p:cNvPr id="19" name="18 Grupo"/>
          <p:cNvGrpSpPr/>
          <p:nvPr/>
        </p:nvGrpSpPr>
        <p:grpSpPr>
          <a:xfrm>
            <a:off x="2760241" y="2250040"/>
            <a:ext cx="5388767" cy="1291869"/>
            <a:chOff x="-744959" y="3858332"/>
            <a:chExt cx="5388767" cy="1291869"/>
          </a:xfrm>
        </p:grpSpPr>
        <p:pic>
          <p:nvPicPr>
            <p:cNvPr id="20" name="Picture 1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902" r="-1"/>
            <a:stretch/>
          </p:blipFill>
          <p:spPr bwMode="auto">
            <a:xfrm>
              <a:off x="-744959" y="3872637"/>
              <a:ext cx="1800000" cy="1277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0981"/>
            <a:stretch/>
          </p:blipFill>
          <p:spPr bwMode="auto">
            <a:xfrm>
              <a:off x="1043808" y="3858332"/>
              <a:ext cx="1800000" cy="1291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381"/>
            <a:stretch/>
          </p:blipFill>
          <p:spPr bwMode="auto">
            <a:xfrm>
              <a:off x="2843808" y="3880595"/>
              <a:ext cx="1800000" cy="126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3" name="22 Grupo"/>
          <p:cNvGrpSpPr/>
          <p:nvPr/>
        </p:nvGrpSpPr>
        <p:grpSpPr>
          <a:xfrm>
            <a:off x="2749008" y="3629992"/>
            <a:ext cx="5400000" cy="1412866"/>
            <a:chOff x="-756192" y="5238284"/>
            <a:chExt cx="5400000" cy="1412866"/>
          </a:xfrm>
        </p:grpSpPr>
        <p:pic>
          <p:nvPicPr>
            <p:cNvPr id="24" name="Picture 1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1474"/>
            <a:stretch/>
          </p:blipFill>
          <p:spPr bwMode="auto">
            <a:xfrm>
              <a:off x="-756192" y="5238284"/>
              <a:ext cx="1800000" cy="1412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1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176"/>
            <a:stretch/>
          </p:blipFill>
          <p:spPr bwMode="auto">
            <a:xfrm>
              <a:off x="1043808" y="5249164"/>
              <a:ext cx="1800000" cy="1401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1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1480"/>
            <a:stretch/>
          </p:blipFill>
          <p:spPr bwMode="auto">
            <a:xfrm>
              <a:off x="2843808" y="5249163"/>
              <a:ext cx="1800000" cy="1401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7" name="26 Grupo"/>
          <p:cNvGrpSpPr/>
          <p:nvPr/>
        </p:nvGrpSpPr>
        <p:grpSpPr>
          <a:xfrm>
            <a:off x="2749008" y="999068"/>
            <a:ext cx="5400000" cy="1250972"/>
            <a:chOff x="-756192" y="2607360"/>
            <a:chExt cx="5400000" cy="1250972"/>
          </a:xfrm>
        </p:grpSpPr>
        <p:pic>
          <p:nvPicPr>
            <p:cNvPr id="28"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1550"/>
            <a:stretch/>
          </p:blipFill>
          <p:spPr bwMode="auto">
            <a:xfrm>
              <a:off x="2843808" y="2607360"/>
              <a:ext cx="1800000" cy="125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51158"/>
            <a:stretch/>
          </p:blipFill>
          <p:spPr bwMode="auto">
            <a:xfrm>
              <a:off x="-756192" y="2607360"/>
              <a:ext cx="1800000" cy="125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859"/>
            <a:stretch/>
          </p:blipFill>
          <p:spPr bwMode="auto">
            <a:xfrm>
              <a:off x="1039196" y="2607360"/>
              <a:ext cx="1800000" cy="125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1" name="30 Grupo"/>
          <p:cNvGrpSpPr/>
          <p:nvPr/>
        </p:nvGrpSpPr>
        <p:grpSpPr>
          <a:xfrm>
            <a:off x="2783724" y="5119060"/>
            <a:ext cx="5365284" cy="1402959"/>
            <a:chOff x="4944336" y="-93970"/>
            <a:chExt cx="5365284" cy="1402959"/>
          </a:xfrm>
        </p:grpSpPr>
        <p:pic>
          <p:nvPicPr>
            <p:cNvPr id="32" name="Picture 18"/>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51375"/>
            <a:stretch/>
          </p:blipFill>
          <p:spPr bwMode="auto">
            <a:xfrm>
              <a:off x="6748123" y="-88032"/>
              <a:ext cx="1800000" cy="1397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19"/>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1785"/>
            <a:stretch/>
          </p:blipFill>
          <p:spPr bwMode="auto">
            <a:xfrm>
              <a:off x="8509620" y="-93970"/>
              <a:ext cx="1800000" cy="1402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17"/>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1392"/>
            <a:stretch/>
          </p:blipFill>
          <p:spPr bwMode="auto">
            <a:xfrm>
              <a:off x="4944336" y="-88032"/>
              <a:ext cx="1800000" cy="1397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34 CuadroTexto"/>
          <p:cNvSpPr txBox="1"/>
          <p:nvPr/>
        </p:nvSpPr>
        <p:spPr>
          <a:xfrm>
            <a:off x="6180667" y="0"/>
            <a:ext cx="2963333"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Cristalazo</a:t>
            </a:r>
          </a:p>
        </p:txBody>
      </p:sp>
      <p:sp>
        <p:nvSpPr>
          <p:cNvPr id="37" name="36 CuadroTexto"/>
          <p:cNvSpPr txBox="1"/>
          <p:nvPr/>
        </p:nvSpPr>
        <p:spPr>
          <a:xfrm>
            <a:off x="258770" y="892395"/>
            <a:ext cx="2379133" cy="5693866"/>
          </a:xfrm>
          <a:prstGeom prst="rect">
            <a:avLst/>
          </a:prstGeom>
          <a:solidFill>
            <a:schemeClr val="bg1"/>
          </a:solidFill>
          <a:ln w="57150">
            <a:solidFill>
              <a:schemeClr val="tx1">
                <a:lumMod val="50000"/>
                <a:lumOff val="50000"/>
              </a:schemeClr>
            </a:solidFill>
          </a:ln>
        </p:spPr>
        <p:txBody>
          <a:bodyPr wrap="square" rtlCol="0">
            <a:spAutoFit/>
          </a:bodyPr>
          <a:lstStyle/>
          <a:p>
            <a:r>
              <a:rPr lang="es-MX" sz="1300" dirty="0">
                <a:latin typeface="Arial" panose="020B0604020202020204" pitchFamily="34" charset="0"/>
                <a:cs typeface="Arial" panose="020B0604020202020204" pitchFamily="34" charset="0"/>
              </a:rPr>
              <a:t>Quejoso: PRI</a:t>
            </a:r>
          </a:p>
          <a:p>
            <a:r>
              <a:rPr lang="es-MX" sz="1300" dirty="0">
                <a:latin typeface="Arial" panose="020B0604020202020204" pitchFamily="34" charset="0"/>
                <a:cs typeface="Arial" panose="020B0604020202020204" pitchFamily="34" charset="0"/>
              </a:rPr>
              <a:t>Denunciado: PAN</a:t>
            </a:r>
          </a:p>
          <a:p>
            <a:endParaRPr lang="es-MX" sz="1300" dirty="0">
              <a:latin typeface="Arial" panose="020B0604020202020204" pitchFamily="34" charset="0"/>
              <a:cs typeface="Arial" panose="020B0604020202020204" pitchFamily="34" charset="0"/>
            </a:endParaRPr>
          </a:p>
          <a:p>
            <a:r>
              <a:rPr lang="es-MX" sz="1300" b="1" dirty="0">
                <a:latin typeface="Arial" panose="020B0604020202020204" pitchFamily="34" charset="0"/>
                <a:cs typeface="Arial" panose="020B0604020202020204" pitchFamily="34" charset="0"/>
              </a:rPr>
              <a:t>Acuerdo INE </a:t>
            </a:r>
          </a:p>
          <a:p>
            <a:r>
              <a:rPr lang="es-MX" sz="1300" dirty="0">
                <a:latin typeface="Arial" panose="020B0604020202020204" pitchFamily="34" charset="0"/>
                <a:cs typeface="Arial" panose="020B0604020202020204" pitchFamily="34" charset="0"/>
              </a:rPr>
              <a:t>ACQyD-INE-88/2017</a:t>
            </a:r>
          </a:p>
          <a:p>
            <a:r>
              <a:rPr lang="es-MX" sz="1300" dirty="0">
                <a:latin typeface="Arial" panose="020B0604020202020204" pitchFamily="34" charset="0"/>
                <a:cs typeface="Arial" panose="020B0604020202020204" pitchFamily="34" charset="0"/>
              </a:rPr>
              <a:t>Medidas cautelares: procedentes.</a:t>
            </a:r>
          </a:p>
          <a:p>
            <a:endParaRPr lang="es-MX" sz="1300" dirty="0">
              <a:latin typeface="Arial" panose="020B0604020202020204" pitchFamily="34" charset="0"/>
              <a:cs typeface="Arial" panose="020B0604020202020204" pitchFamily="34" charset="0"/>
            </a:endParaRPr>
          </a:p>
          <a:p>
            <a:r>
              <a:rPr lang="es-MX" sz="1300" i="1" dirty="0">
                <a:latin typeface="Arial" panose="020B0604020202020204" pitchFamily="34" charset="0"/>
                <a:cs typeface="Arial" panose="020B0604020202020204" pitchFamily="34" charset="0"/>
              </a:rPr>
              <a:t>Sí impugnado</a:t>
            </a:r>
          </a:p>
          <a:p>
            <a:r>
              <a:rPr lang="es-MX" sz="1300" dirty="0">
                <a:latin typeface="Arial" panose="020B0604020202020204" pitchFamily="34" charset="0"/>
                <a:cs typeface="Arial" panose="020B0604020202020204" pitchFamily="34" charset="0"/>
              </a:rPr>
              <a:t>SUP-REP-110/2017</a:t>
            </a:r>
          </a:p>
          <a:p>
            <a:r>
              <a:rPr lang="es-MX" sz="1300" dirty="0">
                <a:latin typeface="Arial" panose="020B0604020202020204" pitchFamily="34" charset="0"/>
                <a:cs typeface="Arial" panose="020B0604020202020204" pitchFamily="34" charset="0"/>
              </a:rPr>
              <a:t>(fue desechado por quedar sin materia, ya que el promocional concluyó a la etapa de la campaña).</a:t>
            </a:r>
          </a:p>
          <a:p>
            <a:endParaRPr lang="es-MX" sz="1300" dirty="0">
              <a:latin typeface="Arial" panose="020B0604020202020204" pitchFamily="34" charset="0"/>
              <a:cs typeface="Arial" panose="020B0604020202020204" pitchFamily="34" charset="0"/>
            </a:endParaRPr>
          </a:p>
          <a:p>
            <a:r>
              <a:rPr lang="es-MX" sz="1300" b="1" dirty="0">
                <a:latin typeface="Arial" panose="020B0604020202020204" pitchFamily="34" charset="0"/>
                <a:cs typeface="Arial" panose="020B0604020202020204" pitchFamily="34" charset="0"/>
              </a:rPr>
              <a:t>Fondo del asunto:</a:t>
            </a:r>
          </a:p>
          <a:p>
            <a:r>
              <a:rPr lang="es-MX" sz="1300" dirty="0">
                <a:solidFill>
                  <a:schemeClr val="tx1">
                    <a:lumMod val="50000"/>
                  </a:schemeClr>
                </a:solidFill>
                <a:latin typeface="Arial" panose="020B0604020202020204" pitchFamily="34" charset="0"/>
                <a:cs typeface="Arial" panose="020B0604020202020204" pitchFamily="34" charset="0"/>
              </a:rPr>
              <a:t>SRE-PSC-99/2017</a:t>
            </a:r>
          </a:p>
          <a:p>
            <a:r>
              <a:rPr lang="es-MX" sz="1300" dirty="0">
                <a:solidFill>
                  <a:schemeClr val="tx1">
                    <a:lumMod val="50000"/>
                  </a:schemeClr>
                </a:solidFill>
                <a:latin typeface="Arial" panose="020B0604020202020204" pitchFamily="34" charset="0"/>
                <a:cs typeface="Arial" panose="020B0604020202020204" pitchFamily="34" charset="0"/>
              </a:rPr>
              <a:t>Declara existencia de la infracción. Impuso amonestación pública</a:t>
            </a:r>
          </a:p>
          <a:p>
            <a:r>
              <a:rPr lang="es-MX" sz="1300" i="1" dirty="0">
                <a:solidFill>
                  <a:schemeClr val="tx1">
                    <a:lumMod val="50000"/>
                  </a:schemeClr>
                </a:solidFill>
                <a:latin typeface="Arial" panose="020B0604020202020204" pitchFamily="34" charset="0"/>
                <a:cs typeface="Arial" panose="020B0604020202020204" pitchFamily="34" charset="0"/>
              </a:rPr>
              <a:t>Sí impugnado</a:t>
            </a:r>
          </a:p>
          <a:p>
            <a:r>
              <a:rPr lang="es-MX" sz="1300" dirty="0">
                <a:solidFill>
                  <a:schemeClr val="tx1">
                    <a:lumMod val="50000"/>
                  </a:schemeClr>
                </a:solidFill>
                <a:latin typeface="Arial" panose="020B0604020202020204" pitchFamily="34" charset="0"/>
                <a:cs typeface="Arial" panose="020B0604020202020204" pitchFamily="34" charset="0"/>
              </a:rPr>
              <a:t>SUP-REP-120/2017</a:t>
            </a:r>
          </a:p>
          <a:p>
            <a:r>
              <a:rPr lang="es-MX" sz="1300" dirty="0">
                <a:solidFill>
                  <a:schemeClr val="tx1">
                    <a:lumMod val="50000"/>
                  </a:schemeClr>
                </a:solidFill>
                <a:latin typeface="Arial" panose="020B0604020202020204" pitchFamily="34" charset="0"/>
                <a:cs typeface="Arial" panose="020B0604020202020204" pitchFamily="34" charset="0"/>
              </a:rPr>
              <a:t>Revoca la sanción.</a:t>
            </a:r>
          </a:p>
          <a:p>
            <a:r>
              <a:rPr lang="es-MX" sz="1300" dirty="0">
                <a:solidFill>
                  <a:schemeClr val="tx1">
                    <a:lumMod val="50000"/>
                  </a:schemeClr>
                </a:solidFill>
                <a:latin typeface="Arial" panose="020B0604020202020204" pitchFamily="34" charset="0"/>
                <a:cs typeface="Arial" panose="020B0604020202020204" pitchFamily="34" charset="0"/>
              </a:rPr>
              <a:t>Vincula al Comité de Radio y TV del INE para que adopte la metodología y mecanismos para la protección del interés superior del menor.</a:t>
            </a:r>
          </a:p>
        </p:txBody>
      </p:sp>
    </p:spTree>
    <p:extLst>
      <p:ext uri="{BB962C8B-B14F-4D97-AF65-F5344CB8AC3E}">
        <p14:creationId xmlns:p14="http://schemas.microsoft.com/office/powerpoint/2010/main" val="71431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8788" y="1069253"/>
            <a:ext cx="8144438" cy="5448302"/>
          </a:xfrm>
        </p:spPr>
        <p:txBody>
          <a:bodyPr/>
          <a:lstStyle/>
          <a:p>
            <a:r>
              <a:rPr lang="es-MX" sz="1600" b="1" dirty="0">
                <a:latin typeface="Arial" panose="020B0604020202020204" pitchFamily="34" charset="0"/>
                <a:cs typeface="Arial" panose="020B0604020202020204" pitchFamily="34" charset="0"/>
              </a:rPr>
              <a:t>Dentro del INE la competencia se dividen en:</a:t>
            </a:r>
          </a:p>
          <a:p>
            <a:r>
              <a:rPr lang="es-MX" sz="1600" b="1" dirty="0">
                <a:latin typeface="Arial" panose="020B0604020202020204" pitchFamily="34" charset="0"/>
                <a:cs typeface="Arial" panose="020B0604020202020204" pitchFamily="34" charset="0"/>
              </a:rPr>
              <a:t>UTCE</a:t>
            </a:r>
          </a:p>
          <a:p>
            <a:pPr lvl="1" algn="just"/>
            <a:r>
              <a:rPr lang="es-MX" sz="1600" dirty="0">
                <a:latin typeface="Arial" panose="020B0604020202020204" pitchFamily="34" charset="0"/>
                <a:cs typeface="Arial" panose="020B0604020202020204" pitchFamily="34" charset="0"/>
              </a:rPr>
              <a:t>Contratación y/o adquisición indebida de tiempos en radio y TV.</a:t>
            </a:r>
          </a:p>
          <a:p>
            <a:pPr lvl="1" algn="just"/>
            <a:r>
              <a:rPr lang="es-MX" sz="1600" dirty="0">
                <a:latin typeface="Arial" panose="020B0604020202020204" pitchFamily="34" charset="0"/>
                <a:cs typeface="Arial" panose="020B0604020202020204" pitchFamily="34" charset="0"/>
              </a:rPr>
              <a:t>Propaganda gubernamental con fines de promoción personalizada, en radio y TV.</a:t>
            </a:r>
          </a:p>
          <a:p>
            <a:pPr lvl="1" algn="just"/>
            <a:r>
              <a:rPr lang="es-MX" sz="1600" dirty="0">
                <a:latin typeface="Arial" panose="020B0604020202020204" pitchFamily="34" charset="0"/>
                <a:cs typeface="Arial" panose="020B0604020202020204" pitchFamily="34" charset="0"/>
              </a:rPr>
              <a:t>Calumnia, cuando el medio comisivo sea radio y/o TV.</a:t>
            </a:r>
          </a:p>
          <a:p>
            <a:pPr lvl="1" algn="just"/>
            <a:r>
              <a:rPr lang="es-MX" sz="1600" dirty="0">
                <a:latin typeface="Arial" panose="020B0604020202020204" pitchFamily="34" charset="0"/>
                <a:cs typeface="Arial" panose="020B0604020202020204" pitchFamily="34" charset="0"/>
              </a:rPr>
              <a:t>Uso indebido de la pauta.</a:t>
            </a:r>
          </a:p>
          <a:p>
            <a:pPr lvl="1" algn="just"/>
            <a:r>
              <a:rPr lang="es-MX" sz="1600" dirty="0">
                <a:latin typeface="Arial" panose="020B0604020202020204" pitchFamily="34" charset="0"/>
                <a:cs typeface="Arial" panose="020B0604020202020204" pitchFamily="34" charset="0"/>
              </a:rPr>
              <a:t>Violencia Política contra las mujeres en razón de género. (Artículo 474 </a:t>
            </a:r>
            <a:r>
              <a:rPr lang="es-MX" sz="1600" dirty="0" smtClean="0">
                <a:latin typeface="Arial" panose="020B0604020202020204" pitchFamily="34" charset="0"/>
                <a:cs typeface="Arial" panose="020B0604020202020204" pitchFamily="34" charset="0"/>
              </a:rPr>
              <a:t>bis LGIPE, reforma publicada DOF </a:t>
            </a:r>
            <a:r>
              <a:rPr lang="es-MX" sz="1600" dirty="0">
                <a:latin typeface="Arial" panose="020B0604020202020204" pitchFamily="34" charset="0"/>
                <a:cs typeface="Arial" panose="020B0604020202020204" pitchFamily="34" charset="0"/>
              </a:rPr>
              <a:t>13 abril </a:t>
            </a:r>
            <a:r>
              <a:rPr lang="es-MX" sz="1600" dirty="0" smtClean="0">
                <a:latin typeface="Arial" panose="020B0604020202020204" pitchFamily="34" charset="0"/>
                <a:cs typeface="Arial" panose="020B0604020202020204" pitchFamily="34" charset="0"/>
              </a:rPr>
              <a:t>2020)</a:t>
            </a:r>
            <a:endParaRPr lang="es-MX" sz="1600" dirty="0">
              <a:latin typeface="Arial" panose="020B0604020202020204" pitchFamily="34" charset="0"/>
              <a:cs typeface="Arial" panose="020B0604020202020204" pitchFamily="34" charset="0"/>
            </a:endParaRPr>
          </a:p>
          <a:p>
            <a:pPr algn="just"/>
            <a:r>
              <a:rPr lang="es-MX" sz="1600" b="1" dirty="0">
                <a:latin typeface="Arial" panose="020B0604020202020204" pitchFamily="34" charset="0"/>
                <a:cs typeface="Arial" panose="020B0604020202020204" pitchFamily="34" charset="0"/>
              </a:rPr>
              <a:t>Consejos y Juntas Locales y Distritales </a:t>
            </a:r>
          </a:p>
          <a:p>
            <a:pPr lvl="1" algn="just"/>
            <a:r>
              <a:rPr lang="es-MX" sz="1600" dirty="0">
                <a:latin typeface="Arial" panose="020B0604020202020204" pitchFamily="34" charset="0"/>
                <a:cs typeface="Arial" panose="020B0604020202020204" pitchFamily="34" charset="0"/>
              </a:rPr>
              <a:t>En sus ámbitos de competencia, fungen como órganos auxiliares de la UTCE, para el trámite de los </a:t>
            </a:r>
            <a:r>
              <a:rPr lang="es-MX" sz="1600" dirty="0" smtClean="0">
                <a:latin typeface="Arial" panose="020B0604020202020204" pitchFamily="34" charset="0"/>
                <a:cs typeface="Arial" panose="020B0604020202020204" pitchFamily="34" charset="0"/>
              </a:rPr>
              <a:t>PES.</a:t>
            </a:r>
            <a:endParaRPr lang="es-MX" sz="1600" dirty="0">
              <a:latin typeface="Arial" panose="020B0604020202020204" pitchFamily="34" charset="0"/>
              <a:cs typeface="Arial" panose="020B0604020202020204" pitchFamily="34" charset="0"/>
            </a:endParaRPr>
          </a:p>
          <a:p>
            <a:pPr lvl="1" algn="just"/>
            <a:r>
              <a:rPr lang="es-MX" sz="1600" dirty="0">
                <a:latin typeface="Arial" panose="020B0604020202020204" pitchFamily="34" charset="0"/>
                <a:cs typeface="Arial" panose="020B0604020202020204" pitchFamily="34" charset="0"/>
              </a:rPr>
              <a:t>Cuando se trate de la ubicación física o contenido de propaganda impresa, pintada en bardas, u otra distinta a la transmitida por radio o TV, así como aquella que refiera a actos anticipados de campaña a través de dichos medios.</a:t>
            </a:r>
          </a:p>
          <a:p>
            <a:pPr lvl="1" algn="just"/>
            <a:r>
              <a:rPr lang="es-MX" sz="1600" dirty="0">
                <a:latin typeface="Arial" panose="020B0604020202020204" pitchFamily="34" charset="0"/>
                <a:cs typeface="Arial" panose="020B0604020202020204" pitchFamily="34" charset="0"/>
              </a:rPr>
              <a:t>También tienen competencia para conocer de presuntas infracciones a la normativa electoral cuando el medio de difusión sea internet u otro medio que no exceda el ámbito territorial en el cual sea postulado el candidato denunciado.</a:t>
            </a:r>
          </a:p>
          <a:p>
            <a:pPr algn="just"/>
            <a:endParaRPr lang="es-MX" sz="1600" dirty="0">
              <a:latin typeface="Arial" panose="020B0604020202020204" pitchFamily="34" charset="0"/>
              <a:cs typeface="Arial" panose="020B0604020202020204" pitchFamily="34" charset="0"/>
            </a:endParaRPr>
          </a:p>
          <a:p>
            <a:pPr lvl="1" algn="just"/>
            <a:endParaRPr lang="es-MX" dirty="0"/>
          </a:p>
          <a:p>
            <a:endParaRPr lang="es-MX" dirty="0"/>
          </a:p>
        </p:txBody>
      </p:sp>
      <p:sp>
        <p:nvSpPr>
          <p:cNvPr id="4" name="Título 3"/>
          <p:cNvSpPr>
            <a:spLocks noGrp="1"/>
          </p:cNvSpPr>
          <p:nvPr>
            <p:ph type="title"/>
          </p:nvPr>
        </p:nvSpPr>
        <p:spPr/>
        <p:txBody>
          <a:bodyPr>
            <a:normAutofit fontScale="90000"/>
          </a:bodyPr>
          <a:lstStyle/>
          <a:p>
            <a:r>
              <a:rPr lang="es-MX" dirty="0"/>
              <a:t>Procedimiento Especial Sancionador</a:t>
            </a:r>
          </a:p>
        </p:txBody>
      </p:sp>
    </p:spTree>
    <p:extLst>
      <p:ext uri="{BB962C8B-B14F-4D97-AF65-F5344CB8AC3E}">
        <p14:creationId xmlns:p14="http://schemas.microsoft.com/office/powerpoint/2010/main" val="26214719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042001" y="340445"/>
            <a:ext cx="5101999" cy="551950"/>
          </a:xfrm>
        </p:spPr>
        <p:txBody>
          <a:bodyPr>
            <a:normAutofit/>
          </a:bodyPr>
          <a:lstStyle/>
          <a:p>
            <a:r>
              <a:rPr lang="es-MX" dirty="0"/>
              <a:t>Interés superior de la niñez</a:t>
            </a:r>
          </a:p>
        </p:txBody>
      </p:sp>
      <p:sp>
        <p:nvSpPr>
          <p:cNvPr id="5" name="4 CuadroTexto"/>
          <p:cNvSpPr txBox="1"/>
          <p:nvPr/>
        </p:nvSpPr>
        <p:spPr>
          <a:xfrm>
            <a:off x="6180667" y="0"/>
            <a:ext cx="2963333"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Cristalazo</a:t>
            </a:r>
          </a:p>
        </p:txBody>
      </p:sp>
      <p:grpSp>
        <p:nvGrpSpPr>
          <p:cNvPr id="35" name="34 Grupo"/>
          <p:cNvGrpSpPr/>
          <p:nvPr/>
        </p:nvGrpSpPr>
        <p:grpSpPr>
          <a:xfrm>
            <a:off x="1949654" y="3768986"/>
            <a:ext cx="5388104" cy="1319744"/>
            <a:chOff x="4944336" y="4006052"/>
            <a:chExt cx="5388104" cy="1319744"/>
          </a:xfrm>
        </p:grpSpPr>
        <p:pic>
          <p:nvPicPr>
            <p:cNvPr id="36" name="Picture 2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470"/>
            <a:stretch/>
          </p:blipFill>
          <p:spPr bwMode="auto">
            <a:xfrm>
              <a:off x="4944336" y="4006052"/>
              <a:ext cx="1800000" cy="131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1290"/>
            <a:stretch/>
          </p:blipFill>
          <p:spPr bwMode="auto">
            <a:xfrm>
              <a:off x="6744336" y="4006052"/>
              <a:ext cx="1800000" cy="131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2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477"/>
            <a:stretch/>
          </p:blipFill>
          <p:spPr bwMode="auto">
            <a:xfrm>
              <a:off x="8532440" y="4006052"/>
              <a:ext cx="1800000" cy="1319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38 Grupo"/>
          <p:cNvGrpSpPr/>
          <p:nvPr/>
        </p:nvGrpSpPr>
        <p:grpSpPr>
          <a:xfrm>
            <a:off x="1973787" y="5088729"/>
            <a:ext cx="5363971" cy="1248724"/>
            <a:chOff x="4968469" y="5325795"/>
            <a:chExt cx="5363971" cy="1248724"/>
          </a:xfrm>
        </p:grpSpPr>
        <p:pic>
          <p:nvPicPr>
            <p:cNvPr id="40" name="Picture 2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723"/>
            <a:stretch/>
          </p:blipFill>
          <p:spPr bwMode="auto">
            <a:xfrm>
              <a:off x="4968469" y="5325796"/>
              <a:ext cx="1800000" cy="1248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51593"/>
            <a:stretch/>
          </p:blipFill>
          <p:spPr bwMode="auto">
            <a:xfrm>
              <a:off x="6748123" y="5325795"/>
              <a:ext cx="1800000" cy="1248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1"/>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1186"/>
            <a:stretch/>
          </p:blipFill>
          <p:spPr bwMode="auto">
            <a:xfrm>
              <a:off x="8532440" y="5325795"/>
              <a:ext cx="1800000" cy="1248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3" name="42 Grupo"/>
          <p:cNvGrpSpPr/>
          <p:nvPr/>
        </p:nvGrpSpPr>
        <p:grpSpPr>
          <a:xfrm>
            <a:off x="1973787" y="1071923"/>
            <a:ext cx="5363971" cy="1298371"/>
            <a:chOff x="4968469" y="1308989"/>
            <a:chExt cx="5363971" cy="1298371"/>
          </a:xfrm>
        </p:grpSpPr>
        <p:pic>
          <p:nvPicPr>
            <p:cNvPr id="44" name="Picture 2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51199"/>
            <a:stretch/>
          </p:blipFill>
          <p:spPr bwMode="auto">
            <a:xfrm>
              <a:off x="4968469" y="1308989"/>
              <a:ext cx="1800000" cy="1298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21"/>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1381" b="11645"/>
            <a:stretch/>
          </p:blipFill>
          <p:spPr bwMode="auto">
            <a:xfrm>
              <a:off x="6732440" y="1323829"/>
              <a:ext cx="1800000" cy="102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51382"/>
            <a:stretch/>
          </p:blipFill>
          <p:spPr bwMode="auto">
            <a:xfrm>
              <a:off x="8532440" y="1314928"/>
              <a:ext cx="1800000" cy="1292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7" name="46 Grupo"/>
          <p:cNvGrpSpPr/>
          <p:nvPr/>
        </p:nvGrpSpPr>
        <p:grpSpPr>
          <a:xfrm>
            <a:off x="1973787" y="2399704"/>
            <a:ext cx="5363971" cy="1331058"/>
            <a:chOff x="4968469" y="2636770"/>
            <a:chExt cx="5363971" cy="1331058"/>
          </a:xfrm>
        </p:grpSpPr>
        <p:pic>
          <p:nvPicPr>
            <p:cNvPr id="48" name="Picture 2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1718"/>
            <a:stretch/>
          </p:blipFill>
          <p:spPr bwMode="auto">
            <a:xfrm>
              <a:off x="4968469" y="2636770"/>
              <a:ext cx="1800000" cy="133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51681"/>
            <a:stretch/>
          </p:blipFill>
          <p:spPr bwMode="auto">
            <a:xfrm>
              <a:off x="6744336" y="2636770"/>
              <a:ext cx="1800000" cy="133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25"/>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51068"/>
            <a:stretch/>
          </p:blipFill>
          <p:spPr bwMode="auto">
            <a:xfrm>
              <a:off x="8532440" y="2636770"/>
              <a:ext cx="1800000" cy="1331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9976585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042001" y="340445"/>
            <a:ext cx="5101999" cy="551950"/>
          </a:xfrm>
        </p:spPr>
        <p:txBody>
          <a:bodyPr>
            <a:normAutofit/>
          </a:bodyPr>
          <a:lstStyle/>
          <a:p>
            <a:r>
              <a:rPr lang="es-MX" dirty="0"/>
              <a:t>Interés superior de la niñez</a:t>
            </a:r>
          </a:p>
        </p:txBody>
      </p:sp>
      <p:sp>
        <p:nvSpPr>
          <p:cNvPr id="5" name="4 CuadroTexto"/>
          <p:cNvSpPr txBox="1"/>
          <p:nvPr/>
        </p:nvSpPr>
        <p:spPr>
          <a:xfrm>
            <a:off x="5926667" y="0"/>
            <a:ext cx="3217333"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Cristalazo y Cristalazo B</a:t>
            </a:r>
          </a:p>
        </p:txBody>
      </p:sp>
      <p:sp>
        <p:nvSpPr>
          <p:cNvPr id="2" name="1 Rectángulo"/>
          <p:cNvSpPr/>
          <p:nvPr/>
        </p:nvSpPr>
        <p:spPr>
          <a:xfrm>
            <a:off x="626533" y="1133524"/>
            <a:ext cx="7907866" cy="4770537"/>
          </a:xfrm>
          <a:prstGeom prst="rect">
            <a:avLst/>
          </a:prstGeom>
        </p:spPr>
        <p:txBody>
          <a:bodyPr wrap="square">
            <a:spAutoFit/>
          </a:bodyPr>
          <a:lstStyle/>
          <a:p>
            <a:pPr marL="285750" indent="-285750" algn="just">
              <a:buFont typeface="Arial" panose="020B0604020202020204" pitchFamily="34" charset="0"/>
              <a:buChar char="•"/>
            </a:pPr>
            <a:r>
              <a:rPr lang="es-MX" sz="1600" dirty="0">
                <a:latin typeface="Arial" panose="020B0604020202020204" pitchFamily="34" charset="0"/>
                <a:cs typeface="Arial" panose="020B0604020202020204" pitchFamily="34" charset="0"/>
              </a:rPr>
              <a:t>Difundido durante la campaña para gubernatura del proceso electoral local del estado de México</a:t>
            </a:r>
          </a:p>
          <a:p>
            <a:pPr marL="285750" indent="-285750" algn="just">
              <a:buFont typeface="Arial" panose="020B0604020202020204" pitchFamily="34" charset="0"/>
              <a:buChar char="•"/>
            </a:pPr>
            <a:r>
              <a:rPr lang="es-MX" sz="1600" dirty="0">
                <a:latin typeface="Arial" panose="020B0604020202020204" pitchFamily="34" charset="0"/>
                <a:cs typeface="Arial" panose="020B0604020202020204" pitchFamily="34" charset="0"/>
              </a:rPr>
              <a:t>El promocional recrea un delito en la vía pública: un asaltante rompe la ventanilla de un vehículo ocupado por una mujer y su hija; se dirige a la mamá intimidándola con gritos, amenazas y apuntándole con un arma hasta que le dispara. Terminado el asalto, aparecen imágenes del entonces candidato a la gubernatura del estado de México del PRI, el gobernador en turno y del presidente, así como imágenes de periódicos y otras escenas de delitos, refiriendo en el audio que es lo que el PRI ha dado durante 100 años. </a:t>
            </a:r>
          </a:p>
          <a:p>
            <a:pPr marL="285750" indent="-285750" algn="just">
              <a:buFont typeface="Arial" panose="020B0604020202020204" pitchFamily="34" charset="0"/>
              <a:buChar char="•"/>
            </a:pPr>
            <a:r>
              <a:rPr lang="es-MX" sz="1600" dirty="0">
                <a:latin typeface="Arial" panose="020B0604020202020204" pitchFamily="34" charset="0"/>
                <a:cs typeface="Arial" panose="020B0604020202020204" pitchFamily="34" charset="0"/>
              </a:rPr>
              <a:t>Mientras que en el spot “Cristalazo” es posible ver a la menor primero dibujando y regalándole el dibujo a su mamá, después gritando y tapándose los oídos durante el asalto, en “Cristalazo B” sólo se escucha su voz, pero las escenas son las mismas. </a:t>
            </a:r>
          </a:p>
          <a:p>
            <a:pPr marL="285750" indent="-285750" algn="just">
              <a:buFont typeface="Arial" panose="020B0604020202020204" pitchFamily="34" charset="0"/>
              <a:buChar char="•"/>
            </a:pPr>
            <a:r>
              <a:rPr lang="es-MX" sz="1600" dirty="0">
                <a:latin typeface="Arial" panose="020B0604020202020204" pitchFamily="34" charset="0"/>
                <a:cs typeface="Arial" panose="020B0604020202020204" pitchFamily="34" charset="0"/>
              </a:rPr>
              <a:t>Si bien los partidos políticos, en el ejercicio de su libertad de expresión, tienen derecho a elegir el contenido de sus mensajes, lo cierto es que no justifica que en la dramatización de escenas violentas se exponga a una niña. Ello no significa prohibir que se haga referencia al contexto de violencia, pero se debe tener un mayor cuidado si se involucra a menores de edad, aun cuando sea producto de una actuación.</a:t>
            </a:r>
          </a:p>
        </p:txBody>
      </p:sp>
    </p:spTree>
    <p:extLst>
      <p:ext uri="{BB962C8B-B14F-4D97-AF65-F5344CB8AC3E}">
        <p14:creationId xmlns:p14="http://schemas.microsoft.com/office/powerpoint/2010/main" val="11002700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877734" y="340445"/>
            <a:ext cx="5274733" cy="551950"/>
          </a:xfrm>
        </p:spPr>
        <p:txBody>
          <a:bodyPr>
            <a:normAutofit fontScale="90000"/>
          </a:bodyPr>
          <a:lstStyle/>
          <a:p>
            <a:r>
              <a:rPr lang="es-MX" dirty="0"/>
              <a:t>Sobreexposición de precandidaturas</a:t>
            </a:r>
          </a:p>
        </p:txBody>
      </p:sp>
      <p:sp>
        <p:nvSpPr>
          <p:cNvPr id="5" name="4 CuadroTexto"/>
          <p:cNvSpPr txBox="1"/>
          <p:nvPr/>
        </p:nvSpPr>
        <p:spPr>
          <a:xfrm>
            <a:off x="0" y="29362"/>
            <a:ext cx="3911600" cy="1015663"/>
          </a:xfrm>
          <a:prstGeom prst="rect">
            <a:avLst/>
          </a:prstGeom>
          <a:solidFill>
            <a:schemeClr val="bg1"/>
          </a:solidFill>
        </p:spPr>
        <p:txBody>
          <a:bodyPr wrap="square" rtlCol="0">
            <a:spAutoFit/>
          </a:bodyPr>
          <a:lstStyle/>
          <a:p>
            <a:pPr algn="ctr"/>
            <a:r>
              <a:rPr lang="es-MX" sz="1200" dirty="0">
                <a:solidFill>
                  <a:schemeClr val="tx1">
                    <a:lumMod val="50000"/>
                  </a:schemeClr>
                </a:solidFill>
                <a:latin typeface="Arial" panose="020B0604020202020204" pitchFamily="34" charset="0"/>
                <a:cs typeface="Arial" panose="020B0604020202020204" pitchFamily="34" charset="0"/>
              </a:rPr>
              <a:t>Desde la etapa de precandidaturas, el contenido de los mensajes de varios partidos políticos se enfocó en las personas que, finalmente, fueron designadas como candidatas. Posible vulneración al principio de equidad en las contiendas electorales.</a:t>
            </a:r>
          </a:p>
        </p:txBody>
      </p:sp>
      <p:graphicFrame>
        <p:nvGraphicFramePr>
          <p:cNvPr id="8" name="7 Tabla"/>
          <p:cNvGraphicFramePr>
            <a:graphicFrameLocks noGrp="1"/>
          </p:cNvGraphicFramePr>
          <p:nvPr>
            <p:extLst>
              <p:ext uri="{D42A27DB-BD31-4B8C-83A1-F6EECF244321}">
                <p14:modId xmlns:p14="http://schemas.microsoft.com/office/powerpoint/2010/main" val="1534153468"/>
              </p:ext>
            </p:extLst>
          </p:nvPr>
        </p:nvGraphicFramePr>
        <p:xfrm>
          <a:off x="93134" y="1400625"/>
          <a:ext cx="8987363" cy="5120640"/>
        </p:xfrm>
        <a:graphic>
          <a:graphicData uri="http://schemas.openxmlformats.org/drawingml/2006/table">
            <a:tbl>
              <a:tblPr firstRow="1" bandRow="1">
                <a:tableStyleId>{5C22544A-7EE6-4342-B048-85BDC9FD1C3A}</a:tableStyleId>
              </a:tblPr>
              <a:tblGrid>
                <a:gridCol w="690029">
                  <a:extLst>
                    <a:ext uri="{9D8B030D-6E8A-4147-A177-3AD203B41FA5}">
                      <a16:colId xmlns:a16="http://schemas.microsoft.com/office/drawing/2014/main" xmlns="" val="20000"/>
                    </a:ext>
                  </a:extLst>
                </a:gridCol>
                <a:gridCol w="1735668">
                  <a:extLst>
                    <a:ext uri="{9D8B030D-6E8A-4147-A177-3AD203B41FA5}">
                      <a16:colId xmlns:a16="http://schemas.microsoft.com/office/drawing/2014/main" xmlns="" val="20001"/>
                    </a:ext>
                  </a:extLst>
                </a:gridCol>
                <a:gridCol w="753533">
                  <a:extLst>
                    <a:ext uri="{9D8B030D-6E8A-4147-A177-3AD203B41FA5}">
                      <a16:colId xmlns:a16="http://schemas.microsoft.com/office/drawing/2014/main" xmlns="" val="20002"/>
                    </a:ext>
                  </a:extLst>
                </a:gridCol>
                <a:gridCol w="1049867">
                  <a:extLst>
                    <a:ext uri="{9D8B030D-6E8A-4147-A177-3AD203B41FA5}">
                      <a16:colId xmlns:a16="http://schemas.microsoft.com/office/drawing/2014/main" xmlns="" val="20003"/>
                    </a:ext>
                  </a:extLst>
                </a:gridCol>
                <a:gridCol w="4758266">
                  <a:extLst>
                    <a:ext uri="{9D8B030D-6E8A-4147-A177-3AD203B41FA5}">
                      <a16:colId xmlns:a16="http://schemas.microsoft.com/office/drawing/2014/main" xmlns="" val="20004"/>
                    </a:ext>
                  </a:extLst>
                </a:gridCol>
              </a:tblGrid>
              <a:tr h="370840">
                <a:tc gridSpan="3">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400" b="0" dirty="0">
                          <a:solidFill>
                            <a:sysClr val="windowText" lastClr="000000"/>
                          </a:solidFill>
                          <a:latin typeface="Arial" panose="020B0604020202020204" pitchFamily="34" charset="0"/>
                          <a:cs typeface="Arial" panose="020B0604020202020204" pitchFamily="34" charset="0"/>
                        </a:rPr>
                        <a:t>Precandidaturas a gubernaturas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MX" sz="1600" b="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MX" sz="16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200" b="0" dirty="0">
                          <a:solidFill>
                            <a:sysClr val="windowText" lastClr="000000"/>
                          </a:solidFill>
                          <a:latin typeface="Arial" panose="020B0604020202020204" pitchFamily="34" charset="0"/>
                          <a:cs typeface="Arial" panose="020B0604020202020204" pitchFamily="34" charset="0"/>
                        </a:rPr>
                        <a:t>Duración precampaña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400" b="0" dirty="0">
                          <a:solidFill>
                            <a:sysClr val="windowText" lastClr="000000"/>
                          </a:solidFill>
                          <a:latin typeface="Arial" panose="020B0604020202020204" pitchFamily="34" charset="0"/>
                          <a:cs typeface="Arial" panose="020B0604020202020204" pitchFamily="34" charset="0"/>
                        </a:rPr>
                        <a:t>Observaciones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a:txBody>
                    <a:bodyPr/>
                    <a:lstStyle/>
                    <a:p>
                      <a:pPr algn="ctr"/>
                      <a:r>
                        <a:rPr lang="es-MX" sz="1400" b="0" dirty="0">
                          <a:solidFill>
                            <a:sysClr val="windowText" lastClr="000000"/>
                          </a:solidFill>
                          <a:latin typeface="Arial" panose="020B0604020202020204" pitchFamily="34" charset="0"/>
                          <a:cs typeface="Arial" panose="020B0604020202020204" pitchFamily="34" charset="0"/>
                        </a:rPr>
                        <a:t>PAN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400" b="1" dirty="0">
                          <a:solidFill>
                            <a:sysClr val="windowText" lastClr="000000"/>
                          </a:solidFill>
                          <a:latin typeface="Arial" panose="020B0604020202020204" pitchFamily="34" charset="0"/>
                          <a:cs typeface="Arial" panose="020B0604020202020204" pitchFamily="34" charset="0"/>
                        </a:rPr>
                        <a:t>José Guillermo Anaya Llamas</a:t>
                      </a:r>
                    </a:p>
                    <a:p>
                      <a:pPr algn="ctr"/>
                      <a:r>
                        <a:rPr lang="es-MX" sz="1400" b="0" i="1" dirty="0">
                          <a:solidFill>
                            <a:sysClr val="windowText" lastClr="000000"/>
                          </a:solidFill>
                          <a:latin typeface="Arial" panose="020B0604020202020204" pitchFamily="34" charset="0"/>
                          <a:cs typeface="Arial" panose="020B0604020202020204" pitchFamily="34" charset="0"/>
                        </a:rPr>
                        <a:t>Sí promoción en radio y TV</a:t>
                      </a:r>
                    </a:p>
                    <a:p>
                      <a:pPr algn="ctr"/>
                      <a:r>
                        <a:rPr lang="es-MX" sz="1400" b="0" dirty="0">
                          <a:solidFill>
                            <a:sysClr val="windowText" lastClr="000000"/>
                          </a:solidFill>
                          <a:latin typeface="Arial" panose="020B0604020202020204" pitchFamily="34" charset="0"/>
                          <a:cs typeface="Arial" panose="020B0604020202020204" pitchFamily="34" charset="0"/>
                        </a:rPr>
                        <a:t>33,748 impactos del 20 de enero al 28 de febrero de 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0" dirty="0">
                          <a:solidFill>
                            <a:sysClr val="windowText" lastClr="000000"/>
                          </a:solidFill>
                          <a:latin typeface="Arial" panose="020B0604020202020204" pitchFamily="34" charset="0"/>
                          <a:cs typeface="Arial" panose="020B0604020202020204" pitchFamily="34" charset="0"/>
                        </a:rPr>
                        <a:t>Roberto Carlos López García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400" b="0" dirty="0">
                          <a:solidFill>
                            <a:sysClr val="windowText" lastClr="000000"/>
                          </a:solidFill>
                          <a:latin typeface="Arial" panose="020B0604020202020204" pitchFamily="34" charset="0"/>
                          <a:cs typeface="Arial" panose="020B0604020202020204" pitchFamily="34" charset="0"/>
                        </a:rPr>
                        <a:t>40 días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s-MX" sz="1400" b="0" dirty="0">
                          <a:solidFill>
                            <a:sysClr val="windowText" lastClr="000000"/>
                          </a:solidFill>
                          <a:latin typeface="Arial" panose="020B0604020202020204" pitchFamily="34" charset="0"/>
                          <a:cs typeface="Arial" panose="020B0604020202020204" pitchFamily="34" charset="0"/>
                        </a:rPr>
                        <a:t>Morena y PRI denunciaron esta conducta.</a:t>
                      </a:r>
                    </a:p>
                    <a:p>
                      <a:pPr algn="l"/>
                      <a:r>
                        <a:rPr lang="es-MX" sz="1400" b="0" dirty="0">
                          <a:solidFill>
                            <a:sysClr val="windowText" lastClr="000000"/>
                          </a:solidFill>
                          <a:latin typeface="Arial" panose="020B0604020202020204" pitchFamily="34" charset="0"/>
                          <a:cs typeface="Arial" panose="020B0604020202020204" pitchFamily="34" charset="0"/>
                        </a:rPr>
                        <a:t>SRE del TEPJF sancionó</a:t>
                      </a:r>
                      <a:r>
                        <a:rPr lang="es-MX" sz="1400" b="0" baseline="0" dirty="0">
                          <a:solidFill>
                            <a:sysClr val="windowText" lastClr="000000"/>
                          </a:solidFill>
                          <a:latin typeface="Arial" panose="020B0604020202020204" pitchFamily="34" charset="0"/>
                          <a:cs typeface="Arial" panose="020B0604020202020204" pitchFamily="34" charset="0"/>
                        </a:rPr>
                        <a:t> al PAN con multa de $75,490 por uso indebido de la pauta por la inequitativa distribución de los tiempos de acceso a los precandidatos. </a:t>
                      </a:r>
                    </a:p>
                    <a:p>
                      <a:pPr algn="l"/>
                      <a:r>
                        <a:rPr lang="es-MX" sz="1400" b="0" baseline="0" dirty="0">
                          <a:solidFill>
                            <a:sysClr val="windowText" lastClr="000000"/>
                          </a:solidFill>
                          <a:latin typeface="Arial" panose="020B0604020202020204" pitchFamily="34" charset="0"/>
                          <a:cs typeface="Arial" panose="020B0604020202020204" pitchFamily="34" charset="0"/>
                        </a:rPr>
                        <a:t>Falta se consideró como grave ordinaria.</a:t>
                      </a:r>
                    </a:p>
                    <a:p>
                      <a:pPr algn="l"/>
                      <a:r>
                        <a:rPr lang="es-MX" sz="1400" b="0" baseline="0" dirty="0">
                          <a:solidFill>
                            <a:sysClr val="windowText" lastClr="000000"/>
                          </a:solidFill>
                          <a:latin typeface="Arial" panose="020B0604020202020204" pitchFamily="34" charset="0"/>
                          <a:cs typeface="Arial" panose="020B0604020202020204" pitchFamily="34" charset="0"/>
                        </a:rPr>
                        <a:t>(SRE-PSC-29/2017 y acumulados; SUP-REP-48/2017 y acumulado)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370840">
                <a:tc>
                  <a:txBody>
                    <a:bodyPr/>
                    <a:lstStyle/>
                    <a:p>
                      <a:pPr algn="ctr"/>
                      <a:r>
                        <a:rPr lang="es-MX" sz="1400" b="0" dirty="0">
                          <a:solidFill>
                            <a:sysClr val="windowText" lastClr="000000"/>
                          </a:solidFill>
                          <a:latin typeface="Arial" panose="020B0604020202020204" pitchFamily="34" charset="0"/>
                          <a:cs typeface="Arial" panose="020B0604020202020204" pitchFamily="34" charset="0"/>
                        </a:rPr>
                        <a:t>Morena</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400" b="1" dirty="0">
                          <a:solidFill>
                            <a:sysClr val="windowText" lastClr="000000"/>
                          </a:solidFill>
                          <a:latin typeface="Arial" panose="020B0604020202020204" pitchFamily="34" charset="0"/>
                          <a:cs typeface="Arial" panose="020B0604020202020204" pitchFamily="34" charset="0"/>
                        </a:rPr>
                        <a:t>Santana Armando Guadiana Tijerina</a:t>
                      </a:r>
                      <a:endParaRPr lang="es-MX" sz="1400" b="1" baseline="0" dirty="0">
                        <a:solidFill>
                          <a:sysClr val="windowText" lastClr="000000"/>
                        </a:solidFill>
                        <a:latin typeface="Arial" panose="020B0604020202020204" pitchFamily="34" charset="0"/>
                        <a:cs typeface="Arial" panose="020B0604020202020204" pitchFamily="34" charset="0"/>
                      </a:endParaRPr>
                    </a:p>
                    <a:p>
                      <a:pPr marL="0" marR="0" indent="0" algn="ctr" defTabSz="457146" rtl="0" eaLnBrk="1" fontAlgn="auto" latinLnBrk="0" hangingPunct="1">
                        <a:lnSpc>
                          <a:spcPct val="100000"/>
                        </a:lnSpc>
                        <a:spcBef>
                          <a:spcPts val="0"/>
                        </a:spcBef>
                        <a:spcAft>
                          <a:spcPts val="0"/>
                        </a:spcAft>
                        <a:buClrTx/>
                        <a:buSzTx/>
                        <a:buFontTx/>
                        <a:buNone/>
                        <a:tabLst/>
                        <a:defRPr/>
                      </a:pPr>
                      <a:r>
                        <a:rPr lang="es-MX" sz="1400" b="0" i="1" dirty="0">
                          <a:solidFill>
                            <a:sysClr val="windowText" lastClr="000000"/>
                          </a:solidFill>
                          <a:latin typeface="Arial" panose="020B0604020202020204" pitchFamily="34" charset="0"/>
                          <a:cs typeface="Arial" panose="020B0604020202020204" pitchFamily="34" charset="0"/>
                        </a:rPr>
                        <a:t>Sí promoción en radio y 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0" dirty="0">
                          <a:solidFill>
                            <a:sysClr val="windowText" lastClr="000000"/>
                          </a:solidFill>
                          <a:latin typeface="Arial" panose="020B0604020202020204" pitchFamily="34" charset="0"/>
                          <a:cs typeface="Arial" panose="020B0604020202020204" pitchFamily="34" charset="0"/>
                        </a:rPr>
                        <a:t>Raúl Mario </a:t>
                      </a:r>
                      <a:r>
                        <a:rPr lang="es-MX" sz="1200" b="0" dirty="0" err="1">
                          <a:solidFill>
                            <a:sysClr val="windowText" lastClr="000000"/>
                          </a:solidFill>
                          <a:latin typeface="Arial" panose="020B0604020202020204" pitchFamily="34" charset="0"/>
                          <a:cs typeface="Arial" panose="020B0604020202020204" pitchFamily="34" charset="0"/>
                        </a:rPr>
                        <a:t>Yeverino</a:t>
                      </a:r>
                      <a:r>
                        <a:rPr lang="es-MX" sz="1200" b="0" dirty="0">
                          <a:solidFill>
                            <a:sysClr val="windowText" lastClr="000000"/>
                          </a:solidFill>
                          <a:latin typeface="Arial" panose="020B0604020202020204" pitchFamily="34" charset="0"/>
                          <a:cs typeface="Arial" panose="020B0604020202020204" pitchFamily="34" charset="0"/>
                        </a:rPr>
                        <a:t> García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400" b="0" dirty="0">
                          <a:solidFill>
                            <a:sysClr val="windowText" lastClr="000000"/>
                          </a:solidFill>
                          <a:latin typeface="Arial" panose="020B0604020202020204" pitchFamily="34" charset="0"/>
                          <a:cs typeface="Arial" panose="020B0604020202020204" pitchFamily="34" charset="0"/>
                        </a:rPr>
                        <a:t>40 días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s-MX" sz="1400" b="0" dirty="0">
                          <a:solidFill>
                            <a:sysClr val="windowText" lastClr="000000"/>
                          </a:solidFill>
                          <a:latin typeface="Arial" panose="020B0604020202020204" pitchFamily="34" charset="0"/>
                          <a:cs typeface="Arial" panose="020B0604020202020204" pitchFamily="34" charset="0"/>
                        </a:rPr>
                        <a:t>Procedente medida cautelar respecto a spot en TV de</a:t>
                      </a:r>
                      <a:r>
                        <a:rPr lang="es-MX" sz="1400" b="0" baseline="0" dirty="0">
                          <a:solidFill>
                            <a:sysClr val="windowText" lastClr="000000"/>
                          </a:solidFill>
                          <a:latin typeface="Arial" panose="020B0604020202020204" pitchFamily="34" charset="0"/>
                          <a:cs typeface="Arial" panose="020B0604020202020204" pitchFamily="34" charset="0"/>
                        </a:rPr>
                        <a:t> Raúl Mario </a:t>
                      </a:r>
                      <a:r>
                        <a:rPr lang="es-MX" sz="1400" b="0" baseline="0" dirty="0" err="1">
                          <a:solidFill>
                            <a:sysClr val="windowText" lastClr="000000"/>
                          </a:solidFill>
                          <a:latin typeface="Arial" panose="020B0604020202020204" pitchFamily="34" charset="0"/>
                          <a:cs typeface="Arial" panose="020B0604020202020204" pitchFamily="34" charset="0"/>
                        </a:rPr>
                        <a:t>Yeverino</a:t>
                      </a:r>
                      <a:r>
                        <a:rPr lang="es-MX" sz="1400" b="0" baseline="0" dirty="0">
                          <a:solidFill>
                            <a:sysClr val="windowText" lastClr="000000"/>
                          </a:solidFill>
                          <a:latin typeface="Arial" panose="020B0604020202020204" pitchFamily="34" charset="0"/>
                          <a:cs typeface="Arial" panose="020B0604020202020204" pitchFamily="34" charset="0"/>
                        </a:rPr>
                        <a:t> García</a:t>
                      </a:r>
                      <a:r>
                        <a:rPr lang="es-MX" sz="1400" b="0" dirty="0">
                          <a:solidFill>
                            <a:sysClr val="windowText" lastClr="000000"/>
                          </a:solidFill>
                          <a:latin typeface="Arial" panose="020B0604020202020204" pitchFamily="34" charset="0"/>
                          <a:cs typeface="Arial" panose="020B0604020202020204" pitchFamily="34" charset="0"/>
                        </a:rPr>
                        <a:t>,</a:t>
                      </a:r>
                      <a:r>
                        <a:rPr lang="es-MX" sz="1400" b="0" baseline="0" dirty="0">
                          <a:solidFill>
                            <a:sysClr val="windowText" lastClr="000000"/>
                          </a:solidFill>
                          <a:latin typeface="Arial" panose="020B0604020202020204" pitchFamily="34" charset="0"/>
                          <a:cs typeface="Arial" panose="020B0604020202020204" pitchFamily="34" charset="0"/>
                        </a:rPr>
                        <a:t> donde sólo aparecía AMLO y, al final, en un cintillo de 5 segundos aparecía el nombre del referido precandidato, quien otorgó su consentimiento para que sólo se incluyera su nombre en el spot de TV.</a:t>
                      </a:r>
                    </a:p>
                    <a:p>
                      <a:pPr algn="l"/>
                      <a:r>
                        <a:rPr lang="es-MX" sz="1400" b="0" baseline="0" dirty="0">
                          <a:solidFill>
                            <a:sysClr val="windowText" lastClr="000000"/>
                          </a:solidFill>
                          <a:latin typeface="Arial" panose="020B0604020202020204" pitchFamily="34" charset="0"/>
                          <a:cs typeface="Arial" panose="020B0604020202020204" pitchFamily="34" charset="0"/>
                        </a:rPr>
                        <a:t>(SUP-REP-17/2017).</a:t>
                      </a:r>
                    </a:p>
                    <a:p>
                      <a:pPr algn="l"/>
                      <a:endParaRPr lang="es-MX" sz="1400" b="0" dirty="0">
                        <a:solidFill>
                          <a:sysClr val="windowText" lastClr="000000"/>
                        </a:solidFill>
                        <a:latin typeface="Arial" panose="020B0604020202020204" pitchFamily="34" charset="0"/>
                        <a:cs typeface="Arial" panose="020B0604020202020204" pitchFamily="34" charset="0"/>
                      </a:endParaRPr>
                    </a:p>
                    <a:p>
                      <a:pPr algn="l"/>
                      <a:r>
                        <a:rPr lang="es-MX" sz="1400" b="0" dirty="0">
                          <a:solidFill>
                            <a:sysClr val="windowText" lastClr="000000"/>
                          </a:solidFill>
                          <a:latin typeface="Arial" panose="020B0604020202020204" pitchFamily="34" charset="0"/>
                          <a:cs typeface="Arial" panose="020B0604020202020204" pitchFamily="34" charset="0"/>
                        </a:rPr>
                        <a:t>SRE sancionó a Morena con </a:t>
                      </a:r>
                      <a:r>
                        <a:rPr lang="es-MX" sz="1400" b="0" baseline="0" dirty="0">
                          <a:solidFill>
                            <a:sysClr val="windowText" lastClr="000000"/>
                          </a:solidFill>
                          <a:latin typeface="Arial" panose="020B0604020202020204" pitchFamily="34" charset="0"/>
                          <a:cs typeface="Arial" panose="020B0604020202020204" pitchFamily="34" charset="0"/>
                        </a:rPr>
                        <a:t>$75,490 por uso indebido de la pauta por la inequitativa distribución de los tiempos de acceso a los precandidatos, generando sobreexposición del precandidato Guadiana, quien tuvo acceso a spots en TV. Determinación confirmada por Sala Superior.</a:t>
                      </a:r>
                    </a:p>
                    <a:p>
                      <a:pPr algn="l"/>
                      <a:r>
                        <a:rPr lang="es-MX" sz="1400" b="0" baseline="0" dirty="0">
                          <a:solidFill>
                            <a:sysClr val="windowText" lastClr="000000"/>
                          </a:solidFill>
                          <a:latin typeface="Arial" panose="020B0604020202020204" pitchFamily="34" charset="0"/>
                          <a:cs typeface="Arial" panose="020B0604020202020204" pitchFamily="34" charset="0"/>
                        </a:rPr>
                        <a:t>(SRE-PSC-22/2017 y acumulado; SUP-REP-44/2017).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bl>
          </a:graphicData>
        </a:graphic>
      </p:graphicFrame>
      <p:sp>
        <p:nvSpPr>
          <p:cNvPr id="10" name="9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Coahuila</a:t>
            </a:r>
          </a:p>
        </p:txBody>
      </p:sp>
    </p:spTree>
    <p:extLst>
      <p:ext uri="{BB962C8B-B14F-4D97-AF65-F5344CB8AC3E}">
        <p14:creationId xmlns:p14="http://schemas.microsoft.com/office/powerpoint/2010/main" val="39802246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877734" y="340445"/>
            <a:ext cx="5274733" cy="551950"/>
          </a:xfrm>
        </p:spPr>
        <p:txBody>
          <a:bodyPr>
            <a:normAutofit fontScale="90000"/>
          </a:bodyPr>
          <a:lstStyle/>
          <a:p>
            <a:r>
              <a:rPr lang="es-MX" dirty="0"/>
              <a:t>Sobreexposición de precandidaturas</a:t>
            </a:r>
          </a:p>
        </p:txBody>
      </p:sp>
      <p:graphicFrame>
        <p:nvGraphicFramePr>
          <p:cNvPr id="8" name="7 Tabla"/>
          <p:cNvGraphicFramePr>
            <a:graphicFrameLocks noGrp="1"/>
          </p:cNvGraphicFramePr>
          <p:nvPr>
            <p:extLst>
              <p:ext uri="{D42A27DB-BD31-4B8C-83A1-F6EECF244321}">
                <p14:modId xmlns:p14="http://schemas.microsoft.com/office/powerpoint/2010/main" val="3224617988"/>
              </p:ext>
            </p:extLst>
          </p:nvPr>
        </p:nvGraphicFramePr>
        <p:xfrm>
          <a:off x="63497" y="1405891"/>
          <a:ext cx="8987370" cy="5029200"/>
        </p:xfrm>
        <a:graphic>
          <a:graphicData uri="http://schemas.openxmlformats.org/drawingml/2006/table">
            <a:tbl>
              <a:tblPr firstRow="1" bandRow="1">
                <a:tableStyleId>{5C22544A-7EE6-4342-B048-85BDC9FD1C3A}</a:tableStyleId>
              </a:tblPr>
              <a:tblGrid>
                <a:gridCol w="461436">
                  <a:extLst>
                    <a:ext uri="{9D8B030D-6E8A-4147-A177-3AD203B41FA5}">
                      <a16:colId xmlns:a16="http://schemas.microsoft.com/office/drawing/2014/main" xmlns="" val="20000"/>
                    </a:ext>
                  </a:extLst>
                </a:gridCol>
                <a:gridCol w="1638299">
                  <a:extLst>
                    <a:ext uri="{9D8B030D-6E8A-4147-A177-3AD203B41FA5}">
                      <a16:colId xmlns:a16="http://schemas.microsoft.com/office/drawing/2014/main" xmlns="" val="20001"/>
                    </a:ext>
                  </a:extLst>
                </a:gridCol>
                <a:gridCol w="753533">
                  <a:extLst>
                    <a:ext uri="{9D8B030D-6E8A-4147-A177-3AD203B41FA5}">
                      <a16:colId xmlns:a16="http://schemas.microsoft.com/office/drawing/2014/main" xmlns="" val="20002"/>
                    </a:ext>
                  </a:extLst>
                </a:gridCol>
                <a:gridCol w="1049867">
                  <a:extLst>
                    <a:ext uri="{9D8B030D-6E8A-4147-A177-3AD203B41FA5}">
                      <a16:colId xmlns:a16="http://schemas.microsoft.com/office/drawing/2014/main" xmlns="" val="20003"/>
                    </a:ext>
                  </a:extLst>
                </a:gridCol>
                <a:gridCol w="5084235">
                  <a:extLst>
                    <a:ext uri="{9D8B030D-6E8A-4147-A177-3AD203B41FA5}">
                      <a16:colId xmlns:a16="http://schemas.microsoft.com/office/drawing/2014/main" xmlns="" val="20004"/>
                    </a:ext>
                  </a:extLst>
                </a:gridCol>
              </a:tblGrid>
              <a:tr h="370840">
                <a:tc gridSpan="3">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400" b="0" dirty="0">
                          <a:solidFill>
                            <a:sysClr val="windowText" lastClr="000000"/>
                          </a:solidFill>
                          <a:latin typeface="Arial" panose="020B0604020202020204" pitchFamily="34" charset="0"/>
                          <a:cs typeface="Arial" panose="020B0604020202020204" pitchFamily="34" charset="0"/>
                        </a:rPr>
                        <a:t>Precandidaturas a gubernaturas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MX" sz="1600" b="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MX" sz="16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200" b="0" dirty="0">
                          <a:solidFill>
                            <a:sysClr val="windowText" lastClr="000000"/>
                          </a:solidFill>
                          <a:latin typeface="Arial" panose="020B0604020202020204" pitchFamily="34" charset="0"/>
                          <a:cs typeface="Arial" panose="020B0604020202020204" pitchFamily="34" charset="0"/>
                        </a:rPr>
                        <a:t>Duración precampaña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400" b="0" dirty="0">
                          <a:solidFill>
                            <a:sysClr val="windowText" lastClr="000000"/>
                          </a:solidFill>
                          <a:latin typeface="Arial" panose="020B0604020202020204" pitchFamily="34" charset="0"/>
                          <a:cs typeface="Arial" panose="020B0604020202020204" pitchFamily="34" charset="0"/>
                        </a:rPr>
                        <a:t>Observaciones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1906546">
                <a:tc>
                  <a:txBody>
                    <a:bodyPr/>
                    <a:lstStyle/>
                    <a:p>
                      <a:pPr algn="ctr"/>
                      <a:r>
                        <a:rPr lang="es-MX" sz="1400" b="0" dirty="0">
                          <a:solidFill>
                            <a:sysClr val="windowText" lastClr="000000"/>
                          </a:solidFill>
                          <a:latin typeface="Arial" panose="020B0604020202020204" pitchFamily="34" charset="0"/>
                          <a:cs typeface="Arial" panose="020B0604020202020204" pitchFamily="34" charset="0"/>
                        </a:rPr>
                        <a:t>Morena</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400" b="1" dirty="0">
                          <a:solidFill>
                            <a:sysClr val="windowText" lastClr="000000"/>
                          </a:solidFill>
                          <a:latin typeface="Arial" panose="020B0604020202020204" pitchFamily="34" charset="0"/>
                          <a:cs typeface="Arial" panose="020B0604020202020204" pitchFamily="34" charset="0"/>
                        </a:rPr>
                        <a:t>Delfina Gómez</a:t>
                      </a:r>
                      <a:r>
                        <a:rPr lang="es-MX" sz="1400" b="1" baseline="0" dirty="0">
                          <a:solidFill>
                            <a:sysClr val="windowText" lastClr="000000"/>
                          </a:solidFill>
                          <a:latin typeface="Arial" panose="020B0604020202020204" pitchFamily="34" charset="0"/>
                          <a:cs typeface="Arial" panose="020B0604020202020204" pitchFamily="34" charset="0"/>
                        </a:rPr>
                        <a:t> Álvarez</a:t>
                      </a:r>
                    </a:p>
                    <a:p>
                      <a:pPr marL="0" marR="0" indent="0" algn="ctr" defTabSz="457146" rtl="0" eaLnBrk="1" fontAlgn="auto" latinLnBrk="0" hangingPunct="1">
                        <a:lnSpc>
                          <a:spcPct val="100000"/>
                        </a:lnSpc>
                        <a:spcBef>
                          <a:spcPts val="0"/>
                        </a:spcBef>
                        <a:spcAft>
                          <a:spcPts val="0"/>
                        </a:spcAft>
                        <a:buClrTx/>
                        <a:buSzTx/>
                        <a:buFontTx/>
                        <a:buNone/>
                        <a:tabLst/>
                        <a:defRPr/>
                      </a:pPr>
                      <a:r>
                        <a:rPr lang="es-MX" sz="1400" b="0" i="1" dirty="0">
                          <a:solidFill>
                            <a:sysClr val="windowText" lastClr="000000"/>
                          </a:solidFill>
                          <a:latin typeface="Arial" panose="020B0604020202020204" pitchFamily="34" charset="0"/>
                          <a:cs typeface="Arial" panose="020B0604020202020204" pitchFamily="34" charset="0"/>
                        </a:rPr>
                        <a:t>Sí promoción en radio y 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0" dirty="0">
                          <a:solidFill>
                            <a:sysClr val="windowText" lastClr="000000"/>
                          </a:solidFill>
                          <a:latin typeface="Arial" panose="020B0604020202020204" pitchFamily="34" charset="0"/>
                          <a:cs typeface="Arial" panose="020B0604020202020204" pitchFamily="34" charset="0"/>
                        </a:rPr>
                        <a:t>Alma</a:t>
                      </a:r>
                      <a:r>
                        <a:rPr lang="es-MX" sz="1200" b="0" baseline="0" dirty="0">
                          <a:solidFill>
                            <a:sysClr val="windowText" lastClr="000000"/>
                          </a:solidFill>
                          <a:latin typeface="Arial" panose="020B0604020202020204" pitchFamily="34" charset="0"/>
                          <a:cs typeface="Arial" panose="020B0604020202020204" pitchFamily="34" charset="0"/>
                        </a:rPr>
                        <a:t> América Rivera </a:t>
                      </a:r>
                      <a:r>
                        <a:rPr lang="es-MX" sz="1200" b="0" baseline="0" dirty="0" err="1">
                          <a:solidFill>
                            <a:sysClr val="windowText" lastClr="000000"/>
                          </a:solidFill>
                          <a:latin typeface="Arial" panose="020B0604020202020204" pitchFamily="34" charset="0"/>
                          <a:cs typeface="Arial" panose="020B0604020202020204" pitchFamily="34" charset="0"/>
                        </a:rPr>
                        <a:t>Tavizón</a:t>
                      </a:r>
                      <a:endParaRPr lang="es-MX" sz="1200" b="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400" b="0" dirty="0">
                          <a:solidFill>
                            <a:sysClr val="windowText" lastClr="000000"/>
                          </a:solidFill>
                          <a:latin typeface="Arial" panose="020B0604020202020204" pitchFamily="34" charset="0"/>
                          <a:cs typeface="Arial" panose="020B0604020202020204" pitchFamily="34" charset="0"/>
                        </a:rPr>
                        <a:t>40 días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s-MX" sz="1400" b="0" dirty="0">
                          <a:solidFill>
                            <a:sysClr val="windowText" lastClr="000000"/>
                          </a:solidFill>
                          <a:latin typeface="Arial" panose="020B0604020202020204" pitchFamily="34" charset="0"/>
                          <a:cs typeface="Arial" panose="020B0604020202020204" pitchFamily="34" charset="0"/>
                        </a:rPr>
                        <a:t>Procedente medida cautelar respecto a spot ALMA GASOLINAZO,</a:t>
                      </a:r>
                      <a:r>
                        <a:rPr lang="es-MX" sz="1400" b="0" baseline="0" dirty="0">
                          <a:solidFill>
                            <a:sysClr val="windowText" lastClr="000000"/>
                          </a:solidFill>
                          <a:latin typeface="Arial" panose="020B0604020202020204" pitchFamily="34" charset="0"/>
                          <a:cs typeface="Arial" panose="020B0604020202020204" pitchFamily="34" charset="0"/>
                        </a:rPr>
                        <a:t> donde sólo aparecía AMLO y, al final, en un cintillo aparecía el nombre y/o la imagen de la precandidata Alma A. Rivera, sin aludir a ninguna circunstancia especial de esa precandidata; y se advirtió que en los spots de la</a:t>
                      </a:r>
                      <a:r>
                        <a:rPr lang="es-MX" sz="1400" b="0" dirty="0">
                          <a:solidFill>
                            <a:sysClr val="windowText" lastClr="000000"/>
                          </a:solidFill>
                          <a:latin typeface="Arial" panose="020B0604020202020204" pitchFamily="34" charset="0"/>
                          <a:cs typeface="Arial" panose="020B0604020202020204" pitchFamily="34" charset="0"/>
                        </a:rPr>
                        <a:t> precandidata Delfina Gómez sí aparecía la voz</a:t>
                      </a:r>
                      <a:r>
                        <a:rPr lang="es-MX" sz="1400" b="0" baseline="0" dirty="0">
                          <a:solidFill>
                            <a:sysClr val="windowText" lastClr="000000"/>
                          </a:solidFill>
                          <a:latin typeface="Arial" panose="020B0604020202020204" pitchFamily="34" charset="0"/>
                          <a:cs typeface="Arial" panose="020B0604020202020204" pitchFamily="34" charset="0"/>
                        </a:rPr>
                        <a:t> y la imagen de </a:t>
                      </a:r>
                      <a:r>
                        <a:rPr lang="es-MX" sz="1400" b="0" dirty="0">
                          <a:solidFill>
                            <a:sysClr val="windowText" lastClr="000000"/>
                          </a:solidFill>
                          <a:latin typeface="Arial" panose="020B0604020202020204" pitchFamily="34" charset="0"/>
                          <a:cs typeface="Arial" panose="020B0604020202020204" pitchFamily="34" charset="0"/>
                        </a:rPr>
                        <a:t>ésta durante todos los promocionales.</a:t>
                      </a:r>
                    </a:p>
                    <a:p>
                      <a:pPr algn="l"/>
                      <a:endParaRPr lang="es-MX" sz="1400" b="0" dirty="0">
                        <a:solidFill>
                          <a:sysClr val="windowText" lastClr="000000"/>
                        </a:solidFill>
                        <a:latin typeface="Arial" panose="020B0604020202020204" pitchFamily="34" charset="0"/>
                        <a:cs typeface="Arial" panose="020B0604020202020204" pitchFamily="34" charset="0"/>
                      </a:endParaRPr>
                    </a:p>
                    <a:p>
                      <a:pPr algn="l"/>
                      <a:r>
                        <a:rPr lang="es-MX" sz="1400" b="0" dirty="0" err="1">
                          <a:solidFill>
                            <a:sysClr val="windowText" lastClr="000000"/>
                          </a:solidFill>
                          <a:latin typeface="Arial" panose="020B0604020202020204" pitchFamily="34" charset="0"/>
                          <a:cs typeface="Arial" panose="020B0604020202020204" pitchFamily="34" charset="0"/>
                        </a:rPr>
                        <a:t>CQyD</a:t>
                      </a:r>
                      <a:r>
                        <a:rPr lang="es-MX" sz="1400" b="0" dirty="0">
                          <a:solidFill>
                            <a:sysClr val="windowText" lastClr="000000"/>
                          </a:solidFill>
                          <a:latin typeface="Arial" panose="020B0604020202020204" pitchFamily="34" charset="0"/>
                          <a:cs typeface="Arial" panose="020B0604020202020204" pitchFamily="34" charset="0"/>
                        </a:rPr>
                        <a:t> ordenó como medida compensatoria suspender spots de Delfina Gómez; la  cual fue revocada</a:t>
                      </a:r>
                      <a:r>
                        <a:rPr lang="es-MX" sz="1400" b="0" baseline="0" dirty="0">
                          <a:solidFill>
                            <a:sysClr val="windowText" lastClr="000000"/>
                          </a:solidFill>
                          <a:latin typeface="Arial" panose="020B0604020202020204" pitchFamily="34" charset="0"/>
                          <a:cs typeface="Arial" panose="020B0604020202020204" pitchFamily="34" charset="0"/>
                        </a:rPr>
                        <a:t> por SS.</a:t>
                      </a:r>
                    </a:p>
                    <a:p>
                      <a:pPr algn="l"/>
                      <a:r>
                        <a:rPr lang="es-MX" sz="1400" b="0" baseline="0" dirty="0">
                          <a:solidFill>
                            <a:sysClr val="windowText" lastClr="000000"/>
                          </a:solidFill>
                          <a:latin typeface="Arial" panose="020B0604020202020204" pitchFamily="34" charset="0"/>
                          <a:cs typeface="Arial" panose="020B0604020202020204" pitchFamily="34" charset="0"/>
                        </a:rPr>
                        <a:t>(SUP-REP-23/2017)</a:t>
                      </a:r>
                    </a:p>
                    <a:p>
                      <a:pPr algn="l"/>
                      <a:endParaRPr lang="es-MX" sz="1400" b="0" baseline="0" dirty="0">
                        <a:solidFill>
                          <a:sysClr val="windowText" lastClr="000000"/>
                        </a:solidFill>
                        <a:latin typeface="Arial" panose="020B0604020202020204" pitchFamily="34" charset="0"/>
                        <a:cs typeface="Arial" panose="020B0604020202020204" pitchFamily="34" charset="0"/>
                      </a:endParaRPr>
                    </a:p>
                    <a:p>
                      <a:pPr algn="l"/>
                      <a:r>
                        <a:rPr lang="es-MX" sz="1400" b="0" baseline="0" dirty="0">
                          <a:solidFill>
                            <a:sysClr val="windowText" lastClr="000000"/>
                          </a:solidFill>
                          <a:latin typeface="Arial" panose="020B0604020202020204" pitchFamily="34" charset="0"/>
                          <a:cs typeface="Arial" panose="020B0604020202020204" pitchFamily="34" charset="0"/>
                        </a:rPr>
                        <a:t>SRE decretó inexistencia de infracción porque ambas precandidatas tuvieron acceso efectivo y difusión en los tiempos de radio y TV durante la etapa de precampañas, por lo que no se acreditó uso indebido de la pauta (a pesar de que la voz e imagen de Alma América sólo apareció en un promocional en radio y TV, y Delfina Gómez apareció en 3 promocionales en TV). Determinación confirmada por Sala Superior.</a:t>
                      </a:r>
                    </a:p>
                    <a:p>
                      <a:pPr algn="l"/>
                      <a:r>
                        <a:rPr lang="es-MX" sz="1400" b="0" baseline="0" dirty="0">
                          <a:solidFill>
                            <a:sysClr val="windowText" lastClr="000000"/>
                          </a:solidFill>
                          <a:latin typeface="Arial" panose="020B0604020202020204" pitchFamily="34" charset="0"/>
                          <a:cs typeface="Arial" panose="020B0604020202020204" pitchFamily="34" charset="0"/>
                        </a:rPr>
                        <a:t>(SRE-PSC-25/2017 y acumulado; SUP-REP-98/2017)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6" name="5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Estado de México</a:t>
            </a:r>
          </a:p>
        </p:txBody>
      </p:sp>
    </p:spTree>
    <p:extLst>
      <p:ext uri="{BB962C8B-B14F-4D97-AF65-F5344CB8AC3E}">
        <p14:creationId xmlns:p14="http://schemas.microsoft.com/office/powerpoint/2010/main" val="8911627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877734" y="340445"/>
            <a:ext cx="5274733" cy="551950"/>
          </a:xfrm>
        </p:spPr>
        <p:txBody>
          <a:bodyPr>
            <a:normAutofit fontScale="90000"/>
          </a:bodyPr>
          <a:lstStyle/>
          <a:p>
            <a:r>
              <a:rPr lang="es-MX" dirty="0"/>
              <a:t>Sobreexposición de precandidaturas</a:t>
            </a:r>
          </a:p>
        </p:txBody>
      </p:sp>
      <p:graphicFrame>
        <p:nvGraphicFramePr>
          <p:cNvPr id="8" name="7 Tabla"/>
          <p:cNvGraphicFramePr>
            <a:graphicFrameLocks noGrp="1"/>
          </p:cNvGraphicFramePr>
          <p:nvPr>
            <p:extLst>
              <p:ext uri="{D42A27DB-BD31-4B8C-83A1-F6EECF244321}">
                <p14:modId xmlns:p14="http://schemas.microsoft.com/office/powerpoint/2010/main" val="371007814"/>
              </p:ext>
            </p:extLst>
          </p:nvPr>
        </p:nvGraphicFramePr>
        <p:xfrm>
          <a:off x="80430" y="1338158"/>
          <a:ext cx="8961970" cy="4450080"/>
        </p:xfrm>
        <a:graphic>
          <a:graphicData uri="http://schemas.openxmlformats.org/drawingml/2006/table">
            <a:tbl>
              <a:tblPr firstRow="1" bandRow="1">
                <a:tableStyleId>{5C22544A-7EE6-4342-B048-85BDC9FD1C3A}</a:tableStyleId>
              </a:tblPr>
              <a:tblGrid>
                <a:gridCol w="364067">
                  <a:extLst>
                    <a:ext uri="{9D8B030D-6E8A-4147-A177-3AD203B41FA5}">
                      <a16:colId xmlns:a16="http://schemas.microsoft.com/office/drawing/2014/main" xmlns="" val="20000"/>
                    </a:ext>
                  </a:extLst>
                </a:gridCol>
                <a:gridCol w="1011770">
                  <a:extLst>
                    <a:ext uri="{9D8B030D-6E8A-4147-A177-3AD203B41FA5}">
                      <a16:colId xmlns:a16="http://schemas.microsoft.com/office/drawing/2014/main" xmlns="" val="20001"/>
                    </a:ext>
                  </a:extLst>
                </a:gridCol>
                <a:gridCol w="423333">
                  <a:extLst>
                    <a:ext uri="{9D8B030D-6E8A-4147-A177-3AD203B41FA5}">
                      <a16:colId xmlns:a16="http://schemas.microsoft.com/office/drawing/2014/main" xmlns="" val="20002"/>
                    </a:ext>
                  </a:extLst>
                </a:gridCol>
                <a:gridCol w="1041400">
                  <a:extLst>
                    <a:ext uri="{9D8B030D-6E8A-4147-A177-3AD203B41FA5}">
                      <a16:colId xmlns:a16="http://schemas.microsoft.com/office/drawing/2014/main" xmlns="" val="20003"/>
                    </a:ext>
                  </a:extLst>
                </a:gridCol>
                <a:gridCol w="6121400">
                  <a:extLst>
                    <a:ext uri="{9D8B030D-6E8A-4147-A177-3AD203B41FA5}">
                      <a16:colId xmlns:a16="http://schemas.microsoft.com/office/drawing/2014/main" xmlns="" val="20004"/>
                    </a:ext>
                  </a:extLst>
                </a:gridCol>
              </a:tblGrid>
              <a:tr h="370840">
                <a:tc gridSpan="3">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400" b="0" dirty="0">
                          <a:solidFill>
                            <a:sysClr val="windowText" lastClr="000000"/>
                          </a:solidFill>
                          <a:latin typeface="Arial" panose="020B0604020202020204" pitchFamily="34" charset="0"/>
                          <a:cs typeface="Arial" panose="020B0604020202020204" pitchFamily="34" charset="0"/>
                        </a:rPr>
                        <a:t>Precandidaturas a gubernaturas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MX" sz="1600" b="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s-MX" sz="1600" dirty="0">
                        <a:solidFill>
                          <a:sysClr val="windowText" lastClr="0000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200" b="0" dirty="0">
                          <a:solidFill>
                            <a:sysClr val="windowText" lastClr="000000"/>
                          </a:solidFill>
                          <a:latin typeface="Arial" panose="020B0604020202020204" pitchFamily="34" charset="0"/>
                          <a:cs typeface="Arial" panose="020B0604020202020204" pitchFamily="34" charset="0"/>
                        </a:rPr>
                        <a:t>Duración precampaña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146" rtl="0" eaLnBrk="1" fontAlgn="auto" latinLnBrk="0" hangingPunct="1">
                        <a:lnSpc>
                          <a:spcPct val="100000"/>
                        </a:lnSpc>
                        <a:spcBef>
                          <a:spcPts val="0"/>
                        </a:spcBef>
                        <a:spcAft>
                          <a:spcPts val="0"/>
                        </a:spcAft>
                        <a:buClrTx/>
                        <a:buSzTx/>
                        <a:buFontTx/>
                        <a:buNone/>
                        <a:tabLst/>
                        <a:defRPr/>
                      </a:pPr>
                      <a:r>
                        <a:rPr lang="es-MX" sz="1400" b="0" dirty="0">
                          <a:solidFill>
                            <a:sysClr val="windowText" lastClr="000000"/>
                          </a:solidFill>
                          <a:latin typeface="Arial" panose="020B0604020202020204" pitchFamily="34" charset="0"/>
                          <a:cs typeface="Arial" panose="020B0604020202020204" pitchFamily="34" charset="0"/>
                        </a:rPr>
                        <a:t>Observaciones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70840">
                <a:tc>
                  <a:txBody>
                    <a:bodyPr/>
                    <a:lstStyle/>
                    <a:p>
                      <a:pPr algn="ctr"/>
                      <a:r>
                        <a:rPr lang="es-MX" sz="1400" b="0" dirty="0">
                          <a:solidFill>
                            <a:sysClr val="windowText" lastClr="000000"/>
                          </a:solidFill>
                          <a:latin typeface="Arial" panose="020B0604020202020204" pitchFamily="34" charset="0"/>
                          <a:cs typeface="Arial" panose="020B0604020202020204" pitchFamily="34" charset="0"/>
                        </a:rPr>
                        <a:t>PAN</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1" dirty="0">
                          <a:solidFill>
                            <a:sysClr val="windowText" lastClr="000000"/>
                          </a:solidFill>
                          <a:latin typeface="Arial" panose="020B0604020202020204" pitchFamily="34" charset="0"/>
                          <a:cs typeface="Arial" panose="020B0604020202020204" pitchFamily="34" charset="0"/>
                        </a:rPr>
                        <a:t>Josefina Eugenia Vázquez Mota</a:t>
                      </a:r>
                    </a:p>
                    <a:p>
                      <a:pPr algn="ctr"/>
                      <a:r>
                        <a:rPr lang="es-MX" sz="1200" b="0" i="1" dirty="0">
                          <a:solidFill>
                            <a:sysClr val="windowText" lastClr="000000"/>
                          </a:solidFill>
                          <a:latin typeface="Arial" panose="020B0604020202020204" pitchFamily="34" charset="0"/>
                          <a:cs typeface="Arial" panose="020B0604020202020204" pitchFamily="34" charset="0"/>
                        </a:rPr>
                        <a:t>Sí promoción en  radio y TV del 26 de febrero al 3 de marzo de 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b="0" dirty="0">
                          <a:solidFill>
                            <a:sysClr val="windowText" lastClr="000000"/>
                          </a:solidFill>
                          <a:latin typeface="Arial" panose="020B0604020202020204" pitchFamily="34" charset="0"/>
                          <a:cs typeface="Arial" panose="020B0604020202020204" pitchFamily="34" charset="0"/>
                        </a:rPr>
                        <a:t>10 precandidaturas</a:t>
                      </a: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400" b="0" dirty="0">
                          <a:solidFill>
                            <a:sysClr val="windowText" lastClr="000000"/>
                          </a:solidFill>
                          <a:latin typeface="Arial" panose="020B0604020202020204" pitchFamily="34" charset="0"/>
                          <a:cs typeface="Arial" panose="020B0604020202020204" pitchFamily="34" charset="0"/>
                        </a:rPr>
                        <a:t>40 días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s-MX" sz="1200" b="0" dirty="0" err="1">
                          <a:solidFill>
                            <a:sysClr val="windowText" lastClr="000000"/>
                          </a:solidFill>
                          <a:latin typeface="Arial" panose="020B0604020202020204" pitchFamily="34" charset="0"/>
                          <a:cs typeface="Arial" panose="020B0604020202020204" pitchFamily="34" charset="0"/>
                        </a:rPr>
                        <a:t>CQyD</a:t>
                      </a:r>
                      <a:r>
                        <a:rPr lang="es-MX" sz="1200" b="0" dirty="0">
                          <a:solidFill>
                            <a:sysClr val="windowText" lastClr="000000"/>
                          </a:solidFill>
                          <a:latin typeface="Arial" panose="020B0604020202020204" pitchFamily="34" charset="0"/>
                          <a:cs typeface="Arial" panose="020B0604020202020204" pitchFamily="34" charset="0"/>
                        </a:rPr>
                        <a:t> concedió medidas cautelares y ordenó suspender el promocional en radio y TV por presunto uso indebido de la pauta y sobreexposición de la precandidata Josefina</a:t>
                      </a:r>
                      <a:r>
                        <a:rPr lang="es-MX" sz="1200" b="0" baseline="0" dirty="0">
                          <a:solidFill>
                            <a:sysClr val="windowText" lastClr="000000"/>
                          </a:solidFill>
                          <a:latin typeface="Arial" panose="020B0604020202020204" pitchFamily="34" charset="0"/>
                          <a:cs typeface="Arial" panose="020B0604020202020204" pitchFamily="34" charset="0"/>
                        </a:rPr>
                        <a:t> Vázquez Mota</a:t>
                      </a:r>
                      <a:r>
                        <a:rPr lang="es-MX" sz="1200" b="0" dirty="0">
                          <a:solidFill>
                            <a:sysClr val="windowText" lastClr="000000"/>
                          </a:solidFill>
                          <a:latin typeface="Arial" panose="020B0604020202020204" pitchFamily="34" charset="0"/>
                          <a:cs typeface="Arial" panose="020B0604020202020204" pitchFamily="34" charset="0"/>
                        </a:rPr>
                        <a:t>.</a:t>
                      </a:r>
                    </a:p>
                    <a:p>
                      <a:pPr algn="l"/>
                      <a:r>
                        <a:rPr lang="es-MX" sz="1200" b="0" dirty="0">
                          <a:solidFill>
                            <a:sysClr val="windowText" lastClr="000000"/>
                          </a:solidFill>
                          <a:latin typeface="Arial" panose="020B0604020202020204" pitchFamily="34" charset="0"/>
                          <a:cs typeface="Arial" panose="020B0604020202020204" pitchFamily="34" charset="0"/>
                        </a:rPr>
                        <a:t>(ACQyD-INE-33/2017; impugnación de esa determinación fue desechada: SUP-REP-29/2017)</a:t>
                      </a:r>
                    </a:p>
                    <a:p>
                      <a:pPr algn="l"/>
                      <a:r>
                        <a:rPr lang="es-MX" sz="1200" b="0" dirty="0">
                          <a:solidFill>
                            <a:sysClr val="windowText" lastClr="000000"/>
                          </a:solidFill>
                          <a:latin typeface="Arial" panose="020B0604020202020204" pitchFamily="34" charset="0"/>
                          <a:cs typeface="Arial" panose="020B0604020202020204" pitchFamily="34" charset="0"/>
                        </a:rPr>
                        <a:t>SRE del TEPJF sancionó</a:t>
                      </a:r>
                      <a:r>
                        <a:rPr lang="es-MX" sz="1200" b="0" baseline="0" dirty="0">
                          <a:solidFill>
                            <a:sysClr val="windowText" lastClr="000000"/>
                          </a:solidFill>
                          <a:latin typeface="Arial" panose="020B0604020202020204" pitchFamily="34" charset="0"/>
                          <a:cs typeface="Arial" panose="020B0604020202020204" pitchFamily="34" charset="0"/>
                        </a:rPr>
                        <a:t> al PAN con multa de $75,490 por uso indebido de la pauta por la inequitativa distribución de los tiempos de acceso a los precandidatos. PAN sólo pautó spot en radio y TV a favor de la precandidata Josefina Vázquez Mota, sin pautar promocionales respecto de los otros 10 precandidatos.</a:t>
                      </a:r>
                    </a:p>
                    <a:p>
                      <a:pPr algn="l"/>
                      <a:r>
                        <a:rPr lang="es-MX" sz="1200" b="0" baseline="0" dirty="0">
                          <a:solidFill>
                            <a:sysClr val="windowText" lastClr="000000"/>
                          </a:solidFill>
                          <a:latin typeface="Arial" panose="020B0604020202020204" pitchFamily="34" charset="0"/>
                          <a:cs typeface="Arial" panose="020B0604020202020204" pitchFamily="34" charset="0"/>
                        </a:rPr>
                        <a:t>(SRE-PSC-34/2017)</a:t>
                      </a:r>
                    </a:p>
                    <a:p>
                      <a:pPr algn="l"/>
                      <a:r>
                        <a:rPr lang="es-MX" sz="1200" b="0" baseline="0" dirty="0">
                          <a:solidFill>
                            <a:sysClr val="windowText" lastClr="000000"/>
                          </a:solidFill>
                          <a:latin typeface="Arial" panose="020B0604020202020204" pitchFamily="34" charset="0"/>
                          <a:cs typeface="Arial" panose="020B0604020202020204" pitchFamily="34" charset="0"/>
                        </a:rPr>
                        <a:t>Sala Superior </a:t>
                      </a:r>
                      <a:r>
                        <a:rPr lang="es-MX" sz="1200" b="0" u="sng" baseline="0" dirty="0">
                          <a:solidFill>
                            <a:sysClr val="windowText" lastClr="000000"/>
                          </a:solidFill>
                          <a:latin typeface="Arial" panose="020B0604020202020204" pitchFamily="34" charset="0"/>
                          <a:cs typeface="Arial" panose="020B0604020202020204" pitchFamily="34" charset="0"/>
                        </a:rPr>
                        <a:t>revocó esa determinación al considerar que la normatividad electoral no establece un deber de los partidos políticos en el sentido de que en sus contiendas internas distribuyan igualitaria o equitativamente los tiempos de radio y TV entre todos los precandidatos, ya que prevalece la regla a que dicha distribución corresponde realizarla libremente a los partidos de acuerdo con los principios de </a:t>
                      </a:r>
                      <a:r>
                        <a:rPr lang="es-MX" sz="1200" b="0" u="sng" baseline="0" dirty="0" err="1">
                          <a:solidFill>
                            <a:sysClr val="windowText" lastClr="000000"/>
                          </a:solidFill>
                          <a:latin typeface="Arial" panose="020B0604020202020204" pitchFamily="34" charset="0"/>
                          <a:cs typeface="Arial" panose="020B0604020202020204" pitchFamily="34" charset="0"/>
                        </a:rPr>
                        <a:t>autorganización</a:t>
                      </a:r>
                      <a:r>
                        <a:rPr lang="es-MX" sz="1200" b="0" u="sng" baseline="0" dirty="0">
                          <a:solidFill>
                            <a:sysClr val="windowText" lastClr="000000"/>
                          </a:solidFill>
                          <a:latin typeface="Arial" panose="020B0604020202020204" pitchFamily="34" charset="0"/>
                          <a:cs typeface="Arial" panose="020B0604020202020204" pitchFamily="34" charset="0"/>
                        </a:rPr>
                        <a:t> y </a:t>
                      </a:r>
                      <a:r>
                        <a:rPr lang="es-MX" sz="1200" b="0" u="sng" baseline="0" dirty="0" err="1">
                          <a:solidFill>
                            <a:sysClr val="windowText" lastClr="000000"/>
                          </a:solidFill>
                          <a:latin typeface="Arial" panose="020B0604020202020204" pitchFamily="34" charset="0"/>
                          <a:cs typeface="Arial" panose="020B0604020202020204" pitchFamily="34" charset="0"/>
                        </a:rPr>
                        <a:t>autodistribución</a:t>
                      </a:r>
                      <a:r>
                        <a:rPr lang="es-MX" sz="1200" b="0" u="none" baseline="0" dirty="0">
                          <a:solidFill>
                            <a:sysClr val="windowText" lastClr="000000"/>
                          </a:solidFill>
                          <a:latin typeface="Arial" panose="020B0604020202020204" pitchFamily="34" charset="0"/>
                          <a:cs typeface="Arial" panose="020B0604020202020204" pitchFamily="34" charset="0"/>
                        </a:rPr>
                        <a:t>, por lo que tal distribución puede ser determinada de manera casuística por los órganos de gobierno de cada partido. Además, no se acreditó que alguno de los demás precandidatos haya considerado necesario, como parte de su estrategia de campaña, difundir mensajes y promocionales en radio y TV, y que dicha posibilidad le hubiera sido negada por el PAN. </a:t>
                      </a:r>
                      <a:endParaRPr lang="es-MX" sz="1200" b="0" baseline="0" dirty="0">
                        <a:solidFill>
                          <a:sysClr val="windowText" lastClr="000000"/>
                        </a:solidFill>
                        <a:latin typeface="Arial" panose="020B0604020202020204" pitchFamily="34" charset="0"/>
                        <a:cs typeface="Arial" panose="020B0604020202020204" pitchFamily="34" charset="0"/>
                      </a:endParaRPr>
                    </a:p>
                    <a:p>
                      <a:pPr algn="l"/>
                      <a:r>
                        <a:rPr lang="es-MX" sz="1200" b="0" baseline="0" dirty="0">
                          <a:solidFill>
                            <a:sysClr val="windowText" lastClr="000000"/>
                          </a:solidFill>
                          <a:latin typeface="Arial" panose="020B0604020202020204" pitchFamily="34" charset="0"/>
                          <a:cs typeface="Arial" panose="020B0604020202020204" pitchFamily="34" charset="0"/>
                        </a:rPr>
                        <a:t>(SUP-REP-51/2017 y acumulado)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bl>
          </a:graphicData>
        </a:graphic>
      </p:graphicFrame>
      <p:sp>
        <p:nvSpPr>
          <p:cNvPr id="6" name="5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Estado de México</a:t>
            </a:r>
          </a:p>
        </p:txBody>
      </p:sp>
    </p:spTree>
    <p:extLst>
      <p:ext uri="{BB962C8B-B14F-4D97-AF65-F5344CB8AC3E}">
        <p14:creationId xmlns:p14="http://schemas.microsoft.com/office/powerpoint/2010/main" val="14599584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MX"/>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14049" y="448257"/>
            <a:ext cx="6716106" cy="5884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0348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MX"/>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16200000">
            <a:off x="2383161" y="884971"/>
            <a:ext cx="6813961" cy="5044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52420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296978" y="285633"/>
            <a:ext cx="4246337" cy="551950"/>
          </a:xfrm>
        </p:spPr>
        <p:txBody>
          <a:bodyPr>
            <a:normAutofit fontScale="90000"/>
          </a:bodyPr>
          <a:lstStyle/>
          <a:p>
            <a:r>
              <a:rPr lang="es-MX" sz="1800" dirty="0"/>
              <a:t>Aparición de precandidatos únicos o por designación en promocionales</a:t>
            </a:r>
          </a:p>
        </p:txBody>
      </p:sp>
      <p:sp>
        <p:nvSpPr>
          <p:cNvPr id="4" name="Rectangle 1"/>
          <p:cNvSpPr>
            <a:spLocks noChangeArrowheads="1"/>
          </p:cNvSpPr>
          <p:nvPr/>
        </p:nvSpPr>
        <p:spPr bwMode="auto">
          <a:xfrm>
            <a:off x="284672" y="837583"/>
            <a:ext cx="8596861"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s-MX" b="1" dirty="0"/>
              <a:t>Jurisprudencia 32/2016</a:t>
            </a:r>
          </a:p>
          <a:p>
            <a:pPr lvl="0" algn="just" fontAlgn="base">
              <a:spcBef>
                <a:spcPct val="0"/>
              </a:spcBef>
              <a:spcAft>
                <a:spcPct val="0"/>
              </a:spcAft>
            </a:pPr>
            <a:r>
              <a:rPr kumimoji="0" lang="es-MX" altLang="es-MX" sz="1800" b="1" i="0" u="none" strike="noStrike" cap="none" normalizeH="0" baseline="0" dirty="0">
                <a:ln>
                  <a:noFill/>
                </a:ln>
                <a:solidFill>
                  <a:schemeClr val="tx1"/>
                </a:solidFill>
                <a:effectLst/>
                <a:latin typeface="Arial" charset="0"/>
                <a:cs typeface="Arial" charset="0"/>
              </a:rPr>
              <a:t>PRECANDIDATO ÚNICO. PUEDE INTERACTUAR CON LA MILITANCIA DE SU PARTIDO POLÍTICO, SIEMPRE Y CUANDO NO INCURRA EN ACTOS ANTICIPADOS DE PRECAMPAÑA O CAMPAÑA.- </a:t>
            </a:r>
            <a:r>
              <a:rPr kumimoji="0" lang="es-MX" altLang="es-MX" sz="1800" b="0" i="0" u="none" strike="noStrike" cap="none" normalizeH="0" baseline="0" dirty="0">
                <a:ln>
                  <a:noFill/>
                </a:ln>
                <a:solidFill>
                  <a:schemeClr val="tx1"/>
                </a:solidFill>
                <a:effectLst/>
                <a:latin typeface="Arial" charset="0"/>
                <a:cs typeface="Arial" charset="0"/>
              </a:rPr>
              <a:t>De la interpretación </a:t>
            </a:r>
            <a:r>
              <a:rPr kumimoji="0" lang="es-MX" altLang="es-MX" sz="1800" b="0" i="0" u="none" strike="noStrike" cap="none" normalizeH="0" baseline="0" dirty="0">
                <a:ln>
                  <a:noFill/>
                </a:ln>
                <a:effectLst/>
                <a:latin typeface="Arial" charset="0"/>
                <a:cs typeface="Arial" charset="0"/>
              </a:rPr>
              <a:t>sistemática y funcional de los artículos 1º, 6°, 7°, 9°, 35, fracción III, y 41, párrafo segundo, Base I, de la Constitución Política de los Estados Unidos Mexicanos; 19 y 20, de la Declaración Universal de Derechos Humanos; 19, 21 y 22, del Pacto Internacional de Derechos Civiles y Políticos; IV, XXI y XXII, de la Declaración Americana de los Derechos y Deberes del Hombre; 13, 15 y 16, de la Convención Americana sobre Derechos Humanos; así como 211 y 212, del Código Federal de Instituciones y Procedimientos Electorales, se colige que los procesos internos de selección de candidatos de los partidos políticos, tienen como objetivo la postulación a un cargo de elección popular; que los mismos deben realizarse con apego al principio de </a:t>
            </a:r>
            <a:r>
              <a:rPr kumimoji="0" lang="es-MX" altLang="es-MX" sz="1800" b="0" i="0" u="none" strike="noStrike" cap="none" normalizeH="0" baseline="0" dirty="0">
                <a:ln>
                  <a:noFill/>
                </a:ln>
                <a:solidFill>
                  <a:schemeClr val="tx1"/>
                </a:solidFill>
                <a:effectLst/>
                <a:latin typeface="Arial" charset="0"/>
                <a:cs typeface="Arial" charset="0"/>
              </a:rPr>
              <a:t>equidad y que los precandidatos gozan, en todo tiempo, de los derechos fundamentales de libertad de expresión, reunión y asociación. En ese contexto, cuando no existe contienda interna, por tratarse de precandidato único, en ejercicio de los derechos fundamentales mencionados y para observar los principios de equidad, transparencia e igualdad a la contienda electoral, debe estimarse que éste puede interactuar o dirigirse a los militantes del partido político al que pertenece, siempre y cuando no incurra en actos anticipados de precampaña o campaña que generen una ventaja indebida en el proceso electoral.</a:t>
            </a:r>
          </a:p>
        </p:txBody>
      </p:sp>
    </p:spTree>
    <p:extLst>
      <p:ext uri="{BB962C8B-B14F-4D97-AF65-F5344CB8AC3E}">
        <p14:creationId xmlns:p14="http://schemas.microsoft.com/office/powerpoint/2010/main" val="19043255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pPr marL="0" indent="0">
              <a:buNone/>
            </a:pPr>
            <a:r>
              <a:rPr lang="es-MX" sz="2400" dirty="0"/>
              <a:t>Sentencia SUP-REP-53/2017</a:t>
            </a:r>
          </a:p>
          <a:p>
            <a:pPr algn="just"/>
            <a:r>
              <a:rPr lang="es-MX" sz="1600" dirty="0">
                <a:latin typeface="Arial" panose="020B0604020202020204" pitchFamily="34" charset="0"/>
                <a:cs typeface="Arial" panose="020B0604020202020204" pitchFamily="34" charset="0"/>
              </a:rPr>
              <a:t>Existe una premisa de que los </a:t>
            </a:r>
            <a:r>
              <a:rPr lang="es-MX" sz="1600" b="1" dirty="0">
                <a:latin typeface="Arial" panose="020B0604020202020204" pitchFamily="34" charset="0"/>
                <a:cs typeface="Arial" panose="020B0604020202020204" pitchFamily="34" charset="0"/>
              </a:rPr>
              <a:t>precandidatos únicos </a:t>
            </a:r>
            <a:r>
              <a:rPr lang="es-MX" sz="1600" dirty="0">
                <a:latin typeface="Arial" panose="020B0604020202020204" pitchFamily="34" charset="0"/>
                <a:cs typeface="Arial" panose="020B0604020202020204" pitchFamily="34" charset="0"/>
              </a:rPr>
              <a:t>pueden interactuar con la militancia de su partido, siempre que no obtenga una ventaja indebida de frente a la campaña.</a:t>
            </a:r>
          </a:p>
          <a:p>
            <a:pPr algn="just"/>
            <a:r>
              <a:rPr lang="es-MX" sz="1600" dirty="0">
                <a:latin typeface="Arial" panose="020B0604020202020204" pitchFamily="34" charset="0"/>
                <a:cs typeface="Arial" panose="020B0604020202020204" pitchFamily="34" charset="0"/>
              </a:rPr>
              <a:t>Si bien carecen los procesos internos carecen de una contienda electiva,  requieren de una votación y ratificación por parte de un colegio electoral partidista, donde el precandidato único puede interactuar o dirigirse a los miembros de dicho colegio electoral a fin de estar en posibilidad de ser ratificado y designado como candidato; con la misma restricción de generar una exposición tal que se traduzca en una ventaja indebida.</a:t>
            </a:r>
          </a:p>
          <a:p>
            <a:pPr algn="just"/>
            <a:r>
              <a:rPr lang="es-MX" sz="1600" dirty="0">
                <a:latin typeface="Arial" panose="020B0604020202020204" pitchFamily="34" charset="0"/>
                <a:cs typeface="Arial" panose="020B0604020202020204" pitchFamily="34" charset="0"/>
              </a:rPr>
              <a:t>Durante la fase de precampaña, los precandidatos tienen derecho de acceder a radio y TV, en el tiempo que corresponde a los partidos políticos.</a:t>
            </a:r>
          </a:p>
          <a:p>
            <a:pPr algn="just"/>
            <a:r>
              <a:rPr lang="es-MX" sz="1600" dirty="0">
                <a:latin typeface="Arial" panose="020B0604020202020204" pitchFamily="34" charset="0"/>
                <a:cs typeface="Arial" panose="020B0604020202020204" pitchFamily="34" charset="0"/>
              </a:rPr>
              <a:t>La aparición del candidato electo mediante designación directa o precandidato único en los promocionales de radio y TV transmitidos en precampaña, no implica una inobservancia a la legislación electoral, pues la irregularidad dependerá, entre otros elementos y particularidades, del mensaje que se comunique y su efecto o trascendencia.</a:t>
            </a:r>
          </a:p>
          <a:p>
            <a:pPr algn="just"/>
            <a:endParaRPr lang="es-MX" sz="1800" dirty="0"/>
          </a:p>
        </p:txBody>
      </p:sp>
      <p:sp>
        <p:nvSpPr>
          <p:cNvPr id="4" name="Título 3"/>
          <p:cNvSpPr>
            <a:spLocks noGrp="1"/>
          </p:cNvSpPr>
          <p:nvPr>
            <p:ph type="title"/>
          </p:nvPr>
        </p:nvSpPr>
        <p:spPr/>
        <p:txBody>
          <a:bodyPr>
            <a:noAutofit/>
          </a:bodyPr>
          <a:lstStyle/>
          <a:p>
            <a:r>
              <a:rPr lang="es-MX" sz="1600" dirty="0"/>
              <a:t>Aparición de precandidatos únicos o por designación en promocionales</a:t>
            </a:r>
          </a:p>
        </p:txBody>
      </p:sp>
    </p:spTree>
    <p:extLst>
      <p:ext uri="{BB962C8B-B14F-4D97-AF65-F5344CB8AC3E}">
        <p14:creationId xmlns:p14="http://schemas.microsoft.com/office/powerpoint/2010/main" val="29478015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MX" sz="2000" dirty="0"/>
              <a:t>Promoción de precandidato único</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Federal 2018</a:t>
            </a:r>
          </a:p>
        </p:txBody>
      </p:sp>
      <p:sp>
        <p:nvSpPr>
          <p:cNvPr id="6" name="5 CuadroTexto"/>
          <p:cNvSpPr txBox="1"/>
          <p:nvPr/>
        </p:nvSpPr>
        <p:spPr>
          <a:xfrm>
            <a:off x="326339" y="1437768"/>
            <a:ext cx="3530719" cy="3039294"/>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PRD</a:t>
            </a:r>
          </a:p>
          <a:p>
            <a:pPr>
              <a:spcAft>
                <a:spcPts val="300"/>
              </a:spcAft>
            </a:pPr>
            <a:r>
              <a:rPr lang="es-MX" sz="1350" dirty="0">
                <a:latin typeface="Arial" panose="020B0604020202020204" pitchFamily="34" charset="0"/>
                <a:cs typeface="Arial" panose="020B0604020202020204" pitchFamily="34" charset="0"/>
              </a:rPr>
              <a:t>Denunciado: José Antonio </a:t>
            </a:r>
            <a:r>
              <a:rPr lang="es-MX" sz="1350" dirty="0" err="1">
                <a:latin typeface="Arial" panose="020B0604020202020204" pitchFamily="34" charset="0"/>
                <a:cs typeface="Arial" panose="020B0604020202020204" pitchFamily="34" charset="0"/>
              </a:rPr>
              <a:t>Meade</a:t>
            </a:r>
            <a:r>
              <a:rPr lang="es-MX" sz="1350" dirty="0">
                <a:latin typeface="Arial" panose="020B0604020202020204" pitchFamily="34" charset="0"/>
                <a:cs typeface="Arial" panose="020B0604020202020204" pitchFamily="34" charset="0"/>
              </a:rPr>
              <a:t> </a:t>
            </a:r>
            <a:r>
              <a:rPr lang="es-MX" sz="1350" dirty="0" err="1">
                <a:latin typeface="Arial" panose="020B0604020202020204" pitchFamily="34" charset="0"/>
                <a:cs typeface="Arial" panose="020B0604020202020204" pitchFamily="34" charset="0"/>
              </a:rPr>
              <a:t>Kuribeña</a:t>
            </a:r>
            <a:r>
              <a:rPr lang="es-MX" sz="1350" dirty="0">
                <a:latin typeface="Arial" panose="020B0604020202020204" pitchFamily="34" charset="0"/>
                <a:cs typeface="Arial" panose="020B0604020202020204" pitchFamily="34" charset="0"/>
              </a:rPr>
              <a:t> </a:t>
            </a:r>
          </a:p>
          <a:p>
            <a:pPr>
              <a:spcAft>
                <a:spcPts val="300"/>
              </a:spcAft>
            </a:pPr>
            <a:r>
              <a:rPr lang="es-MX" sz="1350" b="1" dirty="0">
                <a:latin typeface="Arial" panose="020B0604020202020204" pitchFamily="34" charset="0"/>
                <a:cs typeface="Arial" panose="020B0604020202020204" pitchFamily="34" charset="0"/>
              </a:rPr>
              <a:t>Acuerdo INE:</a:t>
            </a:r>
          </a:p>
          <a:p>
            <a:pPr>
              <a:spcAft>
                <a:spcPts val="300"/>
              </a:spcAft>
            </a:pPr>
            <a:r>
              <a:rPr lang="es-MX" sz="1350" dirty="0">
                <a:latin typeface="Arial" panose="020B0604020202020204" pitchFamily="34" charset="0"/>
                <a:cs typeface="Arial" panose="020B0604020202020204" pitchFamily="34" charset="0"/>
              </a:rPr>
              <a:t>ACQyD-INE-129/2017</a:t>
            </a:r>
          </a:p>
          <a:p>
            <a:pPr>
              <a:spcAft>
                <a:spcPts val="300"/>
              </a:spcAft>
            </a:pPr>
            <a:r>
              <a:rPr lang="es-MX" sz="1350" dirty="0">
                <a:latin typeface="Arial" panose="020B0604020202020204" pitchFamily="34" charset="0"/>
                <a:cs typeface="Arial" panose="020B0604020202020204" pitchFamily="34" charset="0"/>
              </a:rPr>
              <a:t>Medidas cautelares: improcedentes</a:t>
            </a:r>
          </a:p>
          <a:p>
            <a:pPr>
              <a:spcAft>
                <a:spcPts val="300"/>
              </a:spcAft>
            </a:pPr>
            <a:r>
              <a:rPr lang="es-MX" sz="1350" i="1" dirty="0">
                <a:latin typeface="Arial" panose="020B0604020202020204" pitchFamily="34" charset="0"/>
                <a:cs typeface="Arial" panose="020B0604020202020204" pitchFamily="34" charset="0"/>
              </a:rPr>
              <a:t>Sí impugnado</a:t>
            </a:r>
          </a:p>
          <a:p>
            <a:pPr>
              <a:spcAft>
                <a:spcPts val="300"/>
              </a:spcAft>
            </a:pPr>
            <a:r>
              <a:rPr lang="es-MX" sz="1350" dirty="0">
                <a:latin typeface="Arial" panose="020B0604020202020204" pitchFamily="34" charset="0"/>
                <a:cs typeface="Arial" panose="020B0604020202020204" pitchFamily="34" charset="0"/>
              </a:rPr>
              <a:t>SUP-REP-159/2017</a:t>
            </a:r>
          </a:p>
          <a:p>
            <a:pPr>
              <a:spcAft>
                <a:spcPts val="300"/>
              </a:spcAft>
            </a:pPr>
            <a:r>
              <a:rPr lang="es-MX" sz="1350" dirty="0">
                <a:latin typeface="Arial" panose="020B0604020202020204" pitchFamily="34" charset="0"/>
                <a:cs typeface="Arial" panose="020B0604020202020204" pitchFamily="34" charset="0"/>
              </a:rPr>
              <a:t>(Se confirmó acuerdo del INE).</a:t>
            </a:r>
          </a:p>
          <a:p>
            <a:pPr>
              <a:spcAft>
                <a:spcPts val="300"/>
              </a:spcAft>
            </a:pPr>
            <a:r>
              <a:rPr lang="es-MX" sz="1350" b="1" dirty="0">
                <a:latin typeface="Arial" panose="020B0604020202020204" pitchFamily="34" charset="0"/>
                <a:cs typeface="Arial" panose="020B0604020202020204" pitchFamily="34" charset="0"/>
              </a:rPr>
              <a:t>Fondo del asunto:</a:t>
            </a:r>
          </a:p>
          <a:p>
            <a:pPr>
              <a:spcAft>
                <a:spcPts val="300"/>
              </a:spcAft>
            </a:pPr>
            <a:r>
              <a:rPr lang="es-MX" sz="1350" dirty="0">
                <a:latin typeface="Arial" panose="020B0604020202020204" pitchFamily="34" charset="0"/>
                <a:cs typeface="Arial" panose="020B0604020202020204" pitchFamily="34" charset="0"/>
              </a:rPr>
              <a:t>Inexistencia de la infracción</a:t>
            </a:r>
          </a:p>
          <a:p>
            <a:pPr>
              <a:spcAft>
                <a:spcPts val="300"/>
              </a:spcAft>
            </a:pPr>
            <a:r>
              <a:rPr lang="es-MX" sz="1350" dirty="0">
                <a:latin typeface="Arial" panose="020B0604020202020204" pitchFamily="34" charset="0"/>
                <a:cs typeface="Arial" panose="020B0604020202020204" pitchFamily="34" charset="0"/>
              </a:rPr>
              <a:t>SRE-PSC-7/2018</a:t>
            </a:r>
            <a:r>
              <a:rPr lang="es-ES_tradnl" sz="1350" dirty="0">
                <a:latin typeface="Arial" panose="020B0604020202020204" pitchFamily="34" charset="0"/>
                <a:cs typeface="Arial" panose="020B0604020202020204" pitchFamily="34" charset="0"/>
              </a:rPr>
              <a:t>.</a:t>
            </a:r>
          </a:p>
          <a:p>
            <a:pPr>
              <a:spcAft>
                <a:spcPts val="300"/>
              </a:spcAft>
            </a:pPr>
            <a:r>
              <a:rPr lang="es-ES_tradnl" sz="1350" i="1" dirty="0">
                <a:latin typeface="Arial" panose="020B0604020202020204" pitchFamily="34" charset="0"/>
                <a:cs typeface="Arial" panose="020B0604020202020204" pitchFamily="34" charset="0"/>
              </a:rPr>
              <a:t>No impugnado</a:t>
            </a:r>
            <a:r>
              <a:rPr lang="es-ES_tradnl" sz="1350" dirty="0">
                <a:latin typeface="Arial" panose="020B0604020202020204" pitchFamily="34" charset="0"/>
                <a:cs typeface="Arial" panose="020B0604020202020204" pitchFamily="34" charset="0"/>
              </a:rPr>
              <a:t>.</a:t>
            </a:r>
            <a:endParaRPr lang="es-MX" sz="1350" dirty="0">
              <a:latin typeface="Arial" panose="020B0604020202020204" pitchFamily="34" charset="0"/>
              <a:cs typeface="Arial" panose="020B0604020202020204" pitchFamily="34" charset="0"/>
            </a:endParaRPr>
          </a:p>
        </p:txBody>
      </p:sp>
      <p:sp>
        <p:nvSpPr>
          <p:cNvPr id="8" name="7 CuadroTexto"/>
          <p:cNvSpPr txBox="1"/>
          <p:nvPr/>
        </p:nvSpPr>
        <p:spPr>
          <a:xfrm>
            <a:off x="351168" y="4696728"/>
            <a:ext cx="3530719" cy="1815882"/>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pPr algn="just"/>
            <a:r>
              <a:rPr lang="es-MX" sz="1400" dirty="0">
                <a:latin typeface="Arial" panose="020B0604020202020204" pitchFamily="34" charset="0"/>
                <a:cs typeface="Arial" panose="020B0604020202020204" pitchFamily="34" charset="0"/>
              </a:rPr>
              <a:t>La aparición de precandidatos únicos en spots de radio y TV a los que tienen derecho los partidos políticos por si misma no es ilegal, ya que para que se actualice una diversa irregularidad debe tomarse en cuenta otros elementos, sus efectos y trascendencia.</a:t>
            </a:r>
          </a:p>
        </p:txBody>
      </p:sp>
      <p:sp>
        <p:nvSpPr>
          <p:cNvPr id="9" name="8 CuadroTexto"/>
          <p:cNvSpPr txBox="1"/>
          <p:nvPr/>
        </p:nvSpPr>
        <p:spPr>
          <a:xfrm>
            <a:off x="4066829" y="3774067"/>
            <a:ext cx="4547171" cy="2893100"/>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MX" sz="1400" dirty="0">
                <a:latin typeface="Arial" panose="020B0604020202020204" pitchFamily="34" charset="0"/>
                <a:cs typeface="Arial" panose="020B0604020202020204" pitchFamily="34" charset="0"/>
              </a:rPr>
              <a:t>Es inexistente la infracción atribuida al PRI porque los mensajes no contienen manifestaciones explícitas o inequívocas de apoyo o rechazo hacia una opción electoral;  Se dirigen de manera clara a la militancia o a los afiliados del partido político; no hay  posicionamiento indebido o la formulación de propuestas de campaña.</a:t>
            </a:r>
          </a:p>
          <a:p>
            <a:pPr algn="just"/>
            <a:r>
              <a:rPr lang="es-MX" sz="1400" dirty="0">
                <a:latin typeface="Arial" panose="020B0604020202020204" pitchFamily="34" charset="0"/>
                <a:cs typeface="Arial" panose="020B0604020202020204" pitchFamily="34" charset="0"/>
              </a:rPr>
              <a:t>Se justifica que el sujeto denunciado aparezca en spots a pesar de ser precandidato único, porque tiene que buscar el apoyo del órgano colegiado que tiene que aprobar su postulación, cuyos integrantes están dispersos en el país.</a:t>
            </a:r>
          </a:p>
        </p:txBody>
      </p:sp>
      <p:sp>
        <p:nvSpPr>
          <p:cNvPr id="2" name="Rectángulo 1"/>
          <p:cNvSpPr/>
          <p:nvPr/>
        </p:nvSpPr>
        <p:spPr>
          <a:xfrm>
            <a:off x="3571337" y="2018226"/>
            <a:ext cx="4819448" cy="307777"/>
          </a:xfrm>
          <a:prstGeom prst="rect">
            <a:avLst/>
          </a:prstGeom>
        </p:spPr>
        <p:txBody>
          <a:bodyPr wrap="square">
            <a:spAutoFit/>
          </a:bodyPr>
          <a:lstStyle/>
          <a:p>
            <a:pPr marL="180340" marR="180340">
              <a:spcAft>
                <a:spcPts val="0"/>
              </a:spcAft>
            </a:pPr>
            <a:endParaRPr lang="es-MX"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4226943" y="1344216"/>
            <a:ext cx="4572000" cy="2462213"/>
          </a:xfrm>
          <a:prstGeom prst="rect">
            <a:avLst/>
          </a:prstGeom>
        </p:spPr>
        <p:txBody>
          <a:bodyPr>
            <a:spAutoFit/>
          </a:bodyPr>
          <a:lstStyle/>
          <a:p>
            <a:pPr>
              <a:spcAft>
                <a:spcPts val="0"/>
              </a:spcAft>
            </a:pPr>
            <a:r>
              <a:rPr lang="es-ES_tradnl" sz="1400" b="1" i="1" dirty="0">
                <a:latin typeface="Arial" panose="020B0604020202020204" pitchFamily="34" charset="0"/>
                <a:ea typeface="Times New Roman" panose="02020603050405020304" pitchFamily="18" charset="0"/>
                <a:cs typeface="Arial" panose="020B0604020202020204" pitchFamily="34" charset="0"/>
              </a:rPr>
              <a:t>Mujeres</a:t>
            </a:r>
          </a:p>
          <a:p>
            <a:pPr>
              <a:spcAft>
                <a:spcPts val="0"/>
              </a:spcAft>
            </a:pPr>
            <a:endParaRPr lang="es-ES_tradnl" sz="1400" b="1" i="1" dirty="0">
              <a:latin typeface="Arial" panose="020B0604020202020204" pitchFamily="34" charset="0"/>
              <a:ea typeface="Times New Roman" panose="02020603050405020304" pitchFamily="18" charset="0"/>
              <a:cs typeface="Arial" panose="020B0604020202020204" pitchFamily="34" charset="0"/>
            </a:endParaRPr>
          </a:p>
          <a:p>
            <a:pPr>
              <a:spcAft>
                <a:spcPts val="0"/>
              </a:spcAft>
            </a:pPr>
            <a:r>
              <a:rPr lang="es-ES_tradnl" sz="1400" dirty="0">
                <a:latin typeface="Arial" panose="020B0604020202020204" pitchFamily="34" charset="0"/>
                <a:ea typeface="Times New Roman" panose="02020603050405020304" pitchFamily="18" charset="0"/>
                <a:cs typeface="Arial" panose="020B0604020202020204" pitchFamily="34" charset="0"/>
              </a:rPr>
              <a:t>Spot Visión:</a:t>
            </a:r>
          </a:p>
          <a:p>
            <a:pPr algn="just">
              <a:spcAft>
                <a:spcPts val="0"/>
              </a:spcAft>
            </a:pPr>
            <a:r>
              <a:rPr lang="es-ES_tradnl" sz="1400" i="1" dirty="0">
                <a:latin typeface="Arial" panose="020B0604020202020204" pitchFamily="34" charset="0"/>
                <a:ea typeface="Times New Roman" panose="02020603050405020304" pitchFamily="18" charset="0"/>
                <a:cs typeface="Arial" panose="020B0604020202020204" pitchFamily="34" charset="0"/>
              </a:rPr>
              <a:t>Voz masculina: Vengo con humildad a pedir su apoyo para trabajar y que logremos juntos con entrega.</a:t>
            </a:r>
            <a:endParaRPr lang="es-MX" sz="1400" i="1" dirty="0">
              <a:latin typeface="Arial" panose="020B0604020202020204" pitchFamily="34" charset="0"/>
              <a:ea typeface="Calibri" panose="020F0502020204030204" pitchFamily="34" charset="0"/>
              <a:cs typeface="Arial" panose="020B0604020202020204" pitchFamily="34" charset="0"/>
            </a:endParaRPr>
          </a:p>
          <a:p>
            <a:pPr algn="just"/>
            <a:r>
              <a:rPr lang="es-ES_tradnl" sz="1400" i="1" dirty="0">
                <a:latin typeface="Arial" panose="020B0604020202020204" pitchFamily="34" charset="0"/>
                <a:ea typeface="Times New Roman" panose="02020603050405020304" pitchFamily="18" charset="0"/>
                <a:cs typeface="Arial" panose="020B0604020202020204" pitchFamily="34" charset="0"/>
              </a:rPr>
              <a:t>Conocimiento y pasión para que cada familia viva, con felicidad y justicia. Porque vamos a cerrar la distancia entre el México que somos y el México que queremos ser.</a:t>
            </a:r>
          </a:p>
          <a:p>
            <a:pPr algn="just"/>
            <a:r>
              <a:rPr lang="es-ES_tradnl" sz="1400" i="1" dirty="0">
                <a:latin typeface="Arial" panose="020B0604020202020204" pitchFamily="34" charset="0"/>
                <a:cs typeface="Arial" panose="020B0604020202020204" pitchFamily="34" charset="0"/>
              </a:rPr>
              <a:t>José Antonio </a:t>
            </a:r>
            <a:r>
              <a:rPr lang="es-ES_tradnl" sz="1400" i="1" dirty="0" err="1">
                <a:latin typeface="Arial" panose="020B0604020202020204" pitchFamily="34" charset="0"/>
                <a:cs typeface="Arial" panose="020B0604020202020204" pitchFamily="34" charset="0"/>
              </a:rPr>
              <a:t>Meade</a:t>
            </a:r>
            <a:r>
              <a:rPr lang="es-ES_tradnl" sz="1400" i="1" dirty="0">
                <a:latin typeface="Arial" panose="020B0604020202020204" pitchFamily="34" charset="0"/>
                <a:cs typeface="Arial" panose="020B0604020202020204" pitchFamily="34" charset="0"/>
              </a:rPr>
              <a:t> Precandidato del PRI a la Presidencia de la República</a:t>
            </a:r>
            <a:endParaRPr lang="es-MX" sz="14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4480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7200" y="1338263"/>
            <a:ext cx="7829550" cy="5083176"/>
          </a:xfrm>
        </p:spPr>
        <p:txBody>
          <a:bodyPr/>
          <a:lstStyle/>
          <a:p>
            <a:pPr algn="just"/>
            <a:r>
              <a:rPr lang="es-MX" sz="2000" dirty="0" smtClean="0">
                <a:latin typeface="Arial" panose="020B0604020202020204" pitchFamily="34" charset="0"/>
                <a:cs typeface="Arial" panose="020B0604020202020204" pitchFamily="34" charset="0"/>
              </a:rPr>
              <a:t>MEDIDAS CAUTELARES: Tienen </a:t>
            </a:r>
            <a:r>
              <a:rPr lang="es-MX" sz="2000" dirty="0">
                <a:latin typeface="Arial" panose="020B0604020202020204" pitchFamily="34" charset="0"/>
                <a:cs typeface="Arial" panose="020B0604020202020204" pitchFamily="34" charset="0"/>
              </a:rPr>
              <a:t>por objeto lograr la cesación de los actos o hechos que podrían constituir alguna infracción a la normativa electoral y así </a:t>
            </a:r>
            <a:r>
              <a:rPr lang="es-MX" sz="2000" dirty="0" smtClean="0">
                <a:latin typeface="Arial" panose="020B0604020202020204" pitchFamily="34" charset="0"/>
                <a:cs typeface="Arial" panose="020B0604020202020204" pitchFamily="34" charset="0"/>
              </a:rPr>
              <a:t>evitar que se produzcan daños </a:t>
            </a:r>
            <a:r>
              <a:rPr lang="es-MX" sz="2000" dirty="0">
                <a:latin typeface="Arial" panose="020B0604020202020204" pitchFamily="34" charset="0"/>
                <a:cs typeface="Arial" panose="020B0604020202020204" pitchFamily="34" charset="0"/>
              </a:rPr>
              <a:t>irreparables, la afectación de los principios que rigen los procesos electorales, o la vulneración de los bienes jurídicos tutelados por las disposiciones legales.</a:t>
            </a:r>
          </a:p>
          <a:p>
            <a:pPr algn="just"/>
            <a:r>
              <a:rPr lang="es-MX" sz="2000" dirty="0" smtClean="0">
                <a:latin typeface="Arial" panose="020B0604020202020204" pitchFamily="34" charset="0"/>
                <a:cs typeface="Arial" panose="020B0604020202020204" pitchFamily="34" charset="0"/>
              </a:rPr>
              <a:t>Tienen una </a:t>
            </a:r>
            <a:r>
              <a:rPr lang="es-MX" sz="2000" dirty="0">
                <a:latin typeface="Arial" panose="020B0604020202020204" pitchFamily="34" charset="0"/>
                <a:cs typeface="Arial" panose="020B0604020202020204" pitchFamily="34" charset="0"/>
              </a:rPr>
              <a:t>función de carácter preventivo, dado que constituyen resoluciones que se anticipan al dictado de la decisión final, con el objeto de garantizar eficacia en la protección del derecho que se estima violentado.</a:t>
            </a:r>
          </a:p>
          <a:p>
            <a:pPr algn="just"/>
            <a:r>
              <a:rPr lang="es-MX" sz="2000" dirty="0">
                <a:latin typeface="Arial" panose="020B0604020202020204" pitchFamily="34" charset="0"/>
                <a:cs typeface="Arial" panose="020B0604020202020204" pitchFamily="34" charset="0"/>
              </a:rPr>
              <a:t>Protegen esencialmente el derecho humano a la tutela judicial efectiva, previsto en el artículo 17 de la Constitución.</a:t>
            </a:r>
          </a:p>
          <a:p>
            <a:pPr algn="just"/>
            <a:r>
              <a:rPr lang="es-MX" sz="2000" dirty="0" smtClean="0">
                <a:latin typeface="Arial" panose="020B0604020202020204" pitchFamily="34" charset="0"/>
                <a:cs typeface="Arial" panose="020B0604020202020204" pitchFamily="34" charset="0"/>
              </a:rPr>
              <a:t>Para determinar si se concede o no una medida cautelar, </a:t>
            </a:r>
            <a:r>
              <a:rPr lang="es-MX" sz="2000" dirty="0">
                <a:latin typeface="Arial" panose="020B0604020202020204" pitchFamily="34" charset="0"/>
                <a:cs typeface="Arial" panose="020B0604020202020204" pitchFamily="34" charset="0"/>
              </a:rPr>
              <a:t>la UTCE </a:t>
            </a:r>
            <a:r>
              <a:rPr lang="es-MX" sz="2000" dirty="0" smtClean="0">
                <a:latin typeface="Arial" panose="020B0604020202020204" pitchFamily="34" charset="0"/>
                <a:cs typeface="Arial" panose="020B0604020202020204" pitchFamily="34" charset="0"/>
              </a:rPr>
              <a:t>del INE realiza </a:t>
            </a:r>
            <a:r>
              <a:rPr lang="es-MX" sz="2000" dirty="0">
                <a:latin typeface="Arial" panose="020B0604020202020204" pitchFamily="34" charset="0"/>
                <a:cs typeface="Arial" panose="020B0604020202020204" pitchFamily="34" charset="0"/>
              </a:rPr>
              <a:t>las diligencias necesarias y una vez admitida la denuncia o queja </a:t>
            </a:r>
            <a:r>
              <a:rPr lang="es-MX" sz="2000" dirty="0" smtClean="0">
                <a:latin typeface="Arial" panose="020B0604020202020204" pitchFamily="34" charset="0"/>
                <a:cs typeface="Arial" panose="020B0604020202020204" pitchFamily="34" charset="0"/>
              </a:rPr>
              <a:t>remite </a:t>
            </a:r>
            <a:r>
              <a:rPr lang="es-MX" sz="2000" dirty="0">
                <a:latin typeface="Arial" panose="020B0604020202020204" pitchFamily="34" charset="0"/>
                <a:cs typeface="Arial" panose="020B0604020202020204" pitchFamily="34" charset="0"/>
              </a:rPr>
              <a:t>proyecto de acuerdo a la CQyD para </a:t>
            </a:r>
            <a:r>
              <a:rPr lang="es-MX" sz="2000" dirty="0" smtClean="0">
                <a:latin typeface="Arial" panose="020B0604020202020204" pitchFamily="34" charset="0"/>
                <a:cs typeface="Arial" panose="020B0604020202020204" pitchFamily="34" charset="0"/>
              </a:rPr>
              <a:t>que resuelva </a:t>
            </a:r>
            <a:r>
              <a:rPr lang="es-MX" sz="2000" dirty="0">
                <a:latin typeface="Arial" panose="020B0604020202020204" pitchFamily="34" charset="0"/>
                <a:cs typeface="Arial" panose="020B0604020202020204" pitchFamily="34" charset="0"/>
              </a:rPr>
              <a:t>en un </a:t>
            </a:r>
            <a:r>
              <a:rPr lang="es-MX" sz="2000" dirty="0" smtClean="0">
                <a:latin typeface="Arial" panose="020B0604020202020204" pitchFamily="34" charset="0"/>
                <a:cs typeface="Arial" panose="020B0604020202020204" pitchFamily="34" charset="0"/>
              </a:rPr>
              <a:t>plazo máximo </a:t>
            </a:r>
            <a:r>
              <a:rPr lang="es-MX" sz="2000" dirty="0">
                <a:latin typeface="Arial" panose="020B0604020202020204" pitchFamily="34" charset="0"/>
                <a:cs typeface="Arial" panose="020B0604020202020204" pitchFamily="34" charset="0"/>
              </a:rPr>
              <a:t>de 24 </a:t>
            </a:r>
            <a:r>
              <a:rPr lang="es-MX" sz="2000" dirty="0" smtClean="0">
                <a:latin typeface="Arial" panose="020B0604020202020204" pitchFamily="34" charset="0"/>
                <a:cs typeface="Arial" panose="020B0604020202020204" pitchFamily="34" charset="0"/>
              </a:rPr>
              <a:t>horas. </a:t>
            </a:r>
            <a:endParaRPr lang="es-MX" sz="2000" dirty="0">
              <a:latin typeface="Arial" panose="020B0604020202020204" pitchFamily="34" charset="0"/>
              <a:cs typeface="Arial" panose="020B0604020202020204" pitchFamily="34" charset="0"/>
            </a:endParaRPr>
          </a:p>
          <a:p>
            <a:endParaRPr lang="es-MX" dirty="0"/>
          </a:p>
        </p:txBody>
      </p:sp>
      <p:sp>
        <p:nvSpPr>
          <p:cNvPr id="4" name="Título 3"/>
          <p:cNvSpPr>
            <a:spLocks noGrp="1"/>
          </p:cNvSpPr>
          <p:nvPr>
            <p:ph type="title"/>
          </p:nvPr>
        </p:nvSpPr>
        <p:spPr/>
        <p:txBody>
          <a:bodyPr/>
          <a:lstStyle/>
          <a:p>
            <a:r>
              <a:rPr lang="es-MX" dirty="0"/>
              <a:t>Medidas cautelares</a:t>
            </a:r>
          </a:p>
        </p:txBody>
      </p:sp>
    </p:spTree>
    <p:extLst>
      <p:ext uri="{BB962C8B-B14F-4D97-AF65-F5344CB8AC3E}">
        <p14:creationId xmlns:p14="http://schemas.microsoft.com/office/powerpoint/2010/main" val="18636893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pPr algn="just"/>
            <a:r>
              <a:rPr lang="es-MX" sz="1600" dirty="0">
                <a:latin typeface="Arial" panose="020B0604020202020204" pitchFamily="34" charset="0"/>
                <a:cs typeface="Arial" panose="020B0604020202020204" pitchFamily="34" charset="0"/>
              </a:rPr>
              <a:t>Presentación de diversas quejas por la aparición de dirigentes partidistas en promocionales, por considerar que constituyen actos anticipados de campaña.</a:t>
            </a:r>
          </a:p>
          <a:p>
            <a:pPr algn="just"/>
            <a:r>
              <a:rPr lang="es-MX" sz="1600" dirty="0">
                <a:latin typeface="Arial" panose="020B0604020202020204" pitchFamily="34" charset="0"/>
                <a:cs typeface="Arial" panose="020B0604020202020204" pitchFamily="34" charset="0"/>
              </a:rPr>
              <a:t>Sala Superior, estima que no se actualiza violación a la normativa electoral, en atención a que los dirigentes partidistas son voceros autorizados de los partidos políticos. No obstante, en las sentencias SUP-REP-575/2015 y SUP-REP-198/2016 vinculó al INE para que emitiera los Lineamientos que regulen los criterios a los que se debe ajustar la </a:t>
            </a:r>
            <a:r>
              <a:rPr lang="es-MX" sz="1600" dirty="0" err="1">
                <a:latin typeface="Arial" panose="020B0604020202020204" pitchFamily="34" charset="0"/>
                <a:cs typeface="Arial" panose="020B0604020202020204" pitchFamily="34" charset="0"/>
              </a:rPr>
              <a:t>CQyD</a:t>
            </a:r>
            <a:r>
              <a:rPr lang="es-MX" sz="1600" dirty="0">
                <a:latin typeface="Arial" panose="020B0604020202020204" pitchFamily="34" charset="0"/>
                <a:cs typeface="Arial" panose="020B0604020202020204" pitchFamily="34" charset="0"/>
              </a:rPr>
              <a:t> para la valoración de dichas apariciones y evitar fraudes a la ley.</a:t>
            </a:r>
          </a:p>
          <a:p>
            <a:pPr algn="just"/>
            <a:r>
              <a:rPr lang="es-MX" sz="1600" dirty="0">
                <a:latin typeface="Arial" panose="020B0604020202020204" pitchFamily="34" charset="0"/>
                <a:cs typeface="Arial" panose="020B0604020202020204" pitchFamily="34" charset="0"/>
              </a:rPr>
              <a:t>21 julio 2017. Emisión de lineamientos que regulan los criterios respecto de la aparición de dirigentes y voceros partidistas en tiempos de radio y TV (INE/CG337/2017).</a:t>
            </a:r>
          </a:p>
          <a:p>
            <a:pPr algn="just"/>
            <a:r>
              <a:rPr lang="es-MX" sz="1600" dirty="0">
                <a:latin typeface="Arial" panose="020B0604020202020204" pitchFamily="34" charset="0"/>
                <a:cs typeface="Arial" panose="020B0604020202020204" pitchFamily="34" charset="0"/>
              </a:rPr>
              <a:t>25 septiembre 2017. La Sala Superior revoca los lineamientos del INE por considerar que se excedió en lo dispuesto en dichas sentencias al regular prohibiciones y derechos fundamentales que no fueron ordenadas. (SUP-RAP-268/2017 y acumulados)</a:t>
            </a:r>
          </a:p>
        </p:txBody>
      </p:sp>
      <p:sp>
        <p:nvSpPr>
          <p:cNvPr id="4" name="Título 3"/>
          <p:cNvSpPr>
            <a:spLocks noGrp="1"/>
          </p:cNvSpPr>
          <p:nvPr>
            <p:ph type="title"/>
          </p:nvPr>
        </p:nvSpPr>
        <p:spPr/>
        <p:txBody>
          <a:bodyPr>
            <a:normAutofit fontScale="90000"/>
          </a:bodyPr>
          <a:lstStyle/>
          <a:p>
            <a:r>
              <a:rPr lang="es-MX" dirty="0"/>
              <a:t>Aparición dirigentes partidistas en promocionales</a:t>
            </a:r>
          </a:p>
        </p:txBody>
      </p:sp>
    </p:spTree>
    <p:extLst>
      <p:ext uri="{BB962C8B-B14F-4D97-AF65-F5344CB8AC3E}">
        <p14:creationId xmlns:p14="http://schemas.microsoft.com/office/powerpoint/2010/main" val="13030886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pPr algn="just"/>
            <a:r>
              <a:rPr lang="es-MX" sz="1600" dirty="0">
                <a:latin typeface="Arial" panose="020B0604020202020204" pitchFamily="34" charset="0"/>
                <a:cs typeface="Arial" panose="020B0604020202020204" pitchFamily="34" charset="0"/>
              </a:rPr>
              <a:t>Los contenidos alojados en redes sociales, a diferencia de los promocionales de radio y la TV, supone cierto conocimiento del contenido buscado y la intención de quien desea acceder a determinado promocional para verlo. El usuario tiene que desplegar una o varias acciones para acceder a los contenidos, situación que no acontece con otros medios de comunicación, en los que la publicidad aparece al margen de la voluntad del usuario. (Criterio sostenido en el </a:t>
            </a:r>
            <a:r>
              <a:rPr lang="es-ES" sz="1600" dirty="0">
                <a:latin typeface="Arial" panose="020B0604020202020204" pitchFamily="34" charset="0"/>
                <a:cs typeface="Arial" panose="020B0604020202020204" pitchFamily="34" charset="0"/>
              </a:rPr>
              <a:t>SUP-RAP-97/2012).</a:t>
            </a:r>
            <a:endParaRPr lang="es-MX" sz="1600" dirty="0">
              <a:latin typeface="Arial" panose="020B0604020202020204" pitchFamily="34" charset="0"/>
              <a:cs typeface="Arial" panose="020B0604020202020204" pitchFamily="34" charset="0"/>
            </a:endParaRPr>
          </a:p>
          <a:p>
            <a:pPr algn="just"/>
            <a:r>
              <a:rPr lang="es-MX" sz="1600" dirty="0">
                <a:latin typeface="Arial" panose="020B0604020202020204" pitchFamily="34" charset="0"/>
                <a:cs typeface="Arial" panose="020B0604020202020204" pitchFamily="34" charset="0"/>
              </a:rPr>
              <a:t>Espacios de </a:t>
            </a:r>
            <a:r>
              <a:rPr lang="es-MX" sz="1600" b="1" dirty="0">
                <a:latin typeface="Arial" panose="020B0604020202020204" pitchFamily="34" charset="0"/>
                <a:cs typeface="Arial" panose="020B0604020202020204" pitchFamily="34" charset="0"/>
              </a:rPr>
              <a:t>plena libertad</a:t>
            </a:r>
            <a:r>
              <a:rPr lang="es-MX" sz="1600" dirty="0">
                <a:latin typeface="Arial" panose="020B0604020202020204" pitchFamily="34" charset="0"/>
                <a:cs typeface="Arial" panose="020B0604020202020204" pitchFamily="34" charset="0"/>
              </a:rPr>
              <a:t> (Criterio sostenido en los juicios </a:t>
            </a:r>
            <a:r>
              <a:rPr lang="es-ES" sz="1600" dirty="0">
                <a:latin typeface="Arial" panose="020B0604020202020204" pitchFamily="34" charset="0"/>
                <a:cs typeface="Arial" panose="020B0604020202020204" pitchFamily="34" charset="0"/>
              </a:rPr>
              <a:t>SRE-PSC-268/2015, SRE-PSC-8/2016 y SRE-PSD-520/2015).</a:t>
            </a:r>
          </a:p>
          <a:p>
            <a:pPr algn="just"/>
            <a:r>
              <a:rPr lang="es-MX" sz="1600" dirty="0">
                <a:latin typeface="Arial" panose="020B0604020202020204" pitchFamily="34" charset="0"/>
                <a:cs typeface="Arial" panose="020B0604020202020204" pitchFamily="34" charset="0"/>
              </a:rPr>
              <a:t>No es válido restringir los contenidos alojados en redes sociales, sin fundamento legal alguno, porque carecen de regulación normativa y sería un recurso desproporcionado, si con ello se hace nugatorio el derecho fundamental de expresión (Criterio sostenido por la Sala Superior en el SUP-REP-578/2015.</a:t>
            </a:r>
          </a:p>
          <a:p>
            <a:pPr algn="just"/>
            <a:r>
              <a:rPr lang="es-MX" sz="1600" dirty="0">
                <a:latin typeface="Arial" panose="020B0604020202020204" pitchFamily="34" charset="0"/>
                <a:cs typeface="Arial" panose="020B0604020202020204" pitchFamily="34" charset="0"/>
              </a:rPr>
              <a:t>Sólo en situaciones extremas se puede limitar y sancionar el abuso de ese derecho fundamental y esto acontece cuando los contenidos pongan en riesgo valores de la máxima importancia como el interés superior del menor; la afectación a la paz social; el derecho a la vida, la libertad o integridad de las personas.</a:t>
            </a:r>
          </a:p>
          <a:p>
            <a:pPr marL="0" indent="0">
              <a:buNone/>
            </a:pPr>
            <a:endParaRPr lang="es-MX" dirty="0"/>
          </a:p>
        </p:txBody>
      </p:sp>
      <p:sp>
        <p:nvSpPr>
          <p:cNvPr id="4" name="Título 3"/>
          <p:cNvSpPr>
            <a:spLocks noGrp="1"/>
          </p:cNvSpPr>
          <p:nvPr>
            <p:ph type="title"/>
          </p:nvPr>
        </p:nvSpPr>
        <p:spPr/>
        <p:txBody>
          <a:bodyPr/>
          <a:lstStyle/>
          <a:p>
            <a:r>
              <a:rPr lang="es-MX" dirty="0"/>
              <a:t>Redes sociales</a:t>
            </a:r>
          </a:p>
        </p:txBody>
      </p:sp>
    </p:spTree>
    <p:extLst>
      <p:ext uri="{BB962C8B-B14F-4D97-AF65-F5344CB8AC3E}">
        <p14:creationId xmlns:p14="http://schemas.microsoft.com/office/powerpoint/2010/main" val="38624497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pPr algn="just"/>
            <a:r>
              <a:rPr lang="es-MX" sz="1600" b="1" dirty="0">
                <a:latin typeface="Arial" charset="0"/>
                <a:cs typeface="Arial" charset="0"/>
              </a:rPr>
              <a:t>JURISPRUDENCIA 19/2016.</a:t>
            </a:r>
          </a:p>
          <a:p>
            <a:pPr marL="0" indent="0" algn="just">
              <a:buNone/>
            </a:pPr>
            <a:r>
              <a:rPr lang="es-MX" sz="1600" b="1" dirty="0">
                <a:latin typeface="Arial" charset="0"/>
                <a:cs typeface="Arial" charset="0"/>
              </a:rPr>
              <a:t>LIBERTAD DE EXPRESIÓN EN REDES SOCIALES. ENFOQUE QUE DEBE ADOPTARSE AL ANALIZAR MEDIDAS QUE PUEDEN IMPACTARLAS.</a:t>
            </a:r>
          </a:p>
          <a:p>
            <a:pPr marL="0" indent="0" algn="just">
              <a:buNone/>
            </a:pPr>
            <a:r>
              <a:rPr lang="es-MX" sz="1600" dirty="0">
                <a:latin typeface="Arial" charset="0"/>
                <a:cs typeface="Arial" charset="0"/>
              </a:rPr>
              <a:t>De la interpretación gramatical, sistemática y funcional de lo dispuesto en los artículos 1° y 6°, de la Constitución Política de los Estados Unidos Mexicanos; y 11, párrafos 1 y 2, así como 13, párrafos 1 y 2, de la Convención Americana sobre Derechos Humanos, se advierte que, por sus características, las redes sociales son un medio que posibilita un ejercicio más democrático, abierto, plural y expansivo de la libertad de expresión, lo que provoca que la postura que se adopte en torno a cualquier medida que pueda impactarlas, deba estar orientada, en principio, a salvaguardar la libre y genuina interacción entre los usuarios, como parte de su derecho humano a la libertad de expresión, para lo cual, resulta indispensable remover potenciales limitaciones sobre el involucramiento cívico y político de la ciudadanía a través de internet.</a:t>
            </a:r>
          </a:p>
          <a:p>
            <a:endParaRPr lang="es-MX" dirty="0"/>
          </a:p>
        </p:txBody>
      </p:sp>
      <p:sp>
        <p:nvSpPr>
          <p:cNvPr id="4" name="Título 3"/>
          <p:cNvSpPr>
            <a:spLocks noGrp="1"/>
          </p:cNvSpPr>
          <p:nvPr>
            <p:ph type="title"/>
          </p:nvPr>
        </p:nvSpPr>
        <p:spPr/>
        <p:txBody>
          <a:bodyPr/>
          <a:lstStyle/>
          <a:p>
            <a:r>
              <a:rPr lang="es-MX" dirty="0"/>
              <a:t>Redes sociales</a:t>
            </a:r>
          </a:p>
        </p:txBody>
      </p:sp>
    </p:spTree>
    <p:extLst>
      <p:ext uri="{BB962C8B-B14F-4D97-AF65-F5344CB8AC3E}">
        <p14:creationId xmlns:p14="http://schemas.microsoft.com/office/powerpoint/2010/main" val="383621687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dirty="0"/>
              <a:t>Uso indebido de la pauta</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Federal</a:t>
            </a:r>
          </a:p>
        </p:txBody>
      </p:sp>
      <p:sp>
        <p:nvSpPr>
          <p:cNvPr id="6" name="5 CuadroTexto"/>
          <p:cNvSpPr txBox="1"/>
          <p:nvPr/>
        </p:nvSpPr>
        <p:spPr>
          <a:xfrm>
            <a:off x="175845" y="926568"/>
            <a:ext cx="2863688" cy="3754874"/>
          </a:xfrm>
          <a:prstGeom prst="rect">
            <a:avLst/>
          </a:prstGeom>
          <a:noFill/>
          <a:ln w="57150">
            <a:solidFill>
              <a:schemeClr val="tx1">
                <a:lumMod val="50000"/>
                <a:lumOff val="50000"/>
              </a:schemeClr>
            </a:solidFill>
          </a:ln>
        </p:spPr>
        <p:txBody>
          <a:bodyPr wrap="square" rtlCol="0">
            <a:spAutoFit/>
          </a:bodyPr>
          <a:lstStyle/>
          <a:p>
            <a:r>
              <a:rPr lang="es-MX" sz="1400" dirty="0">
                <a:latin typeface="Arial" panose="020B0604020202020204" pitchFamily="34" charset="0"/>
                <a:cs typeface="Arial" panose="020B0604020202020204" pitchFamily="34" charset="0"/>
              </a:rPr>
              <a:t>Quejoso: Delfino Beltrán Vázquez</a:t>
            </a:r>
          </a:p>
          <a:p>
            <a:r>
              <a:rPr lang="es-MX" sz="1400" dirty="0">
                <a:latin typeface="Arial" panose="020B0604020202020204" pitchFamily="34" charset="0"/>
                <a:cs typeface="Arial" panose="020B0604020202020204" pitchFamily="34" charset="0"/>
              </a:rPr>
              <a:t>Denunciado: MORENA</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Acuerdo INE </a:t>
            </a:r>
          </a:p>
          <a:p>
            <a:r>
              <a:rPr lang="es-MX" sz="1400" dirty="0">
                <a:latin typeface="Arial" panose="020B0604020202020204" pitchFamily="34" charset="0"/>
                <a:cs typeface="Arial" panose="020B0604020202020204" pitchFamily="34" charset="0"/>
              </a:rPr>
              <a:t>ACQyD-INE-130/2017</a:t>
            </a:r>
          </a:p>
          <a:p>
            <a:r>
              <a:rPr lang="es-MX" sz="1400" dirty="0">
                <a:latin typeface="Arial" panose="020B0604020202020204" pitchFamily="34" charset="0"/>
                <a:cs typeface="Arial" panose="020B0604020202020204" pitchFamily="34" charset="0"/>
              </a:rPr>
              <a:t>Medidas cautelares: improcedentes.</a:t>
            </a:r>
          </a:p>
          <a:p>
            <a:endParaRPr lang="es-MX" sz="1400" dirty="0">
              <a:latin typeface="Arial" panose="020B0604020202020204" pitchFamily="34" charset="0"/>
              <a:cs typeface="Arial" panose="020B0604020202020204" pitchFamily="34" charset="0"/>
            </a:endParaRPr>
          </a:p>
          <a:p>
            <a:r>
              <a:rPr lang="es-MX" sz="1400" i="1" dirty="0">
                <a:latin typeface="Arial" panose="020B0604020202020204" pitchFamily="34" charset="0"/>
                <a:cs typeface="Arial" panose="020B0604020202020204" pitchFamily="34" charset="0"/>
              </a:rPr>
              <a:t>Sí impugnado</a:t>
            </a:r>
          </a:p>
          <a:p>
            <a:r>
              <a:rPr lang="es-MX" sz="1400" dirty="0">
                <a:latin typeface="Arial" panose="020B0604020202020204" pitchFamily="34" charset="0"/>
                <a:cs typeface="Arial" panose="020B0604020202020204" pitchFamily="34" charset="0"/>
              </a:rPr>
              <a:t>SUP-REP-161/2017</a:t>
            </a:r>
          </a:p>
          <a:p>
            <a:r>
              <a:rPr lang="es-MX" sz="1400" dirty="0">
                <a:latin typeface="Arial" panose="020B0604020202020204" pitchFamily="34" charset="0"/>
                <a:cs typeface="Arial" panose="020B0604020202020204" pitchFamily="34" charset="0"/>
              </a:rPr>
              <a:t>(se confirmó acuerdo del INE)</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Fondo del asunto:</a:t>
            </a:r>
          </a:p>
          <a:p>
            <a:r>
              <a:rPr lang="es-ES" sz="1400" dirty="0">
                <a:solidFill>
                  <a:schemeClr val="tx1">
                    <a:lumMod val="50000"/>
                  </a:schemeClr>
                </a:solidFill>
                <a:latin typeface="Arial" panose="020B0604020202020204" pitchFamily="34" charset="0"/>
                <a:cs typeface="Arial" panose="020B0604020202020204" pitchFamily="34" charset="0"/>
              </a:rPr>
              <a:t>SRE-PSC-9/2018</a:t>
            </a:r>
            <a:endParaRPr lang="es-MX" sz="1400" dirty="0">
              <a:solidFill>
                <a:schemeClr val="tx1">
                  <a:lumMod val="50000"/>
                </a:schemeClr>
              </a:solidFill>
              <a:latin typeface="Arial" panose="020B0604020202020204" pitchFamily="34" charset="0"/>
              <a:cs typeface="Arial" panose="020B0604020202020204" pitchFamily="34" charset="0"/>
            </a:endParaRPr>
          </a:p>
          <a:p>
            <a:r>
              <a:rPr lang="es-MX" sz="1400" dirty="0">
                <a:solidFill>
                  <a:schemeClr val="tx1">
                    <a:lumMod val="50000"/>
                  </a:schemeClr>
                </a:solidFill>
                <a:latin typeface="Arial" panose="020B0604020202020204" pitchFamily="34" charset="0"/>
                <a:cs typeface="Arial" panose="020B0604020202020204" pitchFamily="34" charset="0"/>
              </a:rPr>
              <a:t>Declara inexistencia de la infracción. </a:t>
            </a:r>
          </a:p>
          <a:p>
            <a:r>
              <a:rPr lang="es-MX" sz="1400" i="1" dirty="0">
                <a:solidFill>
                  <a:schemeClr val="tx1">
                    <a:lumMod val="50000"/>
                  </a:schemeClr>
                </a:solidFill>
                <a:latin typeface="Arial" panose="020B0604020202020204" pitchFamily="34" charset="0"/>
                <a:cs typeface="Arial" panose="020B0604020202020204" pitchFamily="34" charset="0"/>
              </a:rPr>
              <a:t>No impugnado</a:t>
            </a:r>
          </a:p>
        </p:txBody>
      </p:sp>
      <p:sp>
        <p:nvSpPr>
          <p:cNvPr id="7" name="6 CuadroTexto"/>
          <p:cNvSpPr txBox="1"/>
          <p:nvPr/>
        </p:nvSpPr>
        <p:spPr>
          <a:xfrm>
            <a:off x="3536269" y="1440630"/>
            <a:ext cx="5257800" cy="3170099"/>
          </a:xfrm>
          <a:prstGeom prst="rect">
            <a:avLst/>
          </a:prstGeom>
          <a:noFill/>
        </p:spPr>
        <p:txBody>
          <a:bodyPr wrap="square" rtlCol="0">
            <a:spAutoFit/>
          </a:bodyPr>
          <a:lstStyle/>
          <a:p>
            <a:r>
              <a:rPr lang="es-MX" sz="1600" b="1" i="1" dirty="0">
                <a:latin typeface="Arial" panose="020B0604020202020204" pitchFamily="34" charset="0"/>
                <a:cs typeface="Arial" panose="020B0604020202020204" pitchFamily="34" charset="0"/>
              </a:rPr>
              <a:t>Estaríamos Mejor</a:t>
            </a:r>
          </a:p>
          <a:p>
            <a:pPr algn="just"/>
            <a:r>
              <a:rPr lang="es-ES_tradnl" sz="1400" i="1" dirty="0">
                <a:latin typeface="Arial" panose="020B0604020202020204" pitchFamily="34" charset="0"/>
                <a:cs typeface="Arial" panose="020B0604020202020204" pitchFamily="34" charset="0"/>
              </a:rPr>
              <a:t>Voz de una mujer: Tu, que cuando ves las noticias del Gobierno actual piensas, estaríamos mejor con “ya sabes quién”.</a:t>
            </a:r>
          </a:p>
          <a:p>
            <a:pPr algn="just"/>
            <a:r>
              <a:rPr lang="es-ES_tradnl" sz="1400" i="1" dirty="0">
                <a:latin typeface="Arial" panose="020B0604020202020204" pitchFamily="34" charset="0"/>
                <a:cs typeface="Arial" panose="020B0604020202020204" pitchFamily="34" charset="0"/>
              </a:rPr>
              <a:t>Voz de un hombre: A ti que durante el gobierno de Calderón pensabas estaríamos mejor con “ya sabes quién”.</a:t>
            </a:r>
          </a:p>
          <a:p>
            <a:pPr algn="just"/>
            <a:r>
              <a:rPr lang="es-ES_tradnl" sz="1400" i="1" dirty="0">
                <a:latin typeface="Arial" panose="020B0604020202020204" pitchFamily="34" charset="0"/>
                <a:cs typeface="Arial" panose="020B0604020202020204" pitchFamily="34" charset="0"/>
              </a:rPr>
              <a:t>Voz de una mujer: A ti, que después de ver lo que hizo “ya sabes quién” en la Ciudad de México llevas 12 años pensando que estaríamos mejor con “ya sabes quién”.</a:t>
            </a:r>
          </a:p>
          <a:p>
            <a:pPr algn="just"/>
            <a:r>
              <a:rPr lang="es-ES_tradnl" sz="1400" i="1" dirty="0">
                <a:latin typeface="Arial" panose="020B0604020202020204" pitchFamily="34" charset="0"/>
                <a:cs typeface="Arial" panose="020B0604020202020204" pitchFamily="34" charset="0"/>
              </a:rPr>
              <a:t>Voz de un hombre: A todos ustedes les tenemos una gran noticia.</a:t>
            </a:r>
          </a:p>
          <a:p>
            <a:pPr algn="just"/>
            <a:r>
              <a:rPr lang="es-ES_tradnl" sz="1400" i="1" dirty="0">
                <a:latin typeface="Arial" panose="020B0604020202020204" pitchFamily="34" charset="0"/>
                <a:cs typeface="Arial" panose="020B0604020202020204" pitchFamily="34" charset="0"/>
              </a:rPr>
              <a:t>Voz de un hombre: Si estaremos mejor y ya sabemos con quién. Voz en off: MORENA, la esperanza de México.</a:t>
            </a:r>
          </a:p>
          <a:p>
            <a:pPr algn="just"/>
            <a:r>
              <a:rPr lang="es-ES_tradnl" sz="1400" i="1" dirty="0">
                <a:latin typeface="Arial" panose="020B0604020202020204" pitchFamily="34" charset="0"/>
                <a:cs typeface="Arial" panose="020B0604020202020204" pitchFamily="34" charset="0"/>
              </a:rPr>
              <a:t>Voz de un hombre: Juntos haremos historia.</a:t>
            </a:r>
            <a:endParaRPr lang="es-MX" sz="1400" i="1" dirty="0">
              <a:latin typeface="Arial" panose="020B0604020202020204" pitchFamily="34" charset="0"/>
              <a:cs typeface="Arial" panose="020B0604020202020204" pitchFamily="34" charset="0"/>
            </a:endParaRPr>
          </a:p>
          <a:p>
            <a:endParaRPr lang="es-MX" sz="1600" i="1" dirty="0">
              <a:latin typeface="Arial" panose="020B0604020202020204" pitchFamily="34" charset="0"/>
              <a:cs typeface="Arial" panose="020B0604020202020204" pitchFamily="34" charset="0"/>
            </a:endParaRPr>
          </a:p>
        </p:txBody>
      </p:sp>
      <p:sp>
        <p:nvSpPr>
          <p:cNvPr id="8" name="7 CuadroTexto"/>
          <p:cNvSpPr txBox="1"/>
          <p:nvPr/>
        </p:nvSpPr>
        <p:spPr>
          <a:xfrm>
            <a:off x="175846" y="4775091"/>
            <a:ext cx="5464465" cy="954107"/>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 </a:t>
            </a:r>
          </a:p>
          <a:p>
            <a:pPr algn="just"/>
            <a:r>
              <a:rPr lang="es-MX" sz="1400" dirty="0">
                <a:latin typeface="Arial" panose="020B0604020202020204" pitchFamily="34" charset="0"/>
                <a:cs typeface="Arial" panose="020B0604020202020204" pitchFamily="34" charset="0"/>
              </a:rPr>
              <a:t>Improcedente porque </a:t>
            </a:r>
            <a:r>
              <a:rPr lang="es-ES" sz="1400" dirty="0">
                <a:latin typeface="Arial" panose="020B0604020202020204" pitchFamily="34" charset="0"/>
                <a:cs typeface="Arial" panose="020B0604020202020204" pitchFamily="34" charset="0"/>
              </a:rPr>
              <a:t>se trata de propaganda genérica válida para difundir en cualquiera de la pauta federal o local, pues en ningún momento se hace referencia al proceso electoral federal.</a:t>
            </a:r>
            <a:endParaRPr lang="es-MX" sz="1400" dirty="0">
              <a:latin typeface="Arial" panose="020B0604020202020204" pitchFamily="34" charset="0"/>
              <a:cs typeface="Arial" panose="020B0604020202020204" pitchFamily="34" charset="0"/>
            </a:endParaRPr>
          </a:p>
        </p:txBody>
      </p:sp>
      <p:sp>
        <p:nvSpPr>
          <p:cNvPr id="9" name="8 CuadroTexto"/>
          <p:cNvSpPr txBox="1"/>
          <p:nvPr/>
        </p:nvSpPr>
        <p:spPr>
          <a:xfrm>
            <a:off x="5775322" y="4775090"/>
            <a:ext cx="3268676" cy="1815882"/>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MX" sz="1400" dirty="0">
                <a:latin typeface="Arial" panose="020B0604020202020204" pitchFamily="34" charset="0"/>
                <a:cs typeface="Arial" panose="020B0604020202020204" pitchFamily="34" charset="0"/>
              </a:rPr>
              <a:t>Declaró la inexistencia de la infracción, porque </a:t>
            </a:r>
            <a:r>
              <a:rPr lang="es-ES_tradnl" sz="1400" dirty="0">
                <a:latin typeface="Arial" panose="020B0604020202020204" pitchFamily="34" charset="0"/>
                <a:cs typeface="Arial" panose="020B0604020202020204" pitchFamily="34" charset="0"/>
              </a:rPr>
              <a:t>del análisis del promocional no se advierte que se posicione de manera unívoca, inequívoca o explicita a AMLO, tampoco se advierte que haga un llamado expreso al voto.</a:t>
            </a:r>
            <a:endParaRPr lang="es-MX" sz="1400" dirty="0">
              <a:latin typeface="Arial" panose="020B0604020202020204" pitchFamily="34" charset="0"/>
              <a:cs typeface="Arial" panose="020B0604020202020204" pitchFamily="34" charset="0"/>
            </a:endParaRPr>
          </a:p>
          <a:p>
            <a:pPr algn="just"/>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3957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dirty="0"/>
              <a:t>Uso indebido de la pauta</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Procesos Electoral Federal</a:t>
            </a:r>
          </a:p>
        </p:txBody>
      </p:sp>
      <p:sp>
        <p:nvSpPr>
          <p:cNvPr id="6" name="5 CuadroTexto"/>
          <p:cNvSpPr txBox="1"/>
          <p:nvPr/>
        </p:nvSpPr>
        <p:spPr>
          <a:xfrm>
            <a:off x="175845" y="926568"/>
            <a:ext cx="2863688" cy="3539430"/>
          </a:xfrm>
          <a:prstGeom prst="rect">
            <a:avLst/>
          </a:prstGeom>
          <a:noFill/>
          <a:ln w="57150">
            <a:solidFill>
              <a:schemeClr val="tx1">
                <a:lumMod val="50000"/>
                <a:lumOff val="50000"/>
              </a:schemeClr>
            </a:solidFill>
          </a:ln>
        </p:spPr>
        <p:txBody>
          <a:bodyPr wrap="square" rtlCol="0">
            <a:spAutoFit/>
          </a:bodyPr>
          <a:lstStyle/>
          <a:p>
            <a:r>
              <a:rPr lang="es-MX" sz="1400" dirty="0">
                <a:latin typeface="Arial" panose="020B0604020202020204" pitchFamily="34" charset="0"/>
                <a:cs typeface="Arial" panose="020B0604020202020204" pitchFamily="34" charset="0"/>
              </a:rPr>
              <a:t>Quejoso: PRI</a:t>
            </a:r>
          </a:p>
          <a:p>
            <a:r>
              <a:rPr lang="es-MX" sz="1400" dirty="0">
                <a:latin typeface="Arial" panose="020B0604020202020204" pitchFamily="34" charset="0"/>
                <a:cs typeface="Arial" panose="020B0604020202020204" pitchFamily="34" charset="0"/>
              </a:rPr>
              <a:t>Denunciado: PAN</a:t>
            </a:r>
          </a:p>
          <a:p>
            <a:r>
              <a:rPr lang="es-MX" sz="1400" b="1" dirty="0">
                <a:latin typeface="Arial" panose="020B0604020202020204" pitchFamily="34" charset="0"/>
                <a:cs typeface="Arial" panose="020B0604020202020204" pitchFamily="34" charset="0"/>
              </a:rPr>
              <a:t>Acuerdo INE </a:t>
            </a:r>
          </a:p>
          <a:p>
            <a:r>
              <a:rPr lang="es-MX" sz="1400" dirty="0">
                <a:latin typeface="Arial" panose="020B0604020202020204" pitchFamily="34" charset="0"/>
                <a:cs typeface="Arial" panose="020B0604020202020204" pitchFamily="34" charset="0"/>
              </a:rPr>
              <a:t>ACQyD-INE-135/2017</a:t>
            </a:r>
          </a:p>
          <a:p>
            <a:r>
              <a:rPr lang="es-MX" sz="1400" dirty="0">
                <a:latin typeface="Arial" panose="020B0604020202020204" pitchFamily="34" charset="0"/>
                <a:cs typeface="Arial" panose="020B0604020202020204" pitchFamily="34" charset="0"/>
              </a:rPr>
              <a:t>Medidas cautelares: improcedentes.</a:t>
            </a:r>
          </a:p>
          <a:p>
            <a:r>
              <a:rPr lang="es-MX" sz="1400" i="1" dirty="0">
                <a:latin typeface="Arial" panose="020B0604020202020204" pitchFamily="34" charset="0"/>
                <a:cs typeface="Arial" panose="020B0604020202020204" pitchFamily="34" charset="0"/>
              </a:rPr>
              <a:t>Sí impugnado</a:t>
            </a:r>
          </a:p>
          <a:p>
            <a:r>
              <a:rPr lang="es-MX" sz="1400" dirty="0">
                <a:latin typeface="Arial" panose="020B0604020202020204" pitchFamily="34" charset="0"/>
                <a:cs typeface="Arial" panose="020B0604020202020204" pitchFamily="34" charset="0"/>
              </a:rPr>
              <a:t>SUP-REP-175/2017</a:t>
            </a:r>
          </a:p>
          <a:p>
            <a:r>
              <a:rPr lang="es-MX" sz="1400" dirty="0">
                <a:latin typeface="Arial" panose="020B0604020202020204" pitchFamily="34" charset="0"/>
                <a:cs typeface="Arial" panose="020B0604020202020204" pitchFamily="34" charset="0"/>
              </a:rPr>
              <a:t>(se confirmó acuerdo del INE)</a:t>
            </a:r>
          </a:p>
          <a:p>
            <a:r>
              <a:rPr lang="es-MX" sz="1400" b="1" dirty="0">
                <a:latin typeface="Arial" panose="020B0604020202020204" pitchFamily="34" charset="0"/>
                <a:cs typeface="Arial" panose="020B0604020202020204" pitchFamily="34" charset="0"/>
              </a:rPr>
              <a:t>Fondo del asunto:</a:t>
            </a:r>
          </a:p>
          <a:p>
            <a:r>
              <a:rPr lang="es-MX" sz="1400" dirty="0">
                <a:latin typeface="Arial" panose="020B0604020202020204" pitchFamily="34" charset="0"/>
                <a:cs typeface="Arial" panose="020B0604020202020204" pitchFamily="34" charset="0"/>
              </a:rPr>
              <a:t>Declara la inexistencia de la infracción</a:t>
            </a:r>
          </a:p>
          <a:p>
            <a:r>
              <a:rPr lang="es-ES" sz="1400" dirty="0">
                <a:solidFill>
                  <a:schemeClr val="tx1">
                    <a:lumMod val="50000"/>
                  </a:schemeClr>
                </a:solidFill>
                <a:latin typeface="Arial" panose="020B0604020202020204" pitchFamily="34" charset="0"/>
                <a:cs typeface="Arial" panose="020B0604020202020204" pitchFamily="34" charset="0"/>
              </a:rPr>
              <a:t>SRE-PSC-13/2018</a:t>
            </a:r>
          </a:p>
          <a:p>
            <a:r>
              <a:rPr lang="es-ES" sz="1400" dirty="0">
                <a:solidFill>
                  <a:schemeClr val="tx1">
                    <a:lumMod val="50000"/>
                  </a:schemeClr>
                </a:solidFill>
                <a:latin typeface="Arial" panose="020B0604020202020204" pitchFamily="34" charset="0"/>
                <a:cs typeface="Arial" panose="020B0604020202020204" pitchFamily="34" charset="0"/>
              </a:rPr>
              <a:t>Sala Superior</a:t>
            </a:r>
          </a:p>
          <a:p>
            <a:r>
              <a:rPr lang="es-ES" sz="1400" dirty="0">
                <a:solidFill>
                  <a:schemeClr val="tx1">
                    <a:lumMod val="50000"/>
                  </a:schemeClr>
                </a:solidFill>
                <a:latin typeface="Arial" panose="020B0604020202020204" pitchFamily="34" charset="0"/>
                <a:cs typeface="Arial" panose="020B0604020202020204" pitchFamily="34" charset="0"/>
              </a:rPr>
              <a:t>SUP-REP-20/2018</a:t>
            </a:r>
          </a:p>
          <a:p>
            <a:r>
              <a:rPr lang="es-ES" sz="1400" dirty="0">
                <a:solidFill>
                  <a:schemeClr val="tx1">
                    <a:lumMod val="50000"/>
                  </a:schemeClr>
                </a:solidFill>
                <a:latin typeface="Arial" panose="020B0604020202020204" pitchFamily="34" charset="0"/>
                <a:cs typeface="Arial" panose="020B0604020202020204" pitchFamily="34" charset="0"/>
              </a:rPr>
              <a:t>Confirma</a:t>
            </a:r>
          </a:p>
        </p:txBody>
      </p:sp>
      <p:sp>
        <p:nvSpPr>
          <p:cNvPr id="7" name="6 CuadroTexto"/>
          <p:cNvSpPr txBox="1"/>
          <p:nvPr/>
        </p:nvSpPr>
        <p:spPr>
          <a:xfrm>
            <a:off x="3617439" y="1381664"/>
            <a:ext cx="5257800" cy="2923877"/>
          </a:xfrm>
          <a:prstGeom prst="rect">
            <a:avLst/>
          </a:prstGeom>
          <a:noFill/>
        </p:spPr>
        <p:txBody>
          <a:bodyPr wrap="square" rtlCol="0">
            <a:spAutoFit/>
          </a:bodyPr>
          <a:lstStyle/>
          <a:p>
            <a:pPr algn="just"/>
            <a:r>
              <a:rPr lang="es-ES_tradnl" sz="1400" dirty="0">
                <a:latin typeface="Arial" panose="020B0604020202020204" pitchFamily="34" charset="0"/>
                <a:cs typeface="Arial" panose="020B0604020202020204" pitchFamily="34" charset="0"/>
              </a:rPr>
              <a:t>Impugnado el promocional, por uso de la pauta federal para influir en los procesos electorales locales.</a:t>
            </a:r>
          </a:p>
          <a:p>
            <a:pPr algn="just"/>
            <a:r>
              <a:rPr lang="es-ES_tradnl" sz="1400" i="1" dirty="0">
                <a:latin typeface="Arial" panose="020B0604020202020204" pitchFamily="34" charset="0"/>
                <a:cs typeface="Arial" panose="020B0604020202020204" pitchFamily="34" charset="0"/>
              </a:rPr>
              <a:t>Voz en off hombre: Hoy lo que nos une es mucho más grande de lo que nos separa Cuando estamos juntos somos invencibles. Juntos hemos sacado al PRI corrupto de las casas de gobierno y juntos los hemos metido a la cárcel. Juntos haremos un México más justo, más seguro y más contento Para eso el PAN, PRD y Movimiento Ciudadano hicimos un solo frente. Vamos a cambiar la historia, porque cuando estamos juntos, somos invencibles. Ya verás. Cambiemos la historia.</a:t>
            </a:r>
          </a:p>
          <a:p>
            <a:pPr algn="just"/>
            <a:r>
              <a:rPr lang="es-ES_tradnl" sz="1400" i="1" dirty="0">
                <a:latin typeface="Arial" panose="020B0604020202020204" pitchFamily="34" charset="0"/>
                <a:cs typeface="Arial" panose="020B0604020202020204" pitchFamily="34" charset="0"/>
              </a:rPr>
              <a:t>Voz en off hombre 2: PAN. Mensaje dirigido a militantes del PAN.</a:t>
            </a:r>
            <a:endParaRPr lang="es-MX" sz="1400" i="1" dirty="0">
              <a:latin typeface="Arial" panose="020B0604020202020204" pitchFamily="34" charset="0"/>
              <a:cs typeface="Arial" panose="020B0604020202020204" pitchFamily="34" charset="0"/>
            </a:endParaRPr>
          </a:p>
          <a:p>
            <a:endParaRPr lang="es-MX" sz="1600" i="1" dirty="0">
              <a:latin typeface="Arial" panose="020B0604020202020204" pitchFamily="34" charset="0"/>
              <a:cs typeface="Arial" panose="020B0604020202020204" pitchFamily="34" charset="0"/>
            </a:endParaRPr>
          </a:p>
        </p:txBody>
      </p:sp>
      <p:sp>
        <p:nvSpPr>
          <p:cNvPr id="8" name="7 CuadroTexto"/>
          <p:cNvSpPr txBox="1"/>
          <p:nvPr/>
        </p:nvSpPr>
        <p:spPr>
          <a:xfrm>
            <a:off x="175845" y="4626379"/>
            <a:ext cx="4573955" cy="1908215"/>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pPr algn="just"/>
            <a:r>
              <a:rPr lang="es-ES_tradnl" sz="1300" dirty="0">
                <a:latin typeface="Arial" panose="020B0604020202020204" pitchFamily="34" charset="0"/>
                <a:cs typeface="Arial" panose="020B0604020202020204" pitchFamily="34" charset="0"/>
              </a:rPr>
              <a:t>Improcedente ya que no se advierte un llamado al voto de manera explícita, unívoca e inequívoca.</a:t>
            </a:r>
            <a:endParaRPr lang="es-MX" sz="1300" dirty="0">
              <a:latin typeface="Arial" panose="020B0604020202020204" pitchFamily="34" charset="0"/>
              <a:cs typeface="Arial" panose="020B0604020202020204" pitchFamily="34" charset="0"/>
            </a:endParaRPr>
          </a:p>
          <a:p>
            <a:pPr algn="just"/>
            <a:r>
              <a:rPr lang="es-ES_tradnl" sz="1300" dirty="0">
                <a:latin typeface="Arial" panose="020B0604020202020204" pitchFamily="34" charset="0"/>
                <a:cs typeface="Arial" panose="020B0604020202020204" pitchFamily="34" charset="0"/>
              </a:rPr>
              <a:t>No reúne los 3 elementos que ha fijado la Sala Superior como parámetro, del análisis al contenido del promocional denunciado, no se advierte que, bajo la apariencia del buen derecho, se emita un mensaje que de forma manifiesta, abierta y sin ambigüedad llame al voto a favor del PAN, PRD y MC ni en contra del PRI</a:t>
            </a:r>
            <a:r>
              <a:rPr lang="es-ES_tradnl" sz="1300" dirty="0"/>
              <a:t>.</a:t>
            </a:r>
            <a:endParaRPr lang="es-MX" sz="1300" b="1" dirty="0">
              <a:latin typeface="Arial" panose="020B0604020202020204" pitchFamily="34" charset="0"/>
              <a:cs typeface="Arial" panose="020B0604020202020204" pitchFamily="34" charset="0"/>
            </a:endParaRPr>
          </a:p>
        </p:txBody>
      </p:sp>
      <p:sp>
        <p:nvSpPr>
          <p:cNvPr id="9" name="8 CuadroTexto"/>
          <p:cNvSpPr txBox="1"/>
          <p:nvPr/>
        </p:nvSpPr>
        <p:spPr>
          <a:xfrm>
            <a:off x="4840656" y="4191369"/>
            <a:ext cx="4127499" cy="2569934"/>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MX" sz="1400" dirty="0">
                <a:latin typeface="Arial" panose="020B0604020202020204" pitchFamily="34" charset="0"/>
                <a:cs typeface="Arial" panose="020B0604020202020204" pitchFamily="34" charset="0"/>
              </a:rPr>
              <a:t>En spots no se advirtió que se pretenda promocionar a la coalición con fines electorales, ya que fija la posición ideológica del PAN</a:t>
            </a:r>
          </a:p>
          <a:p>
            <a:pPr algn="just"/>
            <a:r>
              <a:rPr lang="es-MX" sz="1400" b="1" dirty="0">
                <a:latin typeface="Arial" panose="020B0604020202020204" pitchFamily="34" charset="0"/>
                <a:cs typeface="Arial" panose="020B0604020202020204" pitchFamily="34" charset="0"/>
              </a:rPr>
              <a:t>Sala Superior</a:t>
            </a:r>
          </a:p>
          <a:p>
            <a:pPr algn="just"/>
            <a:r>
              <a:rPr lang="es-MX" sz="1300" dirty="0">
                <a:latin typeface="Arial" panose="020B0604020202020204" pitchFamily="34" charset="0"/>
                <a:cs typeface="Arial" panose="020B0604020202020204" pitchFamily="34" charset="0"/>
              </a:rPr>
              <a:t>Determinó que es una crítica severa hacia al PRI emitida por el PAN, ante las circunstancias que han acontecido en el país relacionado con los temas de corrupción, y como se ha solventado para combatir ese problema por las diversas fuerzas políticas, entre las que están, las que el PAN, PRD y MC.</a:t>
            </a:r>
          </a:p>
        </p:txBody>
      </p:sp>
    </p:spTree>
    <p:extLst>
      <p:ext uri="{BB962C8B-B14F-4D97-AF65-F5344CB8AC3E}">
        <p14:creationId xmlns:p14="http://schemas.microsoft.com/office/powerpoint/2010/main" val="2300307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dirty="0"/>
              <a:t>Cápsulas de Radio</a:t>
            </a:r>
          </a:p>
        </p:txBody>
      </p:sp>
      <p:sp>
        <p:nvSpPr>
          <p:cNvPr id="4" name="3 CuadroTexto"/>
          <p:cNvSpPr txBox="1"/>
          <p:nvPr/>
        </p:nvSpPr>
        <p:spPr>
          <a:xfrm>
            <a:off x="3348681" y="856539"/>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Federal 2018</a:t>
            </a:r>
          </a:p>
        </p:txBody>
      </p:sp>
      <p:sp>
        <p:nvSpPr>
          <p:cNvPr id="6" name="5 CuadroTexto"/>
          <p:cNvSpPr txBox="1"/>
          <p:nvPr/>
        </p:nvSpPr>
        <p:spPr>
          <a:xfrm>
            <a:off x="308858" y="1309065"/>
            <a:ext cx="2935865" cy="5347618"/>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PRI </a:t>
            </a:r>
          </a:p>
          <a:p>
            <a:pPr>
              <a:spcAft>
                <a:spcPts val="300"/>
              </a:spcAft>
            </a:pPr>
            <a:r>
              <a:rPr lang="es-MX" sz="1350" dirty="0">
                <a:latin typeface="Arial" panose="020B0604020202020204" pitchFamily="34" charset="0"/>
                <a:cs typeface="Arial" panose="020B0604020202020204" pitchFamily="34" charset="0"/>
              </a:rPr>
              <a:t>Denunciado: PAN y Grupo </a:t>
            </a:r>
            <a:r>
              <a:rPr lang="es-MX" sz="1350" dirty="0" err="1">
                <a:latin typeface="Arial" panose="020B0604020202020204" pitchFamily="34" charset="0"/>
                <a:cs typeface="Arial" panose="020B0604020202020204" pitchFamily="34" charset="0"/>
              </a:rPr>
              <a:t>Radiocentro</a:t>
            </a:r>
            <a:r>
              <a:rPr lang="es-MX" sz="1350" dirty="0">
                <a:latin typeface="Arial" panose="020B0604020202020204" pitchFamily="34" charset="0"/>
                <a:cs typeface="Arial" panose="020B0604020202020204" pitchFamily="34" charset="0"/>
              </a:rPr>
              <a:t>. </a:t>
            </a:r>
          </a:p>
          <a:p>
            <a:pPr>
              <a:spcAft>
                <a:spcPts val="300"/>
              </a:spcAft>
            </a:pPr>
            <a:r>
              <a:rPr lang="es-MX" sz="1350" b="1" dirty="0">
                <a:latin typeface="Arial" panose="020B0604020202020204" pitchFamily="34" charset="0"/>
                <a:cs typeface="Arial" panose="020B0604020202020204" pitchFamily="34" charset="0"/>
              </a:rPr>
              <a:t>Acuerdo INE:</a:t>
            </a:r>
          </a:p>
          <a:p>
            <a:pPr>
              <a:spcAft>
                <a:spcPts val="300"/>
              </a:spcAft>
            </a:pPr>
            <a:r>
              <a:rPr lang="es-MX" sz="1400" dirty="0">
                <a:latin typeface="Arial" panose="020B0604020202020204" pitchFamily="34" charset="0"/>
                <a:cs typeface="Arial" panose="020B0604020202020204" pitchFamily="34" charset="0"/>
              </a:rPr>
              <a:t>ACQyD-INE-144/2016</a:t>
            </a:r>
          </a:p>
          <a:p>
            <a:pPr algn="just">
              <a:spcAft>
                <a:spcPts val="300"/>
              </a:spcAft>
            </a:pPr>
            <a:r>
              <a:rPr lang="es-MX" sz="1400" dirty="0">
                <a:latin typeface="Arial" panose="020B0604020202020204" pitchFamily="34" charset="0"/>
                <a:cs typeface="Arial" panose="020B0604020202020204" pitchFamily="34" charset="0"/>
              </a:rPr>
              <a:t>Medidas cautelares</a:t>
            </a:r>
            <a:r>
              <a:rPr lang="es-MX" sz="1400" b="1" dirty="0">
                <a:latin typeface="Arial" panose="020B0604020202020204" pitchFamily="34" charset="0"/>
                <a:cs typeface="Arial" panose="020B0604020202020204" pitchFamily="34" charset="0"/>
              </a:rPr>
              <a:t>: </a:t>
            </a:r>
            <a:r>
              <a:rPr lang="es-MX" sz="1350" dirty="0">
                <a:latin typeface="Arial" panose="020B0604020202020204" pitchFamily="34" charset="0"/>
                <a:cs typeface="Arial" panose="020B0604020202020204" pitchFamily="34" charset="0"/>
              </a:rPr>
              <a:t>improcedentes, ordena como tutela preventiva suspender la retransmisión de las cápsulas.</a:t>
            </a:r>
          </a:p>
          <a:p>
            <a:pPr>
              <a:spcAft>
                <a:spcPts val="300"/>
              </a:spcAft>
            </a:pPr>
            <a:r>
              <a:rPr lang="es-MX" sz="1350" i="1" dirty="0">
                <a:latin typeface="Arial" panose="020B0604020202020204" pitchFamily="34" charset="0"/>
                <a:cs typeface="Arial" panose="020B0604020202020204" pitchFamily="34" charset="0"/>
              </a:rPr>
              <a:t>No impugnado</a:t>
            </a:r>
            <a:endParaRPr lang="es-MX" sz="1350" dirty="0">
              <a:latin typeface="Arial" panose="020B0604020202020204" pitchFamily="34" charset="0"/>
              <a:cs typeface="Arial" panose="020B0604020202020204" pitchFamily="34" charset="0"/>
            </a:endParaRPr>
          </a:p>
          <a:p>
            <a:pPr>
              <a:spcAft>
                <a:spcPts val="300"/>
              </a:spcAft>
            </a:pPr>
            <a:r>
              <a:rPr lang="es-MX" sz="1350" b="1" dirty="0">
                <a:latin typeface="Arial" panose="020B0604020202020204" pitchFamily="34" charset="0"/>
                <a:cs typeface="Arial" panose="020B0604020202020204" pitchFamily="34" charset="0"/>
              </a:rPr>
              <a:t>Fondo del asunto:</a:t>
            </a:r>
          </a:p>
          <a:p>
            <a:pPr algn="just">
              <a:spcAft>
                <a:spcPts val="300"/>
              </a:spcAft>
            </a:pPr>
            <a:r>
              <a:rPr lang="es-ES_tradnl" sz="1350" dirty="0">
                <a:latin typeface="Arial" panose="020B0604020202020204" pitchFamily="34" charset="0"/>
                <a:cs typeface="Arial" panose="020B0604020202020204" pitchFamily="34" charset="0"/>
              </a:rPr>
              <a:t>SRE-PSC-24/2017 (23 marzo 2017).</a:t>
            </a:r>
          </a:p>
          <a:p>
            <a:pPr algn="just">
              <a:spcAft>
                <a:spcPts val="300"/>
              </a:spcAft>
            </a:pPr>
            <a:r>
              <a:rPr lang="es-ES_tradnl" sz="1350" dirty="0">
                <a:latin typeface="Arial" panose="020B0604020202020204" pitchFamily="34" charset="0"/>
                <a:cs typeface="Arial" panose="020B0604020202020204" pitchFamily="34" charset="0"/>
              </a:rPr>
              <a:t>Inexistencia de las infracciones.</a:t>
            </a:r>
          </a:p>
          <a:p>
            <a:pPr algn="just">
              <a:spcAft>
                <a:spcPts val="300"/>
              </a:spcAft>
            </a:pPr>
            <a:r>
              <a:rPr lang="es-ES_tradnl" sz="1350" i="1" dirty="0">
                <a:latin typeface="Arial" panose="020B0604020202020204" pitchFamily="34" charset="0"/>
                <a:cs typeface="Arial" panose="020B0604020202020204" pitchFamily="34" charset="0"/>
              </a:rPr>
              <a:t>Sí impugnado</a:t>
            </a:r>
          </a:p>
          <a:p>
            <a:pPr algn="just">
              <a:spcAft>
                <a:spcPts val="300"/>
              </a:spcAft>
            </a:pPr>
            <a:r>
              <a:rPr lang="es-MX" sz="1350" dirty="0">
                <a:latin typeface="Arial" panose="020B0604020202020204" pitchFamily="34" charset="0"/>
                <a:cs typeface="Arial" panose="020B0604020202020204" pitchFamily="34" charset="0"/>
              </a:rPr>
              <a:t>SUP-REP-47/2017,</a:t>
            </a:r>
            <a:r>
              <a:rPr lang="es-MX" sz="1350" b="1" dirty="0">
                <a:latin typeface="Arial" panose="020B0604020202020204" pitchFamily="34" charset="0"/>
                <a:cs typeface="Arial" panose="020B0604020202020204" pitchFamily="34" charset="0"/>
              </a:rPr>
              <a:t> revoca</a:t>
            </a:r>
            <a:r>
              <a:rPr lang="es-MX" sz="1350" dirty="0">
                <a:latin typeface="Arial" panose="020B0604020202020204" pitchFamily="34" charset="0"/>
                <a:cs typeface="Arial" panose="020B0604020202020204" pitchFamily="34" charset="0"/>
              </a:rPr>
              <a:t>.</a:t>
            </a:r>
          </a:p>
          <a:p>
            <a:pPr algn="just">
              <a:spcAft>
                <a:spcPts val="300"/>
              </a:spcAft>
            </a:pPr>
            <a:r>
              <a:rPr lang="es-ES_tradnl" sz="1350" dirty="0">
                <a:latin typeface="Arial" panose="020B0604020202020204" pitchFamily="34" charset="0"/>
                <a:cs typeface="Arial" panose="020B0604020202020204" pitchFamily="34" charset="0"/>
              </a:rPr>
              <a:t>SRE-PSC-24/2017 (22 agosto 2017)</a:t>
            </a:r>
          </a:p>
          <a:p>
            <a:pPr algn="just"/>
            <a:r>
              <a:rPr lang="es-ES_tradnl" sz="1350" dirty="0">
                <a:latin typeface="Arial" panose="020B0604020202020204" pitchFamily="34" charset="0"/>
                <a:cs typeface="Arial" panose="020B0604020202020204" pitchFamily="34" charset="0"/>
              </a:rPr>
              <a:t>Indebida adquisición de tiempo en radio, multa PAN </a:t>
            </a:r>
            <a:r>
              <a:rPr lang="es-MX" sz="1350" dirty="0">
                <a:latin typeface="Arial" panose="020B0604020202020204" pitchFamily="34" charset="0"/>
                <a:cs typeface="Arial" panose="020B0604020202020204" pitchFamily="34" charset="0"/>
              </a:rPr>
              <a:t>$37,745; Grupo </a:t>
            </a:r>
            <a:r>
              <a:rPr lang="es-MX" sz="1350" dirty="0" err="1">
                <a:latin typeface="Arial" panose="020B0604020202020204" pitchFamily="34" charset="0"/>
                <a:cs typeface="Arial" panose="020B0604020202020204" pitchFamily="34" charset="0"/>
              </a:rPr>
              <a:t>Radiocentro</a:t>
            </a:r>
            <a:r>
              <a:rPr lang="es-MX" sz="1350" dirty="0">
                <a:latin typeface="Arial" panose="020B0604020202020204" pitchFamily="34" charset="0"/>
                <a:cs typeface="Arial" panose="020B0604020202020204" pitchFamily="34" charset="0"/>
              </a:rPr>
              <a:t>  $150,980.</a:t>
            </a:r>
          </a:p>
          <a:p>
            <a:pPr algn="just">
              <a:spcAft>
                <a:spcPts val="300"/>
              </a:spcAft>
            </a:pPr>
            <a:r>
              <a:rPr lang="es-MX" sz="1350" i="1" dirty="0">
                <a:latin typeface="Arial" panose="020B0604020202020204" pitchFamily="34" charset="0"/>
                <a:cs typeface="Arial" panose="020B0604020202020204" pitchFamily="34" charset="0"/>
              </a:rPr>
              <a:t>Sí impugnado</a:t>
            </a:r>
          </a:p>
          <a:p>
            <a:pPr algn="just">
              <a:spcAft>
                <a:spcPts val="300"/>
              </a:spcAft>
            </a:pPr>
            <a:r>
              <a:rPr lang="es-MX" sz="1350" dirty="0">
                <a:latin typeface="Arial" panose="020B0604020202020204" pitchFamily="34" charset="0"/>
                <a:cs typeface="Arial" panose="020B0604020202020204" pitchFamily="34" charset="0"/>
              </a:rPr>
              <a:t>SUP-REP-129/2017, </a:t>
            </a:r>
            <a:r>
              <a:rPr lang="es-MX" sz="1350" b="1" dirty="0">
                <a:latin typeface="Arial" panose="020B0604020202020204" pitchFamily="34" charset="0"/>
                <a:cs typeface="Arial" panose="020B0604020202020204" pitchFamily="34" charset="0"/>
              </a:rPr>
              <a:t>confirma. </a:t>
            </a:r>
          </a:p>
        </p:txBody>
      </p:sp>
      <p:sp>
        <p:nvSpPr>
          <p:cNvPr id="8" name="7 CuadroTexto"/>
          <p:cNvSpPr txBox="1"/>
          <p:nvPr/>
        </p:nvSpPr>
        <p:spPr>
          <a:xfrm>
            <a:off x="3348681" y="2779501"/>
            <a:ext cx="5365034" cy="1169551"/>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pPr algn="just"/>
            <a:r>
              <a:rPr lang="es-ES_tradnl" sz="1400" dirty="0">
                <a:latin typeface="Arial" panose="020B0604020202020204" pitchFamily="34" charset="0"/>
                <a:cs typeface="Arial" panose="020B0604020202020204" pitchFamily="34" charset="0"/>
              </a:rPr>
              <a:t>Improcedente la medida cautelar por tratarse de hechos consumados. Ordena la tutela preventiva a efecto de evitar la repetición prolongada y fuera de contexto con el propósito de favorecer algún partido o candidato.</a:t>
            </a:r>
            <a:endParaRPr lang="es-MX" sz="1400" b="1" dirty="0">
              <a:latin typeface="Arial" panose="020B0604020202020204" pitchFamily="34" charset="0"/>
              <a:cs typeface="Arial" panose="020B0604020202020204" pitchFamily="34" charset="0"/>
            </a:endParaRPr>
          </a:p>
        </p:txBody>
      </p:sp>
      <p:sp>
        <p:nvSpPr>
          <p:cNvPr id="9" name="8 CuadroTexto"/>
          <p:cNvSpPr txBox="1"/>
          <p:nvPr/>
        </p:nvSpPr>
        <p:spPr>
          <a:xfrm>
            <a:off x="3348681" y="4112718"/>
            <a:ext cx="5365034" cy="2462213"/>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ES_tradnl" sz="1400" dirty="0">
                <a:latin typeface="Arial" panose="020B0604020202020204" pitchFamily="34" charset="0"/>
                <a:cs typeface="Arial" panose="020B0604020202020204" pitchFamily="34" charset="0"/>
              </a:rPr>
              <a:t>1ª sentencia sostenía que era inexistente la infracción por tratarse del ejercicio periodístico. Sala Superior revocó y ordenó que se analizara el contexto de la emisión de las cápsulas.</a:t>
            </a:r>
          </a:p>
          <a:p>
            <a:pPr algn="just"/>
            <a:endParaRPr lang="es-ES_tradnl" sz="1400" dirty="0">
              <a:latin typeface="Arial" panose="020B0604020202020204" pitchFamily="34" charset="0"/>
              <a:cs typeface="Arial" panose="020B0604020202020204" pitchFamily="34" charset="0"/>
            </a:endParaRPr>
          </a:p>
          <a:p>
            <a:pPr algn="just"/>
            <a:r>
              <a:rPr lang="es-ES_tradnl" sz="1400" dirty="0">
                <a:latin typeface="Arial" panose="020B0604020202020204" pitchFamily="34" charset="0"/>
                <a:cs typeface="Arial" panose="020B0604020202020204" pitchFamily="34" charset="0"/>
              </a:rPr>
              <a:t>2ª sentencia se determinó que s</a:t>
            </a:r>
            <a:r>
              <a:rPr lang="es-MX" sz="1400" dirty="0">
                <a:latin typeface="Arial" panose="020B0604020202020204" pitchFamily="34" charset="0"/>
                <a:cs typeface="Arial" panose="020B0604020202020204" pitchFamily="34" charset="0"/>
              </a:rPr>
              <a:t>i bien las expresiones de Ricardo Anaya se emitieron en una entrevista bajo la libertad de expresión, lo cierto es que como después se editaron y se difundieron a través de cápsulas, esa difusión tiene carácter de propaganda electoral y constituyó una simulación del ejercicio periodístico.</a:t>
            </a:r>
          </a:p>
        </p:txBody>
      </p:sp>
      <p:sp>
        <p:nvSpPr>
          <p:cNvPr id="2" name="Rectángulo 1"/>
          <p:cNvSpPr/>
          <p:nvPr/>
        </p:nvSpPr>
        <p:spPr>
          <a:xfrm>
            <a:off x="3521760" y="2051162"/>
            <a:ext cx="4819448" cy="307777"/>
          </a:xfrm>
          <a:prstGeom prst="rect">
            <a:avLst/>
          </a:prstGeom>
        </p:spPr>
        <p:txBody>
          <a:bodyPr wrap="square">
            <a:spAutoFit/>
          </a:bodyPr>
          <a:lstStyle/>
          <a:p>
            <a:pPr marL="180340" marR="180340">
              <a:spcAft>
                <a:spcPts val="0"/>
              </a:spcAft>
            </a:pPr>
            <a:endParaRPr lang="es-MX"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ángulo 6"/>
          <p:cNvSpPr/>
          <p:nvPr/>
        </p:nvSpPr>
        <p:spPr>
          <a:xfrm>
            <a:off x="3521760" y="1574108"/>
            <a:ext cx="5020275" cy="954107"/>
          </a:xfrm>
          <a:prstGeom prst="rect">
            <a:avLst/>
          </a:prstGeom>
        </p:spPr>
        <p:txBody>
          <a:bodyPr wrap="square">
            <a:spAutoFit/>
          </a:bodyPr>
          <a:lstStyle/>
          <a:p>
            <a:pPr algn="just"/>
            <a:r>
              <a:rPr lang="es-MX" sz="1400" dirty="0">
                <a:latin typeface="Arial" panose="020B0604020202020204" pitchFamily="34" charset="0"/>
                <a:cs typeface="Arial" panose="020B0604020202020204" pitchFamily="34" charset="0"/>
              </a:rPr>
              <a:t>Cápsulas transmitidas durante 5 días en diciembre de 2016 en 7 estaciones de Grupo Radio Centro, sobre entrevista de Ricardo Anaya (Presidente del PAN) con Toño Esquinca.</a:t>
            </a:r>
          </a:p>
          <a:p>
            <a:r>
              <a:rPr lang="es-MX" sz="1400" dirty="0">
                <a:latin typeface="Arial" panose="020B0604020202020204" pitchFamily="34" charset="0"/>
                <a:cs typeface="Arial" panose="020B0604020202020204" pitchFamily="34" charset="0"/>
              </a:rPr>
              <a:t>Total de impactos: 951.</a:t>
            </a:r>
          </a:p>
        </p:txBody>
      </p:sp>
    </p:spTree>
    <p:extLst>
      <p:ext uri="{BB962C8B-B14F-4D97-AF65-F5344CB8AC3E}">
        <p14:creationId xmlns:p14="http://schemas.microsoft.com/office/powerpoint/2010/main" val="1021523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76040" y="1044964"/>
            <a:ext cx="8331529" cy="4787900"/>
          </a:xfrm>
        </p:spPr>
        <p:txBody>
          <a:bodyPr/>
          <a:lstStyle/>
          <a:p>
            <a:r>
              <a:rPr lang="es-MX" sz="2200" dirty="0">
                <a:latin typeface="Arial" panose="020B0604020202020204" pitchFamily="34" charset="0"/>
                <a:cs typeface="Arial" panose="020B0604020202020204" pitchFamily="34" charset="0"/>
              </a:rPr>
              <a:t>Cápsulas transmitidas durante 5 días en diciembre de  2016 en 7 estaciones de Grupo Radio Centro, sobre entrevista de Ricardo Anaya (Presidente del PAN ) con Toño </a:t>
            </a:r>
            <a:r>
              <a:rPr lang="es-MX" sz="2200" dirty="0" err="1">
                <a:latin typeface="Arial" panose="020B0604020202020204" pitchFamily="34" charset="0"/>
                <a:cs typeface="Arial" panose="020B0604020202020204" pitchFamily="34" charset="0"/>
              </a:rPr>
              <a:t>Esquinca</a:t>
            </a:r>
            <a:r>
              <a:rPr lang="es-MX" sz="2200" dirty="0">
                <a:latin typeface="Arial" panose="020B0604020202020204" pitchFamily="34" charset="0"/>
                <a:cs typeface="Arial" panose="020B0604020202020204" pitchFamily="34" charset="0"/>
              </a:rPr>
              <a:t>.</a:t>
            </a:r>
          </a:p>
          <a:p>
            <a:r>
              <a:rPr lang="es-MX" sz="2200" dirty="0">
                <a:latin typeface="Arial" panose="020B0604020202020204" pitchFamily="34" charset="0"/>
                <a:cs typeface="Arial" panose="020B0604020202020204" pitchFamily="34" charset="0"/>
              </a:rPr>
              <a:t>Total de impactos: 951.</a:t>
            </a:r>
          </a:p>
          <a:p>
            <a:r>
              <a:rPr lang="es-MX" sz="2200" dirty="0">
                <a:latin typeface="Arial" panose="020B0604020202020204" pitchFamily="34" charset="0"/>
                <a:cs typeface="Arial" panose="020B0604020202020204" pitchFamily="34" charset="0"/>
              </a:rPr>
              <a:t>Si bien expresiones de Ricardo Anaya se emitieron en una entrevista bajo la libertad de expresión, lo cierto es que como después se editaron y difundieron a través de cápsulas, esa difusión tiene carácter de propaganda electoral.</a:t>
            </a:r>
          </a:p>
          <a:p>
            <a:r>
              <a:rPr lang="es-MX" sz="2200" dirty="0">
                <a:latin typeface="Arial" panose="020B0604020202020204" pitchFamily="34" charset="0"/>
                <a:cs typeface="Arial" panose="020B0604020202020204" pitchFamily="34" charset="0"/>
              </a:rPr>
              <a:t>Simulación del ejercicio periodístico porque cápsulas de difundieron en un periodo prolongado y fuera de contexto, con el ánimo de posicionar ante la ciudadanía a Ricardo Anaya.</a:t>
            </a:r>
          </a:p>
          <a:p>
            <a:r>
              <a:rPr lang="es-MX" sz="2200" dirty="0">
                <a:latin typeface="Arial" panose="020B0604020202020204" pitchFamily="34" charset="0"/>
                <a:cs typeface="Arial" panose="020B0604020202020204" pitchFamily="34" charset="0"/>
              </a:rPr>
              <a:t>Sanción al PAN con multa $37,745.</a:t>
            </a:r>
          </a:p>
          <a:p>
            <a:r>
              <a:rPr lang="es-MX" sz="2200" dirty="0">
                <a:latin typeface="Arial" panose="020B0604020202020204" pitchFamily="34" charset="0"/>
                <a:cs typeface="Arial" panose="020B0604020202020204" pitchFamily="34" charset="0"/>
              </a:rPr>
              <a:t>Sanción a Grupo Radio Centro con multa $150,980.</a:t>
            </a:r>
          </a:p>
          <a:p>
            <a:r>
              <a:rPr lang="es-MX" sz="2200" dirty="0">
                <a:latin typeface="Arial" panose="020B0604020202020204" pitchFamily="34" charset="0"/>
                <a:cs typeface="Arial" panose="020B0604020202020204" pitchFamily="34" charset="0"/>
              </a:rPr>
              <a:t>Sanción a concesionarias.</a:t>
            </a:r>
          </a:p>
          <a:p>
            <a:pPr marL="0" indent="0">
              <a:buNone/>
            </a:pPr>
            <a:r>
              <a:rPr lang="es-MX" sz="2200" dirty="0">
                <a:latin typeface="Arial" panose="020B0604020202020204" pitchFamily="34" charset="0"/>
                <a:cs typeface="Arial" panose="020B0604020202020204" pitchFamily="34" charset="0"/>
              </a:rPr>
              <a:t>SRE-PSC-24/2017.</a:t>
            </a:r>
          </a:p>
        </p:txBody>
      </p:sp>
      <p:sp>
        <p:nvSpPr>
          <p:cNvPr id="3" name="Marcador de número de diapositiva 2"/>
          <p:cNvSpPr>
            <a:spLocks noGrp="1"/>
          </p:cNvSpPr>
          <p:nvPr>
            <p:ph type="sldNum" sz="quarter" idx="4"/>
          </p:nvPr>
        </p:nvSpPr>
        <p:spPr/>
        <p:txBody>
          <a:bodyPr/>
          <a:lstStyle/>
          <a:p>
            <a:pPr>
              <a:defRPr/>
            </a:pPr>
            <a:r>
              <a:rPr lang="es-ES_tradnl">
                <a:solidFill>
                  <a:srgbClr val="6B4A0B"/>
                </a:solidFill>
              </a:rPr>
              <a:t>| </a:t>
            </a:r>
            <a:fld id="{939C664E-1C2F-4D95-AF82-FF8D27121A91}" type="slidenum">
              <a:rPr lang="en-US" smtClean="0"/>
              <a:pPr>
                <a:defRPr/>
              </a:pPr>
              <a:t>46</a:t>
            </a:fld>
            <a:endParaRPr lang="en-US" dirty="0"/>
          </a:p>
        </p:txBody>
      </p:sp>
      <p:sp>
        <p:nvSpPr>
          <p:cNvPr id="4" name="Título 3"/>
          <p:cNvSpPr>
            <a:spLocks noGrp="1"/>
          </p:cNvSpPr>
          <p:nvPr>
            <p:ph type="title"/>
          </p:nvPr>
        </p:nvSpPr>
        <p:spPr/>
        <p:txBody>
          <a:bodyPr/>
          <a:lstStyle/>
          <a:p>
            <a:r>
              <a:rPr lang="es-MX" dirty="0"/>
              <a:t>Cápsulas de Radio</a:t>
            </a:r>
          </a:p>
        </p:txBody>
      </p:sp>
    </p:spTree>
    <p:extLst>
      <p:ext uri="{BB962C8B-B14F-4D97-AF65-F5344CB8AC3E}">
        <p14:creationId xmlns:p14="http://schemas.microsoft.com/office/powerpoint/2010/main" val="19192094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r>
              <a:rPr lang="es-MX" dirty="0"/>
              <a:t>Uso indebido de la pauta</a:t>
            </a:r>
          </a:p>
        </p:txBody>
      </p:sp>
      <p:sp>
        <p:nvSpPr>
          <p:cNvPr id="4" name="3 CuadroTexto"/>
          <p:cNvSpPr txBox="1"/>
          <p:nvPr/>
        </p:nvSpPr>
        <p:spPr>
          <a:xfrm>
            <a:off x="3348681" y="856539"/>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Federal 2018</a:t>
            </a:r>
          </a:p>
        </p:txBody>
      </p:sp>
      <p:sp>
        <p:nvSpPr>
          <p:cNvPr id="6" name="5 CuadroTexto"/>
          <p:cNvSpPr txBox="1"/>
          <p:nvPr/>
        </p:nvSpPr>
        <p:spPr>
          <a:xfrm>
            <a:off x="278036" y="842627"/>
            <a:ext cx="2829588" cy="5824671"/>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Quejosos: PRI y El Universal </a:t>
            </a:r>
          </a:p>
          <a:p>
            <a:pPr>
              <a:spcAft>
                <a:spcPts val="300"/>
              </a:spcAft>
            </a:pPr>
            <a:r>
              <a:rPr lang="es-MX" sz="1350" dirty="0">
                <a:latin typeface="Arial" panose="020B0604020202020204" pitchFamily="34" charset="0"/>
                <a:cs typeface="Arial" panose="020B0604020202020204" pitchFamily="34" charset="0"/>
              </a:rPr>
              <a:t>Denunciado: PAN y Ricardo Anaya </a:t>
            </a:r>
          </a:p>
          <a:p>
            <a:pPr>
              <a:spcAft>
                <a:spcPts val="300"/>
              </a:spcAft>
            </a:pPr>
            <a:r>
              <a:rPr lang="es-MX" sz="1350" b="1" dirty="0">
                <a:latin typeface="Arial" panose="020B0604020202020204" pitchFamily="34" charset="0"/>
                <a:cs typeface="Arial" panose="020B0604020202020204" pitchFamily="34" charset="0"/>
              </a:rPr>
              <a:t>Acuerdos INE:</a:t>
            </a:r>
          </a:p>
          <a:p>
            <a:pPr>
              <a:spcAft>
                <a:spcPts val="300"/>
              </a:spcAft>
            </a:pPr>
            <a:r>
              <a:rPr lang="es-MX" sz="1400" dirty="0">
                <a:latin typeface="Arial" panose="020B0604020202020204" pitchFamily="34" charset="0"/>
                <a:cs typeface="Arial" panose="020B0604020202020204" pitchFamily="34" charset="0"/>
              </a:rPr>
              <a:t>ACQyD-INE-118/2017</a:t>
            </a:r>
          </a:p>
          <a:p>
            <a:pPr>
              <a:spcAft>
                <a:spcPts val="300"/>
              </a:spcAft>
            </a:pPr>
            <a:r>
              <a:rPr lang="es-MX" sz="1400" dirty="0">
                <a:latin typeface="Arial" panose="020B0604020202020204" pitchFamily="34" charset="0"/>
                <a:cs typeface="Arial" panose="020B0604020202020204" pitchFamily="34" charset="0"/>
              </a:rPr>
              <a:t>Medidas cautelares: </a:t>
            </a:r>
            <a:r>
              <a:rPr lang="es-MX" sz="1350" dirty="0">
                <a:latin typeface="Arial" panose="020B0604020202020204" pitchFamily="34" charset="0"/>
                <a:cs typeface="Arial" panose="020B0604020202020204" pitchFamily="34" charset="0"/>
              </a:rPr>
              <a:t>improcedentes</a:t>
            </a:r>
          </a:p>
          <a:p>
            <a:pPr>
              <a:spcAft>
                <a:spcPts val="300"/>
              </a:spcAft>
            </a:pPr>
            <a:r>
              <a:rPr lang="es-MX" sz="1350" i="1" dirty="0">
                <a:latin typeface="Arial" panose="020B0604020202020204" pitchFamily="34" charset="0"/>
                <a:cs typeface="Arial" panose="020B0604020202020204" pitchFamily="34" charset="0"/>
              </a:rPr>
              <a:t>Sí impugnado </a:t>
            </a:r>
            <a:r>
              <a:rPr lang="es-MX" sz="1350" dirty="0">
                <a:latin typeface="Arial" panose="020B0604020202020204" pitchFamily="34" charset="0"/>
                <a:cs typeface="Arial" panose="020B0604020202020204" pitchFamily="34" charset="0"/>
              </a:rPr>
              <a:t>SUP-REP-151/2017 </a:t>
            </a:r>
          </a:p>
          <a:p>
            <a:pPr>
              <a:spcAft>
                <a:spcPts val="300"/>
              </a:spcAft>
            </a:pPr>
            <a:r>
              <a:rPr lang="es-MX" sz="1350" dirty="0">
                <a:latin typeface="Arial" panose="020B0604020202020204" pitchFamily="34" charset="0"/>
                <a:cs typeface="Arial" panose="020B0604020202020204" pitchFamily="34" charset="0"/>
              </a:rPr>
              <a:t>(Se confirmó acuerdo del INE).</a:t>
            </a:r>
          </a:p>
          <a:p>
            <a:pPr>
              <a:spcAft>
                <a:spcPts val="300"/>
              </a:spcAft>
            </a:pPr>
            <a:r>
              <a:rPr lang="es-MX" sz="1350" dirty="0">
                <a:latin typeface="Arial" panose="020B0604020202020204" pitchFamily="34" charset="0"/>
                <a:cs typeface="Arial" panose="020B0604020202020204" pitchFamily="34" charset="0"/>
              </a:rPr>
              <a:t>ACQyD-INE-120/2017</a:t>
            </a:r>
          </a:p>
          <a:p>
            <a:pPr>
              <a:spcAft>
                <a:spcPts val="300"/>
              </a:spcAft>
            </a:pPr>
            <a:r>
              <a:rPr lang="es-MX" sz="1350" dirty="0">
                <a:latin typeface="Arial" panose="020B0604020202020204" pitchFamily="34" charset="0"/>
                <a:cs typeface="Arial" panose="020B0604020202020204" pitchFamily="34" charset="0"/>
              </a:rPr>
              <a:t>Medidas cautelares: improcedentes</a:t>
            </a:r>
          </a:p>
          <a:p>
            <a:pPr>
              <a:spcAft>
                <a:spcPts val="300"/>
              </a:spcAft>
            </a:pPr>
            <a:r>
              <a:rPr lang="es-MX" sz="1350" i="1" dirty="0">
                <a:latin typeface="Arial" panose="020B0604020202020204" pitchFamily="34" charset="0"/>
                <a:cs typeface="Arial" panose="020B0604020202020204" pitchFamily="34" charset="0"/>
              </a:rPr>
              <a:t>Sí impugnado </a:t>
            </a:r>
            <a:r>
              <a:rPr lang="es-MX" sz="1350" dirty="0">
                <a:latin typeface="Arial" panose="020B0604020202020204" pitchFamily="34" charset="0"/>
                <a:cs typeface="Arial" panose="020B0604020202020204" pitchFamily="34" charset="0"/>
              </a:rPr>
              <a:t>SUP-REP-152/2017</a:t>
            </a:r>
          </a:p>
          <a:p>
            <a:pPr>
              <a:spcAft>
                <a:spcPts val="300"/>
              </a:spcAft>
            </a:pPr>
            <a:r>
              <a:rPr lang="es-MX" sz="1350" dirty="0">
                <a:latin typeface="Arial" panose="020B0604020202020204" pitchFamily="34" charset="0"/>
                <a:cs typeface="Arial" panose="020B0604020202020204" pitchFamily="34" charset="0"/>
              </a:rPr>
              <a:t>(Se confirmó acuerdo del INE).</a:t>
            </a:r>
          </a:p>
          <a:p>
            <a:pPr>
              <a:spcAft>
                <a:spcPts val="300"/>
              </a:spcAft>
            </a:pPr>
            <a:r>
              <a:rPr lang="es-MX" sz="1350" b="1" dirty="0">
                <a:latin typeface="Arial" panose="020B0604020202020204" pitchFamily="34" charset="0"/>
                <a:cs typeface="Arial" panose="020B0604020202020204" pitchFamily="34" charset="0"/>
              </a:rPr>
              <a:t>Fondo del asunto:</a:t>
            </a:r>
          </a:p>
          <a:p>
            <a:pPr>
              <a:spcAft>
                <a:spcPts val="300"/>
              </a:spcAft>
            </a:pPr>
            <a:r>
              <a:rPr lang="es-ES_tradnl" sz="1350" dirty="0">
                <a:latin typeface="Arial" panose="020B0604020202020204" pitchFamily="34" charset="0"/>
                <a:cs typeface="Arial" panose="020B0604020202020204" pitchFamily="34" charset="0"/>
              </a:rPr>
              <a:t>SRE-PSC22/2018 (28 marzo 2018).</a:t>
            </a:r>
          </a:p>
          <a:p>
            <a:pPr>
              <a:spcAft>
                <a:spcPts val="300"/>
              </a:spcAft>
            </a:pPr>
            <a:r>
              <a:rPr lang="es-ES_tradnl" sz="1350" dirty="0">
                <a:latin typeface="Arial" panose="020B0604020202020204" pitchFamily="34" charset="0"/>
                <a:cs typeface="Arial" panose="020B0604020202020204" pitchFamily="34" charset="0"/>
              </a:rPr>
              <a:t>Inexistencia de las infracciones.</a:t>
            </a:r>
          </a:p>
          <a:p>
            <a:pPr>
              <a:spcAft>
                <a:spcPts val="300"/>
              </a:spcAft>
            </a:pPr>
            <a:r>
              <a:rPr lang="es-ES_tradnl" sz="1350" i="1" dirty="0">
                <a:latin typeface="Arial" panose="020B0604020202020204" pitchFamily="34" charset="0"/>
                <a:cs typeface="Arial" panose="020B0604020202020204" pitchFamily="34" charset="0"/>
              </a:rPr>
              <a:t>Sí impugnado</a:t>
            </a:r>
          </a:p>
          <a:p>
            <a:pPr>
              <a:spcAft>
                <a:spcPts val="300"/>
              </a:spcAft>
            </a:pPr>
            <a:r>
              <a:rPr lang="es-MX" sz="1350" dirty="0">
                <a:latin typeface="Arial" panose="020B0604020202020204" pitchFamily="34" charset="0"/>
                <a:cs typeface="Arial" panose="020B0604020202020204" pitchFamily="34" charset="0"/>
              </a:rPr>
              <a:t>SUP-REP-32/2018, </a:t>
            </a:r>
            <a:r>
              <a:rPr lang="es-MX" sz="1350" b="1" dirty="0">
                <a:latin typeface="Arial" panose="020B0604020202020204" pitchFamily="34" charset="0"/>
                <a:cs typeface="Arial" panose="020B0604020202020204" pitchFamily="34" charset="0"/>
              </a:rPr>
              <a:t>revoca.</a:t>
            </a:r>
          </a:p>
          <a:p>
            <a:pPr>
              <a:spcAft>
                <a:spcPts val="300"/>
              </a:spcAft>
            </a:pPr>
            <a:r>
              <a:rPr lang="es-ES_tradnl" sz="1350" dirty="0">
                <a:latin typeface="Arial" panose="020B0604020202020204" pitchFamily="34" charset="0"/>
                <a:cs typeface="Arial" panose="020B0604020202020204" pitchFamily="34" charset="0"/>
              </a:rPr>
              <a:t>SRE-PSC22/2018 (12 abril 2018)</a:t>
            </a:r>
          </a:p>
          <a:p>
            <a:pPr>
              <a:spcAft>
                <a:spcPts val="300"/>
              </a:spcAft>
            </a:pPr>
            <a:r>
              <a:rPr lang="es-ES_tradnl" sz="1350" dirty="0">
                <a:latin typeface="Arial" panose="020B0604020202020204" pitchFamily="34" charset="0"/>
                <a:cs typeface="Arial" panose="020B0604020202020204" pitchFamily="34" charset="0"/>
              </a:rPr>
              <a:t>Uso indebido de la pauta, multa </a:t>
            </a:r>
            <a:r>
              <a:rPr lang="es-MX" sz="1350" dirty="0">
                <a:latin typeface="Arial" panose="020B0604020202020204" pitchFamily="34" charset="0"/>
                <a:cs typeface="Arial" panose="020B0604020202020204" pitchFamily="34" charset="0"/>
              </a:rPr>
              <a:t>$377,450.</a:t>
            </a:r>
          </a:p>
          <a:p>
            <a:pPr>
              <a:spcAft>
                <a:spcPts val="300"/>
              </a:spcAft>
            </a:pPr>
            <a:r>
              <a:rPr lang="es-MX" sz="1350" i="1" dirty="0">
                <a:latin typeface="Arial" panose="020B0604020202020204" pitchFamily="34" charset="0"/>
                <a:cs typeface="Arial" panose="020B0604020202020204" pitchFamily="34" charset="0"/>
              </a:rPr>
              <a:t>Sí impugnado</a:t>
            </a:r>
          </a:p>
          <a:p>
            <a:pPr>
              <a:spcAft>
                <a:spcPts val="300"/>
              </a:spcAft>
            </a:pPr>
            <a:r>
              <a:rPr lang="es-MX" sz="1350" dirty="0">
                <a:latin typeface="Arial" panose="020B0604020202020204" pitchFamily="34" charset="0"/>
                <a:cs typeface="Arial" panose="020B0604020202020204" pitchFamily="34" charset="0"/>
              </a:rPr>
              <a:t>SUP-REP-86/2018, </a:t>
            </a:r>
            <a:r>
              <a:rPr lang="es-MX" sz="1350" b="1" dirty="0">
                <a:latin typeface="Arial" panose="020B0604020202020204" pitchFamily="34" charset="0"/>
                <a:cs typeface="Arial" panose="020B0604020202020204" pitchFamily="34" charset="0"/>
              </a:rPr>
              <a:t>confirma. </a:t>
            </a:r>
          </a:p>
        </p:txBody>
      </p:sp>
      <p:sp>
        <p:nvSpPr>
          <p:cNvPr id="8" name="7 CuadroTexto"/>
          <p:cNvSpPr txBox="1"/>
          <p:nvPr/>
        </p:nvSpPr>
        <p:spPr>
          <a:xfrm>
            <a:off x="3148553" y="4510654"/>
            <a:ext cx="2911446" cy="2246769"/>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pPr algn="just"/>
            <a:r>
              <a:rPr lang="es-ES_tradnl" sz="1400" dirty="0">
                <a:latin typeface="Arial" panose="020B0604020202020204" pitchFamily="34" charset="0"/>
                <a:cs typeface="Arial" panose="020B0604020202020204" pitchFamily="34" charset="0"/>
              </a:rPr>
              <a:t>No se advirtió la imputación de un hecho o delito falso, sino que se trató del posicionamiento del PAN respecto de señalamientos sobre Ricardo Anaya, derivados de una nota publicada en El Universal, a la luz de una sentencia dictada por un juez sobre el derecho de réplica.</a:t>
            </a:r>
            <a:endParaRPr lang="es-MX" sz="1400" b="1" dirty="0">
              <a:latin typeface="Arial" panose="020B0604020202020204" pitchFamily="34" charset="0"/>
              <a:cs typeface="Arial" panose="020B0604020202020204" pitchFamily="34" charset="0"/>
            </a:endParaRPr>
          </a:p>
        </p:txBody>
      </p:sp>
      <p:sp>
        <p:nvSpPr>
          <p:cNvPr id="9" name="8 CuadroTexto"/>
          <p:cNvSpPr txBox="1"/>
          <p:nvPr/>
        </p:nvSpPr>
        <p:spPr>
          <a:xfrm>
            <a:off x="6059999" y="4295210"/>
            <a:ext cx="2950446" cy="2462213"/>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ES_tradnl" sz="1400" dirty="0">
                <a:latin typeface="Arial" panose="020B0604020202020204" pitchFamily="34" charset="0"/>
                <a:cs typeface="Arial" panose="020B0604020202020204" pitchFamily="34" charset="0"/>
              </a:rPr>
              <a:t>1ª sentencia sostenía que el PAN estimó oportuno exponer su postura, frente a un hecho que involucraba a su entonces dirigente nacional. </a:t>
            </a:r>
          </a:p>
          <a:p>
            <a:pPr algn="just"/>
            <a:r>
              <a:rPr lang="es-ES_tradnl" sz="1400" b="1" u="sng" dirty="0">
                <a:latin typeface="Arial" panose="020B0604020202020204" pitchFamily="34" charset="0"/>
                <a:cs typeface="Arial" panose="020B0604020202020204" pitchFamily="34" charset="0"/>
              </a:rPr>
              <a:t>Sala Superior revocó porque Ricardo Anaya utilizó la pauta del PAN para esclarecer asuntos personales,</a:t>
            </a:r>
            <a:r>
              <a:rPr lang="es-MX" sz="1400" b="1" u="sng" dirty="0">
                <a:latin typeface="Arial" panose="020B0604020202020204" pitchFamily="34" charset="0"/>
                <a:cs typeface="Arial" panose="020B0604020202020204" pitchFamily="34" charset="0"/>
              </a:rPr>
              <a:t> distintos a la materia electoral.</a:t>
            </a:r>
          </a:p>
        </p:txBody>
      </p:sp>
      <p:sp>
        <p:nvSpPr>
          <p:cNvPr id="2" name="Rectángulo 1"/>
          <p:cNvSpPr/>
          <p:nvPr/>
        </p:nvSpPr>
        <p:spPr>
          <a:xfrm>
            <a:off x="3571337" y="2018226"/>
            <a:ext cx="4819448" cy="307777"/>
          </a:xfrm>
          <a:prstGeom prst="rect">
            <a:avLst/>
          </a:prstGeom>
        </p:spPr>
        <p:txBody>
          <a:bodyPr wrap="square">
            <a:spAutoFit/>
          </a:bodyPr>
          <a:lstStyle/>
          <a:p>
            <a:pPr marL="180340" marR="180340">
              <a:spcAft>
                <a:spcPts val="0"/>
              </a:spcAft>
            </a:pPr>
            <a:endParaRPr lang="es-MX"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ctángulo 6"/>
          <p:cNvSpPr/>
          <p:nvPr/>
        </p:nvSpPr>
        <p:spPr>
          <a:xfrm>
            <a:off x="3470923" y="1145818"/>
            <a:ext cx="5020275" cy="3385542"/>
          </a:xfrm>
          <a:prstGeom prst="rect">
            <a:avLst/>
          </a:prstGeom>
        </p:spPr>
        <p:txBody>
          <a:bodyPr wrap="square">
            <a:spAutoFit/>
          </a:bodyPr>
          <a:lstStyle/>
          <a:p>
            <a:r>
              <a:rPr lang="es-MX" sz="1400" b="1" i="1" dirty="0"/>
              <a:t>PANUN1S</a:t>
            </a:r>
            <a:endParaRPr lang="es-MX" sz="1400" b="1" i="1" dirty="0">
              <a:latin typeface="Arial" panose="020B0604020202020204" pitchFamily="34" charset="0"/>
              <a:cs typeface="Arial" panose="020B0604020202020204" pitchFamily="34" charset="0"/>
            </a:endParaRPr>
          </a:p>
          <a:p>
            <a:r>
              <a:rPr lang="es-MX" sz="1400" i="1" dirty="0">
                <a:latin typeface="Arial" panose="020B0604020202020204" pitchFamily="34" charset="0"/>
                <a:cs typeface="Arial" panose="020B0604020202020204" pitchFamily="34" charset="0"/>
              </a:rPr>
              <a:t>Voz en off: Recuerdas que a partir de una nota del 23 de agosto estuvieron ataque y ataque a la dirigencia nacional del PAN y a su presidente Ricardo Anaya.</a:t>
            </a:r>
          </a:p>
          <a:p>
            <a:r>
              <a:rPr lang="es-MX" sz="1400" i="1" dirty="0">
                <a:latin typeface="Arial" panose="020B0604020202020204" pitchFamily="34" charset="0"/>
                <a:cs typeface="Arial" panose="020B0604020202020204" pitchFamily="34" charset="0"/>
              </a:rPr>
              <a:t>El asunto se llevó ante un juez federal y ¿Qué crees?</a:t>
            </a:r>
          </a:p>
          <a:p>
            <a:r>
              <a:rPr lang="es-MX" sz="1400" b="1" i="1" u="sng" dirty="0">
                <a:latin typeface="Arial" panose="020B0604020202020204" pitchFamily="34" charset="0"/>
                <a:cs typeface="Arial" panose="020B0604020202020204" pitchFamily="34" charset="0"/>
              </a:rPr>
              <a:t>Inserción de nota en voz de Ciro Gómez Leyva:</a:t>
            </a:r>
            <a:r>
              <a:rPr lang="es-MX" sz="1400" i="1" dirty="0">
                <a:latin typeface="Arial" panose="020B0604020202020204" pitchFamily="34" charset="0"/>
                <a:cs typeface="Arial" panose="020B0604020202020204" pitchFamily="34" charset="0"/>
              </a:rPr>
              <a:t> Ricardo Anaya presidente del PAN celebró hoy que un juez le dio la razón…</a:t>
            </a:r>
          </a:p>
          <a:p>
            <a:r>
              <a:rPr lang="es-MX" sz="1400" b="1" i="1" u="sng" dirty="0">
                <a:latin typeface="Arial" panose="020B0604020202020204" pitchFamily="34" charset="0"/>
                <a:cs typeface="Arial" panose="020B0604020202020204" pitchFamily="34" charset="0"/>
              </a:rPr>
              <a:t>Inserción de nota en voz de Denise Maerker:</a:t>
            </a:r>
            <a:r>
              <a:rPr lang="es-MX" sz="1400" i="1" dirty="0">
                <a:latin typeface="Arial" panose="020B0604020202020204" pitchFamily="34" charset="0"/>
                <a:cs typeface="Arial" panose="020B0604020202020204" pitchFamily="34" charset="0"/>
              </a:rPr>
              <a:t> Un juez federal concedió al presidente del PAN Ricardo Anaya el derecho de réplica… </a:t>
            </a:r>
          </a:p>
          <a:p>
            <a:r>
              <a:rPr lang="es-MX" sz="1400" i="1" dirty="0">
                <a:latin typeface="Arial" panose="020B0604020202020204" pitchFamily="34" charset="0"/>
                <a:cs typeface="Arial" panose="020B0604020202020204" pitchFamily="34" charset="0"/>
              </a:rPr>
              <a:t>Voz en off: Resultó que los ataques no eran verdad, y ¿sabes por qué tantos ataques?, porque vamos arriba en las encuestas, vamos a lograr el cambio, sí se puede, ya verás, PAN.</a:t>
            </a:r>
          </a:p>
        </p:txBody>
      </p:sp>
    </p:spTree>
    <p:extLst>
      <p:ext uri="{BB962C8B-B14F-4D97-AF65-F5344CB8AC3E}">
        <p14:creationId xmlns:p14="http://schemas.microsoft.com/office/powerpoint/2010/main" val="36504974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7199" y="1338263"/>
            <a:ext cx="8429223" cy="4787900"/>
          </a:xfrm>
        </p:spPr>
        <p:txBody>
          <a:bodyPr/>
          <a:lstStyle/>
          <a:p>
            <a:pPr algn="just"/>
            <a:r>
              <a:rPr lang="es-MX" sz="2000" dirty="0" smtClean="0">
                <a:latin typeface="Arial" panose="020B0604020202020204" pitchFamily="34" charset="0"/>
                <a:cs typeface="Arial" panose="020B0604020202020204" pitchFamily="34" charset="0"/>
              </a:rPr>
              <a:t>Para de determinar </a:t>
            </a:r>
            <a:r>
              <a:rPr lang="es-MX" sz="2000" dirty="0">
                <a:latin typeface="Arial" panose="020B0604020202020204" pitchFamily="34" charset="0"/>
                <a:cs typeface="Arial" panose="020B0604020202020204" pitchFamily="34" charset="0"/>
              </a:rPr>
              <a:t>si una mujer está siendo víctima de violencia política por razones de género, se debe contestar :</a:t>
            </a:r>
          </a:p>
          <a:p>
            <a:pPr lvl="1" algn="just"/>
            <a:r>
              <a:rPr lang="es-MX" sz="2000" dirty="0">
                <a:latin typeface="Arial" panose="020B0604020202020204" pitchFamily="34" charset="0"/>
                <a:cs typeface="Arial" panose="020B0604020202020204" pitchFamily="34" charset="0"/>
              </a:rPr>
              <a:t>¿Se dirige a una mujer por el hecho de ser mujer? ¿Le afecta desproporcionadamente? ¿Tiene un impacto diferenciado para mujeres respecto de los hombres?</a:t>
            </a:r>
          </a:p>
          <a:p>
            <a:pPr lvl="1" algn="just"/>
            <a:r>
              <a:rPr lang="es-MX" sz="2000" dirty="0">
                <a:latin typeface="Arial" panose="020B0604020202020204" pitchFamily="34" charset="0"/>
                <a:cs typeface="Arial" panose="020B0604020202020204" pitchFamily="34" charset="0"/>
              </a:rPr>
              <a:t>¿Obstaculiza o anula el reconocimiento, goce y/o ejercicio de sus derechos político – electorales?</a:t>
            </a:r>
          </a:p>
          <a:p>
            <a:pPr lvl="1" algn="just"/>
            <a:r>
              <a:rPr lang="es-MX" sz="2000" dirty="0">
                <a:latin typeface="Arial" panose="020B0604020202020204" pitchFamily="34" charset="0"/>
                <a:cs typeface="Arial" panose="020B0604020202020204" pitchFamily="34" charset="0"/>
              </a:rPr>
              <a:t>¿Ocurre en el marco del ejercicio de sus derechos político – electorales o bien, en el ejercicio de un cargo público?</a:t>
            </a:r>
          </a:p>
          <a:p>
            <a:pPr algn="just"/>
            <a:endParaRPr lang="es-MX" sz="2000" dirty="0">
              <a:latin typeface="Arial" panose="020B0604020202020204" pitchFamily="34" charset="0"/>
              <a:cs typeface="Arial" panose="020B0604020202020204" pitchFamily="34" charset="0"/>
            </a:endParaRPr>
          </a:p>
          <a:p>
            <a:endParaRPr lang="es-MX" dirty="0"/>
          </a:p>
        </p:txBody>
      </p:sp>
      <p:sp>
        <p:nvSpPr>
          <p:cNvPr id="4" name="Título 3"/>
          <p:cNvSpPr>
            <a:spLocks noGrp="1"/>
          </p:cNvSpPr>
          <p:nvPr>
            <p:ph type="title"/>
          </p:nvPr>
        </p:nvSpPr>
        <p:spPr/>
        <p:txBody>
          <a:bodyPr>
            <a:normAutofit fontScale="90000"/>
          </a:bodyPr>
          <a:lstStyle/>
          <a:p>
            <a:r>
              <a:rPr lang="es-MX" dirty="0"/>
              <a:t>Violencia contra las mujeres</a:t>
            </a:r>
          </a:p>
        </p:txBody>
      </p:sp>
    </p:spTree>
    <p:extLst>
      <p:ext uri="{BB962C8B-B14F-4D97-AF65-F5344CB8AC3E}">
        <p14:creationId xmlns:p14="http://schemas.microsoft.com/office/powerpoint/2010/main" val="272122165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042001" y="340445"/>
            <a:ext cx="5101999" cy="551950"/>
          </a:xfrm>
        </p:spPr>
        <p:txBody>
          <a:bodyPr>
            <a:normAutofit/>
          </a:bodyPr>
          <a:lstStyle/>
          <a:p>
            <a:r>
              <a:rPr lang="es-MX" dirty="0"/>
              <a:t>Violencia contra las mujeres</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58" y="1467503"/>
            <a:ext cx="4277828" cy="425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886" y="1467503"/>
            <a:ext cx="4050514" cy="4196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4175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pPr lvl="0" algn="just"/>
            <a:r>
              <a:rPr lang="es-ES_tradnl" sz="1800" b="1" dirty="0">
                <a:latin typeface="Arial" panose="020B0604020202020204" pitchFamily="34" charset="0"/>
                <a:cs typeface="Arial" panose="020B0604020202020204" pitchFamily="34" charset="0"/>
              </a:rPr>
              <a:t>Elementos que se deben analizar:</a:t>
            </a:r>
          </a:p>
          <a:p>
            <a:pPr lvl="1" algn="just"/>
            <a:r>
              <a:rPr lang="es-ES_tradnl" sz="1800" b="1" dirty="0">
                <a:latin typeface="Arial" panose="020B0604020202020204" pitchFamily="34" charset="0"/>
                <a:cs typeface="Arial" panose="020B0604020202020204" pitchFamily="34" charset="0"/>
              </a:rPr>
              <a:t>Apariencia del buen derecho.</a:t>
            </a:r>
            <a:r>
              <a:rPr lang="es-ES_tradnl" sz="1800" i="1" dirty="0">
                <a:latin typeface="Arial" panose="020B0604020202020204" pitchFamily="34" charset="0"/>
                <a:cs typeface="Arial" panose="020B0604020202020204" pitchFamily="34" charset="0"/>
              </a:rPr>
              <a:t> </a:t>
            </a:r>
            <a:r>
              <a:rPr lang="es-ES_tradnl" sz="1800" dirty="0">
                <a:latin typeface="Arial" panose="020B0604020202020204" pitchFamily="34" charset="0"/>
                <a:cs typeface="Arial" panose="020B0604020202020204" pitchFamily="34" charset="0"/>
              </a:rPr>
              <a:t>La probable existencia de un derecho, del cual se pide la tutela en el proceso.</a:t>
            </a:r>
            <a:endParaRPr lang="es-MX" sz="1800" dirty="0">
              <a:latin typeface="Arial" panose="020B0604020202020204" pitchFamily="34" charset="0"/>
              <a:cs typeface="Arial" panose="020B0604020202020204" pitchFamily="34" charset="0"/>
            </a:endParaRPr>
          </a:p>
          <a:p>
            <a:pPr lvl="1" algn="just"/>
            <a:r>
              <a:rPr lang="es-ES_tradnl" sz="1800" b="1" dirty="0">
                <a:latin typeface="Arial" panose="020B0604020202020204" pitchFamily="34" charset="0"/>
                <a:cs typeface="Arial" panose="020B0604020202020204" pitchFamily="34" charset="0"/>
              </a:rPr>
              <a:t>Peligro en la demora.</a:t>
            </a:r>
            <a:r>
              <a:rPr lang="es-ES_tradnl" sz="1800" i="1" dirty="0">
                <a:latin typeface="Arial" panose="020B0604020202020204" pitchFamily="34" charset="0"/>
                <a:cs typeface="Arial" panose="020B0604020202020204" pitchFamily="34" charset="0"/>
              </a:rPr>
              <a:t> </a:t>
            </a:r>
            <a:r>
              <a:rPr lang="es-ES_tradnl" sz="1800" dirty="0">
                <a:latin typeface="Arial" panose="020B0604020202020204" pitchFamily="34" charset="0"/>
                <a:cs typeface="Arial" panose="020B0604020202020204" pitchFamily="34" charset="0"/>
              </a:rPr>
              <a:t>El temor fundado de que, mientras llega la tutela jurídica, desaparezcan las circunstancias de hecho necesarias para alcanzar una decisión sobre el derecho o bien jurídico cuya restitución se reclama.</a:t>
            </a:r>
            <a:endParaRPr lang="es-MX" sz="1800" dirty="0">
              <a:latin typeface="Arial" panose="020B0604020202020204" pitchFamily="34" charset="0"/>
              <a:cs typeface="Arial" panose="020B0604020202020204" pitchFamily="34" charset="0"/>
            </a:endParaRPr>
          </a:p>
          <a:p>
            <a:pPr lvl="1" algn="just"/>
            <a:r>
              <a:rPr lang="es-ES_tradnl" sz="1800" b="1" dirty="0">
                <a:latin typeface="Arial" panose="020B0604020202020204" pitchFamily="34" charset="0"/>
                <a:cs typeface="Arial" panose="020B0604020202020204" pitchFamily="34" charset="0"/>
              </a:rPr>
              <a:t>La </a:t>
            </a:r>
            <a:r>
              <a:rPr lang="es-ES_tradnl" sz="1800" b="1" dirty="0" err="1">
                <a:latin typeface="Arial" panose="020B0604020202020204" pitchFamily="34" charset="0"/>
                <a:cs typeface="Arial" panose="020B0604020202020204" pitchFamily="34" charset="0"/>
              </a:rPr>
              <a:t>irreparabilidad</a:t>
            </a:r>
            <a:r>
              <a:rPr lang="es-ES_tradnl" sz="1800" b="1" dirty="0">
                <a:latin typeface="Arial" panose="020B0604020202020204" pitchFamily="34" charset="0"/>
                <a:cs typeface="Arial" panose="020B0604020202020204" pitchFamily="34" charset="0"/>
              </a:rPr>
              <a:t> de la afectación.</a:t>
            </a:r>
            <a:endParaRPr lang="es-MX" sz="1800" dirty="0">
              <a:latin typeface="Arial" panose="020B0604020202020204" pitchFamily="34" charset="0"/>
              <a:cs typeface="Arial" panose="020B0604020202020204" pitchFamily="34" charset="0"/>
            </a:endParaRPr>
          </a:p>
          <a:p>
            <a:pPr lvl="1" algn="just"/>
            <a:r>
              <a:rPr lang="es-ES_tradnl" sz="1800" b="1" dirty="0">
                <a:latin typeface="Arial" panose="020B0604020202020204" pitchFamily="34" charset="0"/>
                <a:cs typeface="Arial" panose="020B0604020202020204" pitchFamily="34" charset="0"/>
              </a:rPr>
              <a:t>La idoneidad, razonabilidad y proporcionalidad de la medida.</a:t>
            </a:r>
          </a:p>
          <a:p>
            <a:pPr algn="just"/>
            <a:r>
              <a:rPr lang="es-ES_tradnl" sz="1800" dirty="0">
                <a:latin typeface="Arial" panose="020B0604020202020204" pitchFamily="34" charset="0"/>
                <a:cs typeface="Arial" panose="020B0604020202020204" pitchFamily="34" charset="0"/>
              </a:rPr>
              <a:t>Adquiere justificación si hay un derecho que requiere protección provisional y urgente, a raíz de una afectación producida o de inminente producción, mientras se sigue el proceso en el cual se discute la pretensión de fondo de quien sufre el daño o la amenaza de su actualización.</a:t>
            </a:r>
          </a:p>
          <a:p>
            <a:pPr algn="just"/>
            <a:r>
              <a:rPr lang="es-ES_tradnl" sz="1800" dirty="0" smtClean="0">
                <a:latin typeface="Arial" panose="020B0604020202020204" pitchFamily="34" charset="0"/>
                <a:cs typeface="Arial" panose="020B0604020202020204" pitchFamily="34" charset="0"/>
              </a:rPr>
              <a:t>Debe tomarse </a:t>
            </a:r>
            <a:r>
              <a:rPr lang="es-ES_tradnl" sz="1800" dirty="0">
                <a:latin typeface="Arial" panose="020B0604020202020204" pitchFamily="34" charset="0"/>
                <a:cs typeface="Arial" panose="020B0604020202020204" pitchFamily="34" charset="0"/>
              </a:rPr>
              <a:t>en </a:t>
            </a:r>
            <a:r>
              <a:rPr lang="es-ES_tradnl" sz="1800" dirty="0" smtClean="0">
                <a:latin typeface="Arial" panose="020B0604020202020204" pitchFamily="34" charset="0"/>
                <a:cs typeface="Arial" panose="020B0604020202020204" pitchFamily="34" charset="0"/>
              </a:rPr>
              <a:t>cuenta lo </a:t>
            </a:r>
            <a:r>
              <a:rPr lang="es-ES_tradnl" sz="1800" dirty="0">
                <a:latin typeface="Arial" panose="020B0604020202020204" pitchFamily="34" charset="0"/>
                <a:cs typeface="Arial" panose="020B0604020202020204" pitchFamily="34" charset="0"/>
              </a:rPr>
              <a:t>que la doctrina denomina como apariencia del buen derecho, unido al elemento del temor fundado de que mientras llega la tutela </a:t>
            </a:r>
            <a:r>
              <a:rPr lang="es-ES_tradnl" sz="1800" dirty="0" smtClean="0">
                <a:latin typeface="Arial" panose="020B0604020202020204" pitchFamily="34" charset="0"/>
                <a:cs typeface="Arial" panose="020B0604020202020204" pitchFamily="34" charset="0"/>
              </a:rPr>
              <a:t>efectiva (análisis del fondo) </a:t>
            </a:r>
            <a:r>
              <a:rPr lang="es-ES_tradnl" sz="1800" dirty="0">
                <a:latin typeface="Arial" panose="020B0604020202020204" pitchFamily="34" charset="0"/>
                <a:cs typeface="Arial" panose="020B0604020202020204" pitchFamily="34" charset="0"/>
              </a:rPr>
              <a:t>se menoscabe o haga irreparable el derecho materia de la decisión final.</a:t>
            </a:r>
            <a:endParaRPr lang="es-MX" sz="1800" dirty="0">
              <a:latin typeface="Arial" panose="020B0604020202020204" pitchFamily="34" charset="0"/>
              <a:cs typeface="Arial" panose="020B0604020202020204" pitchFamily="34" charset="0"/>
            </a:endParaRPr>
          </a:p>
          <a:p>
            <a:pPr algn="just"/>
            <a:endParaRPr lang="es-MX" sz="1800" dirty="0"/>
          </a:p>
          <a:p>
            <a:pPr lvl="0" algn="just"/>
            <a:endParaRPr lang="es-MX" sz="1800" dirty="0"/>
          </a:p>
          <a:p>
            <a:endParaRPr lang="es-MX" sz="1800" dirty="0"/>
          </a:p>
        </p:txBody>
      </p:sp>
      <p:sp>
        <p:nvSpPr>
          <p:cNvPr id="4" name="Título 3"/>
          <p:cNvSpPr>
            <a:spLocks noGrp="1"/>
          </p:cNvSpPr>
          <p:nvPr>
            <p:ph type="title"/>
          </p:nvPr>
        </p:nvSpPr>
        <p:spPr/>
        <p:txBody>
          <a:bodyPr/>
          <a:lstStyle/>
          <a:p>
            <a:r>
              <a:rPr lang="es-MX" dirty="0"/>
              <a:t>Medidas cautelares</a:t>
            </a:r>
          </a:p>
        </p:txBody>
      </p:sp>
    </p:spTree>
    <p:extLst>
      <p:ext uri="{BB962C8B-B14F-4D97-AF65-F5344CB8AC3E}">
        <p14:creationId xmlns:p14="http://schemas.microsoft.com/office/powerpoint/2010/main" val="38967052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042001" y="340445"/>
            <a:ext cx="5101999" cy="551950"/>
          </a:xfrm>
        </p:spPr>
        <p:txBody>
          <a:bodyPr>
            <a:normAutofit/>
          </a:bodyPr>
          <a:lstStyle/>
          <a:p>
            <a:r>
              <a:rPr lang="es-MX" dirty="0"/>
              <a:t>Violencia contra las mujeres</a:t>
            </a:r>
          </a:p>
        </p:txBody>
      </p:sp>
      <p:sp>
        <p:nvSpPr>
          <p:cNvPr id="2" name="1 Rectángulo"/>
          <p:cNvSpPr/>
          <p:nvPr/>
        </p:nvSpPr>
        <p:spPr>
          <a:xfrm>
            <a:off x="3860800" y="1589331"/>
            <a:ext cx="4164622" cy="4247317"/>
          </a:xfrm>
          <a:prstGeom prst="rect">
            <a:avLst/>
          </a:prstGeom>
        </p:spPr>
        <p:txBody>
          <a:bodyPr wrap="square">
            <a:spAutoFit/>
          </a:bodyPr>
          <a:lstStyle/>
          <a:p>
            <a:pPr algn="just"/>
            <a:r>
              <a:rPr lang="es-MX" b="1" i="1" dirty="0">
                <a:latin typeface="Arial" panose="020B0604020202020204" pitchFamily="34" charset="0"/>
                <a:cs typeface="Arial" panose="020B0604020202020204" pitchFamily="34" charset="0"/>
              </a:rPr>
              <a:t>Vecinas Coahuila</a:t>
            </a:r>
          </a:p>
          <a:p>
            <a:pPr algn="just"/>
            <a:r>
              <a:rPr lang="es-MX" dirty="0">
                <a:latin typeface="Arial" panose="020B0604020202020204" pitchFamily="34" charset="0"/>
                <a:cs typeface="Arial" panose="020B0604020202020204" pitchFamily="34" charset="0"/>
              </a:rPr>
              <a:t>Spot difundido durante la elección a la gubernatura de Coahuila en 2017, se exhibía a 2 mujeres al interior de una vivienda, en una cocina, platicando sobre el maltrato que recibió una de ellas, quien se mostraba visiblemente golpeada</a:t>
            </a:r>
          </a:p>
          <a:p>
            <a:pPr algn="just"/>
            <a:endParaRPr lang="es-MX" dirty="0">
              <a:latin typeface="Arial" panose="020B0604020202020204" pitchFamily="34" charset="0"/>
              <a:cs typeface="Arial" panose="020B0604020202020204" pitchFamily="34" charset="0"/>
            </a:endParaRPr>
          </a:p>
          <a:p>
            <a:pPr algn="just"/>
            <a:r>
              <a:rPr lang="es-MX" dirty="0">
                <a:latin typeface="Arial" panose="020B0604020202020204" pitchFamily="34" charset="0"/>
                <a:cs typeface="Arial" panose="020B0604020202020204" pitchFamily="34" charset="0"/>
              </a:rPr>
              <a:t>Se vinculó al PRI con un hecho grave que se desea erradicar: la violencia en contra de las mujeres; sin embargo, el promocional no tenía como finalidad erradicar la violencia doméstica u ofrecer alguna alternativa.</a:t>
            </a:r>
          </a:p>
        </p:txBody>
      </p:sp>
      <p:sp>
        <p:nvSpPr>
          <p:cNvPr id="10" name="9 CuadroTexto"/>
          <p:cNvSpPr txBox="1"/>
          <p:nvPr/>
        </p:nvSpPr>
        <p:spPr>
          <a:xfrm>
            <a:off x="914400" y="1312333"/>
            <a:ext cx="2379133" cy="4770537"/>
          </a:xfrm>
          <a:prstGeom prst="rect">
            <a:avLst/>
          </a:prstGeom>
          <a:solidFill>
            <a:schemeClr val="bg1"/>
          </a:solidFill>
          <a:ln w="57150">
            <a:solidFill>
              <a:schemeClr val="tx1">
                <a:lumMod val="50000"/>
                <a:lumOff val="50000"/>
              </a:schemeClr>
            </a:solidFill>
          </a:ln>
        </p:spPr>
        <p:txBody>
          <a:bodyPr wrap="square" rtlCol="0">
            <a:spAutoFit/>
          </a:bodyPr>
          <a:lstStyle/>
          <a:p>
            <a:r>
              <a:rPr lang="es-MX" sz="1600" dirty="0">
                <a:latin typeface="Arial" panose="020B0604020202020204" pitchFamily="34" charset="0"/>
                <a:cs typeface="Arial" panose="020B0604020202020204" pitchFamily="34" charset="0"/>
              </a:rPr>
              <a:t>Quejoso: PRI</a:t>
            </a:r>
          </a:p>
          <a:p>
            <a:r>
              <a:rPr lang="es-MX" sz="1600" dirty="0">
                <a:latin typeface="Arial" panose="020B0604020202020204" pitchFamily="34" charset="0"/>
                <a:cs typeface="Arial" panose="020B0604020202020204" pitchFamily="34" charset="0"/>
              </a:rPr>
              <a:t>Denunciado: PAN</a:t>
            </a:r>
          </a:p>
          <a:p>
            <a:endParaRPr lang="es-MX" sz="1600" dirty="0">
              <a:latin typeface="Arial" panose="020B0604020202020204" pitchFamily="34" charset="0"/>
              <a:cs typeface="Arial" panose="020B0604020202020204" pitchFamily="34" charset="0"/>
            </a:endParaRPr>
          </a:p>
          <a:p>
            <a:r>
              <a:rPr lang="es-MX" sz="1600" b="1" dirty="0">
                <a:latin typeface="Arial" panose="020B0604020202020204" pitchFamily="34" charset="0"/>
                <a:cs typeface="Arial" panose="020B0604020202020204" pitchFamily="34" charset="0"/>
              </a:rPr>
              <a:t>Acuerdo INE </a:t>
            </a:r>
          </a:p>
          <a:p>
            <a:r>
              <a:rPr lang="es-MX" sz="1600" dirty="0">
                <a:latin typeface="Arial" panose="020B0604020202020204" pitchFamily="34" charset="0"/>
                <a:cs typeface="Arial" panose="020B0604020202020204" pitchFamily="34" charset="0"/>
              </a:rPr>
              <a:t>ACQyD-INE-70/2017</a:t>
            </a:r>
          </a:p>
          <a:p>
            <a:r>
              <a:rPr lang="es-MX" sz="1600" dirty="0">
                <a:latin typeface="Arial" panose="020B0604020202020204" pitchFamily="34" charset="0"/>
                <a:cs typeface="Arial" panose="020B0604020202020204" pitchFamily="34" charset="0"/>
              </a:rPr>
              <a:t>Medidas cautelares: procedentes.</a:t>
            </a:r>
          </a:p>
          <a:p>
            <a:endParaRPr lang="es-MX" sz="1600" dirty="0">
              <a:latin typeface="Arial" panose="020B0604020202020204" pitchFamily="34" charset="0"/>
              <a:cs typeface="Arial" panose="020B0604020202020204" pitchFamily="34" charset="0"/>
            </a:endParaRPr>
          </a:p>
          <a:p>
            <a:r>
              <a:rPr lang="es-MX" sz="1600" i="1" dirty="0">
                <a:latin typeface="Arial" panose="020B0604020202020204" pitchFamily="34" charset="0"/>
                <a:cs typeface="Arial" panose="020B0604020202020204" pitchFamily="34" charset="0"/>
              </a:rPr>
              <a:t>Sí impugnado</a:t>
            </a:r>
          </a:p>
          <a:p>
            <a:r>
              <a:rPr lang="es-MX" sz="1600" dirty="0">
                <a:latin typeface="Arial" panose="020B0604020202020204" pitchFamily="34" charset="0"/>
                <a:cs typeface="Arial" panose="020B0604020202020204" pitchFamily="34" charset="0"/>
              </a:rPr>
              <a:t>SUP-REP-84/2017</a:t>
            </a:r>
          </a:p>
          <a:p>
            <a:r>
              <a:rPr lang="es-MX" sz="1600" dirty="0">
                <a:latin typeface="Arial" panose="020B0604020202020204" pitchFamily="34" charset="0"/>
                <a:cs typeface="Arial" panose="020B0604020202020204" pitchFamily="34" charset="0"/>
              </a:rPr>
              <a:t>(se confirmó acuerdo del INE)</a:t>
            </a:r>
          </a:p>
          <a:p>
            <a:endParaRPr lang="es-MX" sz="1600" dirty="0">
              <a:latin typeface="Arial" panose="020B0604020202020204" pitchFamily="34" charset="0"/>
              <a:cs typeface="Arial" panose="020B0604020202020204" pitchFamily="34" charset="0"/>
            </a:endParaRPr>
          </a:p>
          <a:p>
            <a:r>
              <a:rPr lang="es-MX" sz="1600" b="1" dirty="0">
                <a:latin typeface="Arial" panose="020B0604020202020204" pitchFamily="34" charset="0"/>
                <a:cs typeface="Arial" panose="020B0604020202020204" pitchFamily="34" charset="0"/>
              </a:rPr>
              <a:t>Fondo del asunto:</a:t>
            </a:r>
          </a:p>
          <a:p>
            <a:r>
              <a:rPr lang="es-MX" sz="1600" dirty="0">
                <a:solidFill>
                  <a:schemeClr val="tx1">
                    <a:lumMod val="50000"/>
                  </a:schemeClr>
                </a:solidFill>
                <a:latin typeface="Arial" panose="020B0604020202020204" pitchFamily="34" charset="0"/>
                <a:cs typeface="Arial" panose="020B0604020202020204" pitchFamily="34" charset="0"/>
              </a:rPr>
              <a:t>SRE-PSC-68/2017</a:t>
            </a:r>
          </a:p>
          <a:p>
            <a:r>
              <a:rPr lang="es-MX" sz="1600" dirty="0">
                <a:solidFill>
                  <a:schemeClr val="tx1">
                    <a:lumMod val="50000"/>
                  </a:schemeClr>
                </a:solidFill>
                <a:latin typeface="Arial" panose="020B0604020202020204" pitchFamily="34" charset="0"/>
                <a:cs typeface="Arial" panose="020B0604020202020204" pitchFamily="34" charset="0"/>
              </a:rPr>
              <a:t>Declara la existencia de la infracción. Impone amonestación pública.</a:t>
            </a:r>
          </a:p>
          <a:p>
            <a:r>
              <a:rPr lang="es-MX" sz="1600" i="1" dirty="0">
                <a:solidFill>
                  <a:schemeClr val="tx1">
                    <a:lumMod val="50000"/>
                  </a:schemeClr>
                </a:solidFill>
                <a:latin typeface="Arial" panose="020B0604020202020204" pitchFamily="34" charset="0"/>
                <a:cs typeface="Arial" panose="020B0604020202020204" pitchFamily="34" charset="0"/>
              </a:rPr>
              <a:t>No impugnado</a:t>
            </a:r>
          </a:p>
        </p:txBody>
      </p:sp>
    </p:spTree>
    <p:extLst>
      <p:ext uri="{BB962C8B-B14F-4D97-AF65-F5344CB8AC3E}">
        <p14:creationId xmlns:p14="http://schemas.microsoft.com/office/powerpoint/2010/main" val="35952670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MX" sz="2000" dirty="0"/>
              <a:t>Violencia política en razón de género</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Federal 2018</a:t>
            </a:r>
          </a:p>
        </p:txBody>
      </p:sp>
      <p:sp>
        <p:nvSpPr>
          <p:cNvPr id="6" name="5 CuadroTexto"/>
          <p:cNvSpPr txBox="1"/>
          <p:nvPr/>
        </p:nvSpPr>
        <p:spPr>
          <a:xfrm>
            <a:off x="368421" y="1344216"/>
            <a:ext cx="3530719" cy="3754874"/>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PRI</a:t>
            </a:r>
          </a:p>
          <a:p>
            <a:pPr>
              <a:spcAft>
                <a:spcPts val="300"/>
              </a:spcAft>
            </a:pPr>
            <a:r>
              <a:rPr lang="es-MX" sz="1350" dirty="0">
                <a:latin typeface="Arial" panose="020B0604020202020204" pitchFamily="34" charset="0"/>
                <a:cs typeface="Arial" panose="020B0604020202020204" pitchFamily="34" charset="0"/>
              </a:rPr>
              <a:t>Denunciado: PT </a:t>
            </a:r>
          </a:p>
          <a:p>
            <a:pPr>
              <a:spcAft>
                <a:spcPts val="300"/>
              </a:spcAft>
            </a:pPr>
            <a:r>
              <a:rPr lang="es-MX" sz="1400" b="1" dirty="0">
                <a:latin typeface="Arial" panose="020B0604020202020204" pitchFamily="34" charset="0"/>
                <a:cs typeface="Arial" panose="020B0604020202020204" pitchFamily="34" charset="0"/>
              </a:rPr>
              <a:t>Acuerdo INE:</a:t>
            </a:r>
          </a:p>
          <a:p>
            <a:pPr>
              <a:spcAft>
                <a:spcPts val="300"/>
              </a:spcAft>
            </a:pPr>
            <a:r>
              <a:rPr lang="es-MX" sz="1400" dirty="0">
                <a:latin typeface="Arial" panose="020B0604020202020204" pitchFamily="34" charset="0"/>
                <a:cs typeface="Arial" panose="020B0604020202020204" pitchFamily="34" charset="0"/>
              </a:rPr>
              <a:t>ACQyD-INE-47/2018</a:t>
            </a:r>
          </a:p>
          <a:p>
            <a:pPr>
              <a:spcAft>
                <a:spcPts val="300"/>
              </a:spcAft>
            </a:pPr>
            <a:r>
              <a:rPr lang="es-MX" sz="1400" dirty="0">
                <a:latin typeface="Arial" panose="020B0604020202020204" pitchFamily="34" charset="0"/>
                <a:cs typeface="Arial" panose="020B0604020202020204" pitchFamily="34" charset="0"/>
              </a:rPr>
              <a:t>Medidas cautelares: improcedentes</a:t>
            </a:r>
          </a:p>
          <a:p>
            <a:pPr>
              <a:spcAft>
                <a:spcPts val="300"/>
              </a:spcAft>
            </a:pPr>
            <a:r>
              <a:rPr lang="es-MX" sz="1400" i="1" dirty="0">
                <a:latin typeface="Arial" panose="020B0604020202020204" pitchFamily="34" charset="0"/>
                <a:cs typeface="Arial" panose="020B0604020202020204" pitchFamily="34" charset="0"/>
              </a:rPr>
              <a:t>Sí impugnado</a:t>
            </a:r>
          </a:p>
          <a:p>
            <a:pPr>
              <a:spcAft>
                <a:spcPts val="300"/>
              </a:spcAft>
            </a:pPr>
            <a:r>
              <a:rPr lang="es-MX" sz="1400" dirty="0">
                <a:latin typeface="Arial" panose="020B0604020202020204" pitchFamily="34" charset="0"/>
                <a:cs typeface="Arial" panose="020B0604020202020204" pitchFamily="34" charset="0"/>
              </a:rPr>
              <a:t>SUP-REP-56/2017</a:t>
            </a:r>
          </a:p>
          <a:p>
            <a:pPr>
              <a:spcAft>
                <a:spcPts val="300"/>
              </a:spcAft>
            </a:pPr>
            <a:r>
              <a:rPr lang="es-MX" sz="1400" dirty="0">
                <a:latin typeface="Arial" panose="020B0604020202020204" pitchFamily="34" charset="0"/>
                <a:cs typeface="Arial" panose="020B0604020202020204" pitchFamily="34" charset="0"/>
              </a:rPr>
              <a:t>(Se confirmó acuerdo del INE).</a:t>
            </a:r>
          </a:p>
          <a:p>
            <a:pPr>
              <a:spcAft>
                <a:spcPts val="300"/>
              </a:spcAft>
            </a:pPr>
            <a:r>
              <a:rPr lang="es-MX" sz="1350" b="1" dirty="0">
                <a:latin typeface="Arial" panose="020B0604020202020204" pitchFamily="34" charset="0"/>
                <a:cs typeface="Arial" panose="020B0604020202020204" pitchFamily="34" charset="0"/>
              </a:rPr>
              <a:t>Fondo del asunto:</a:t>
            </a:r>
          </a:p>
          <a:p>
            <a:pPr>
              <a:spcAft>
                <a:spcPts val="300"/>
              </a:spcAft>
            </a:pPr>
            <a:r>
              <a:rPr lang="es-MX" sz="1350" dirty="0">
                <a:latin typeface="Arial" panose="020B0604020202020204" pitchFamily="34" charset="0"/>
                <a:cs typeface="Arial" panose="020B0604020202020204" pitchFamily="34" charset="0"/>
              </a:rPr>
              <a:t>SRE-PSC-67/2018</a:t>
            </a:r>
            <a:r>
              <a:rPr lang="es-ES_tradnl" sz="1350" dirty="0">
                <a:latin typeface="Arial" panose="020B0604020202020204" pitchFamily="34" charset="0"/>
                <a:cs typeface="Arial" panose="020B0604020202020204" pitchFamily="34" charset="0"/>
              </a:rPr>
              <a:t>.</a:t>
            </a:r>
          </a:p>
          <a:p>
            <a:pPr>
              <a:spcAft>
                <a:spcPts val="300"/>
              </a:spcAft>
            </a:pPr>
            <a:r>
              <a:rPr lang="es-MX" sz="1350" dirty="0">
                <a:latin typeface="Arial" panose="020B0604020202020204" pitchFamily="34" charset="0"/>
                <a:cs typeface="Arial" panose="020B0604020202020204" pitchFamily="34" charset="0"/>
              </a:rPr>
              <a:t>Existencia de la infracción.</a:t>
            </a:r>
          </a:p>
          <a:p>
            <a:pPr>
              <a:spcAft>
                <a:spcPts val="300"/>
              </a:spcAft>
            </a:pPr>
            <a:r>
              <a:rPr lang="es-MX" sz="1350" dirty="0">
                <a:latin typeface="Arial" panose="020B0604020202020204" pitchFamily="34" charset="0"/>
                <a:cs typeface="Arial" panose="020B0604020202020204" pitchFamily="34" charset="0"/>
              </a:rPr>
              <a:t>Multa al PT de 6,000 UMA y ordenó el retiro del spot.</a:t>
            </a:r>
          </a:p>
          <a:p>
            <a:pPr>
              <a:spcAft>
                <a:spcPts val="300"/>
              </a:spcAft>
            </a:pPr>
            <a:r>
              <a:rPr lang="es-ES_tradnl" sz="1350" i="1" dirty="0">
                <a:latin typeface="Arial" panose="020B0604020202020204" pitchFamily="34" charset="0"/>
                <a:cs typeface="Arial" panose="020B0604020202020204" pitchFamily="34" charset="0"/>
              </a:rPr>
              <a:t>Sí impugnado</a:t>
            </a:r>
          </a:p>
          <a:p>
            <a:pPr>
              <a:spcAft>
                <a:spcPts val="300"/>
              </a:spcAft>
            </a:pPr>
            <a:r>
              <a:rPr lang="es-ES_tradnl" sz="1350" dirty="0">
                <a:latin typeface="Arial" panose="020B0604020202020204" pitchFamily="34" charset="0"/>
                <a:cs typeface="Arial" panose="020B0604020202020204" pitchFamily="34" charset="0"/>
              </a:rPr>
              <a:t>SUP-REP-87/2018,</a:t>
            </a:r>
            <a:r>
              <a:rPr lang="es-ES_tradnl" sz="1350" b="1" dirty="0">
                <a:latin typeface="Arial" panose="020B0604020202020204" pitchFamily="34" charset="0"/>
                <a:cs typeface="Arial" panose="020B0604020202020204" pitchFamily="34" charset="0"/>
              </a:rPr>
              <a:t> revoca</a:t>
            </a:r>
            <a:r>
              <a:rPr lang="es-ES_tradnl" sz="1350" dirty="0">
                <a:latin typeface="Arial" panose="020B0604020202020204" pitchFamily="34" charset="0"/>
                <a:cs typeface="Arial" panose="020B0604020202020204" pitchFamily="34" charset="0"/>
              </a:rPr>
              <a:t>.</a:t>
            </a:r>
            <a:endParaRPr lang="es-MX" sz="1350" dirty="0">
              <a:latin typeface="Arial" panose="020B0604020202020204" pitchFamily="34" charset="0"/>
              <a:cs typeface="Arial" panose="020B0604020202020204" pitchFamily="34" charset="0"/>
            </a:endParaRPr>
          </a:p>
        </p:txBody>
      </p:sp>
      <p:sp>
        <p:nvSpPr>
          <p:cNvPr id="8" name="7 CuadroTexto"/>
          <p:cNvSpPr txBox="1"/>
          <p:nvPr/>
        </p:nvSpPr>
        <p:spPr>
          <a:xfrm>
            <a:off x="370310" y="5476032"/>
            <a:ext cx="3530719" cy="738664"/>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pPr algn="just"/>
            <a:r>
              <a:rPr lang="es-MX" sz="1400" dirty="0">
                <a:latin typeface="Arial" panose="020B0604020202020204" pitchFamily="34" charset="0"/>
                <a:cs typeface="Arial" panose="020B0604020202020204" pitchFamily="34" charset="0"/>
              </a:rPr>
              <a:t>El material denunciado no constituye una apología de violencia contra las mujeres.</a:t>
            </a:r>
          </a:p>
        </p:txBody>
      </p:sp>
      <p:sp>
        <p:nvSpPr>
          <p:cNvPr id="9" name="8 CuadroTexto"/>
          <p:cNvSpPr txBox="1"/>
          <p:nvPr/>
        </p:nvSpPr>
        <p:spPr>
          <a:xfrm>
            <a:off x="4274589" y="4398814"/>
            <a:ext cx="4547171" cy="1815882"/>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MX" sz="1400" dirty="0">
                <a:latin typeface="Arial" panose="020B0604020202020204" pitchFamily="34" charset="0"/>
                <a:cs typeface="Arial" panose="020B0604020202020204" pitchFamily="34" charset="0"/>
              </a:rPr>
              <a:t>Estimó que el spot refuerza estereotipos de género, inserta un riesgo de violencia físico grave. Revictimiza a la mujer. </a:t>
            </a:r>
            <a:endParaRPr lang="es-MX" sz="1400" dirty="0" smtClean="0">
              <a:latin typeface="Arial" panose="020B0604020202020204" pitchFamily="34" charset="0"/>
              <a:cs typeface="Arial" panose="020B0604020202020204" pitchFamily="34" charset="0"/>
            </a:endParaRPr>
          </a:p>
          <a:p>
            <a:pPr algn="just"/>
            <a:r>
              <a:rPr lang="es-MX" sz="1400" dirty="0" smtClean="0">
                <a:latin typeface="Arial" panose="020B0604020202020204" pitchFamily="34" charset="0"/>
                <a:cs typeface="Arial" panose="020B0604020202020204" pitchFamily="34" charset="0"/>
              </a:rPr>
              <a:t>Sala Superior revocó </a:t>
            </a:r>
            <a:r>
              <a:rPr lang="es-MX" sz="1400" dirty="0">
                <a:latin typeface="Arial" panose="020B0604020202020204" pitchFamily="34" charset="0"/>
                <a:cs typeface="Arial" panose="020B0604020202020204" pitchFamily="34" charset="0"/>
              </a:rPr>
              <a:t>porque no advirtió una expresión de violencia en razón de género, no se fomentan estereotipos negativos, solamente presenta propuestas de cambio.</a:t>
            </a:r>
          </a:p>
        </p:txBody>
      </p:sp>
      <p:sp>
        <p:nvSpPr>
          <p:cNvPr id="2" name="Rectángulo 1"/>
          <p:cNvSpPr/>
          <p:nvPr/>
        </p:nvSpPr>
        <p:spPr>
          <a:xfrm>
            <a:off x="3571337" y="2018226"/>
            <a:ext cx="4819448" cy="307777"/>
          </a:xfrm>
          <a:prstGeom prst="rect">
            <a:avLst/>
          </a:prstGeom>
        </p:spPr>
        <p:txBody>
          <a:bodyPr wrap="square">
            <a:spAutoFit/>
          </a:bodyPr>
          <a:lstStyle/>
          <a:p>
            <a:pPr marL="180340" marR="180340">
              <a:spcAft>
                <a:spcPts val="0"/>
              </a:spcAft>
            </a:pPr>
            <a:endParaRPr lang="es-MX"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4215836" y="1437768"/>
            <a:ext cx="2157079" cy="2462213"/>
          </a:xfrm>
          <a:prstGeom prst="rect">
            <a:avLst/>
          </a:prstGeom>
        </p:spPr>
        <p:txBody>
          <a:bodyPr wrap="square">
            <a:spAutoFit/>
          </a:bodyPr>
          <a:lstStyle/>
          <a:p>
            <a:pPr>
              <a:spcAft>
                <a:spcPts val="0"/>
              </a:spcAft>
            </a:pPr>
            <a:r>
              <a:rPr lang="es-ES_tradnl" sz="1400" b="1" i="1" dirty="0">
                <a:latin typeface="Arial" panose="020B0604020202020204" pitchFamily="34" charset="0"/>
                <a:cs typeface="Arial" panose="020B0604020202020204" pitchFamily="34" charset="0"/>
              </a:rPr>
              <a:t>Aplanadora</a:t>
            </a:r>
          </a:p>
          <a:p>
            <a:pPr algn="just">
              <a:spcAft>
                <a:spcPts val="0"/>
              </a:spcAft>
            </a:pPr>
            <a:r>
              <a:rPr lang="es-MX" sz="1400" dirty="0">
                <a:latin typeface="Arial" panose="020B0604020202020204" pitchFamily="34" charset="0"/>
                <a:cs typeface="Arial" panose="020B0604020202020204" pitchFamily="34" charset="0"/>
              </a:rPr>
              <a:t>El spot transmitido durante el PEF 2018, mostraba a una mujer maniatada, tirada en el suelo a punto de ser arrollada por una aplanadora, donde finalmente se levanta por ella misma y se libera de sus ataduras.</a:t>
            </a:r>
          </a:p>
        </p:txBody>
      </p:sp>
      <p:pic>
        <p:nvPicPr>
          <p:cNvPr id="11" name="Picture 4">
            <a:extLst>
              <a:ext uri="{FF2B5EF4-FFF2-40B4-BE49-F238E27FC236}">
                <a16:creationId xmlns:a16="http://schemas.microsoft.com/office/drawing/2014/main" xmlns="" id="{9B151E93-7548-4DB3-8EED-7A172AF83F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032"/>
          <a:stretch/>
        </p:blipFill>
        <p:spPr bwMode="auto">
          <a:xfrm>
            <a:off x="6444346" y="1509351"/>
            <a:ext cx="2414429" cy="204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95417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MX" sz="2000" dirty="0"/>
              <a:t>Violencia política en razón de género</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2018</a:t>
            </a:r>
          </a:p>
        </p:txBody>
      </p:sp>
      <p:sp>
        <p:nvSpPr>
          <p:cNvPr id="6" name="5 CuadroTexto"/>
          <p:cNvSpPr txBox="1"/>
          <p:nvPr/>
        </p:nvSpPr>
        <p:spPr>
          <a:xfrm>
            <a:off x="389237" y="1067580"/>
            <a:ext cx="2748246" cy="3947234"/>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Quejosa: Magaly Fregoso </a:t>
            </a:r>
            <a:r>
              <a:rPr lang="es-MX" sz="1350" dirty="0" err="1">
                <a:latin typeface="Arial" panose="020B0604020202020204" pitchFamily="34" charset="0"/>
                <a:cs typeface="Arial" panose="020B0604020202020204" pitchFamily="34" charset="0"/>
              </a:rPr>
              <a:t>Ortíz</a:t>
            </a:r>
            <a:endParaRPr lang="es-MX" sz="1350" dirty="0">
              <a:latin typeface="Arial" panose="020B0604020202020204" pitchFamily="34" charset="0"/>
              <a:cs typeface="Arial" panose="020B0604020202020204" pitchFamily="34" charset="0"/>
            </a:endParaRPr>
          </a:p>
          <a:p>
            <a:pPr>
              <a:spcAft>
                <a:spcPts val="300"/>
              </a:spcAft>
            </a:pPr>
            <a:r>
              <a:rPr lang="es-MX" sz="1350" dirty="0">
                <a:latin typeface="Arial" panose="020B0604020202020204" pitchFamily="34" charset="0"/>
                <a:cs typeface="Arial" panose="020B0604020202020204" pitchFamily="34" charset="0"/>
              </a:rPr>
              <a:t>Denunciado: </a:t>
            </a:r>
            <a:r>
              <a:rPr lang="en-US" sz="1400" dirty="0">
                <a:latin typeface="Arial" panose="020B0604020202020204" pitchFamily="34" charset="0"/>
                <a:cs typeface="Arial" panose="020B0604020202020204" pitchFamily="34" charset="0"/>
              </a:rPr>
              <a:t>Rodrigo Aguilera</a:t>
            </a:r>
            <a:endParaRPr lang="es-MX" sz="1400" dirty="0">
              <a:latin typeface="Arial" panose="020B0604020202020204" pitchFamily="34" charset="0"/>
              <a:cs typeface="Arial" panose="020B0604020202020204" pitchFamily="34" charset="0"/>
            </a:endParaRPr>
          </a:p>
          <a:p>
            <a:pPr>
              <a:spcAft>
                <a:spcPts val="300"/>
              </a:spcAft>
            </a:pPr>
            <a:r>
              <a:rPr lang="es-MX" sz="1400" b="1" dirty="0">
                <a:latin typeface="Arial" panose="020B0604020202020204" pitchFamily="34" charset="0"/>
                <a:cs typeface="Arial" panose="020B0604020202020204" pitchFamily="34" charset="0"/>
              </a:rPr>
              <a:t>Acuerdo INE:</a:t>
            </a:r>
          </a:p>
          <a:p>
            <a:pPr>
              <a:spcAft>
                <a:spcPts val="300"/>
              </a:spcAft>
            </a:pPr>
            <a:r>
              <a:rPr lang="es-MX" sz="1400" dirty="0">
                <a:latin typeface="Arial" panose="020B0604020202020204" pitchFamily="34" charset="0"/>
                <a:cs typeface="Arial" panose="020B0604020202020204" pitchFamily="34" charset="0"/>
              </a:rPr>
              <a:t>ACQyD-INE-63/2018</a:t>
            </a:r>
          </a:p>
          <a:p>
            <a:pPr>
              <a:spcAft>
                <a:spcPts val="300"/>
              </a:spcAft>
            </a:pPr>
            <a:r>
              <a:rPr lang="es-MX" sz="1400" dirty="0">
                <a:latin typeface="Arial" panose="020B0604020202020204" pitchFamily="34" charset="0"/>
                <a:cs typeface="Arial" panose="020B0604020202020204" pitchFamily="34" charset="0"/>
              </a:rPr>
              <a:t>Medidas cautelares: Procedentes.</a:t>
            </a:r>
          </a:p>
          <a:p>
            <a:pPr>
              <a:spcAft>
                <a:spcPts val="300"/>
              </a:spcAft>
            </a:pPr>
            <a:r>
              <a:rPr lang="es-MX" sz="1400" i="1" dirty="0">
                <a:latin typeface="Arial" panose="020B0604020202020204" pitchFamily="34" charset="0"/>
                <a:cs typeface="Arial" panose="020B0604020202020204" pitchFamily="34" charset="0"/>
              </a:rPr>
              <a:t>Sí impugnado</a:t>
            </a:r>
          </a:p>
          <a:p>
            <a:pPr>
              <a:spcAft>
                <a:spcPts val="300"/>
              </a:spcAft>
            </a:pPr>
            <a:r>
              <a:rPr lang="es-MX" sz="1400" dirty="0">
                <a:latin typeface="Arial" panose="020B0604020202020204" pitchFamily="34" charset="0"/>
                <a:cs typeface="Arial" panose="020B0604020202020204" pitchFamily="34" charset="0"/>
              </a:rPr>
              <a:t>SUP-REP-142/2018</a:t>
            </a:r>
          </a:p>
          <a:p>
            <a:pPr>
              <a:spcAft>
                <a:spcPts val="300"/>
              </a:spcAft>
            </a:pPr>
            <a:r>
              <a:rPr lang="es-MX" sz="1400" dirty="0">
                <a:latin typeface="Arial" panose="020B0604020202020204" pitchFamily="34" charset="0"/>
                <a:cs typeface="Arial" panose="020B0604020202020204" pitchFamily="34" charset="0"/>
              </a:rPr>
              <a:t>(Se confirmó acuerdo del INE).</a:t>
            </a:r>
          </a:p>
          <a:p>
            <a:pPr>
              <a:spcAft>
                <a:spcPts val="300"/>
              </a:spcAft>
            </a:pPr>
            <a:r>
              <a:rPr lang="es-MX" sz="1350" b="1" dirty="0">
                <a:latin typeface="Arial" panose="020B0604020202020204" pitchFamily="34" charset="0"/>
                <a:cs typeface="Arial" panose="020B0604020202020204" pitchFamily="34" charset="0"/>
              </a:rPr>
              <a:t>Fondo del asunto:</a:t>
            </a:r>
          </a:p>
          <a:p>
            <a:pPr>
              <a:spcAft>
                <a:spcPts val="300"/>
              </a:spcAft>
            </a:pPr>
            <a:r>
              <a:rPr lang="es-MX" sz="1400" dirty="0">
                <a:latin typeface="Arial" panose="020B0604020202020204" pitchFamily="34" charset="0"/>
                <a:cs typeface="Arial" panose="020B0604020202020204" pitchFamily="34" charset="0"/>
              </a:rPr>
              <a:t>SRE-PSC-108/2018</a:t>
            </a:r>
            <a:r>
              <a:rPr lang="es-ES_tradnl" sz="1400" dirty="0">
                <a:latin typeface="Arial" panose="020B0604020202020204" pitchFamily="34" charset="0"/>
                <a:cs typeface="Arial" panose="020B0604020202020204" pitchFamily="34" charset="0"/>
              </a:rPr>
              <a:t>.</a:t>
            </a:r>
          </a:p>
          <a:p>
            <a:pPr>
              <a:spcAft>
                <a:spcPts val="300"/>
              </a:spcAft>
            </a:pPr>
            <a:r>
              <a:rPr lang="es-MX" sz="1350" dirty="0">
                <a:latin typeface="Arial" panose="020B0604020202020204" pitchFamily="34" charset="0"/>
                <a:cs typeface="Arial" panose="020B0604020202020204" pitchFamily="34" charset="0"/>
              </a:rPr>
              <a:t>Existencia de la infracción.</a:t>
            </a:r>
          </a:p>
          <a:p>
            <a:pPr>
              <a:spcAft>
                <a:spcPts val="300"/>
              </a:spcAft>
            </a:pPr>
            <a:r>
              <a:rPr lang="es-MX" sz="1350" dirty="0">
                <a:latin typeface="Arial" panose="020B0604020202020204" pitchFamily="34" charset="0"/>
                <a:cs typeface="Arial" panose="020B0604020202020204" pitchFamily="34" charset="0"/>
              </a:rPr>
              <a:t>Multa $5,077.80 y ordena medidas de reparación y no repetición.</a:t>
            </a:r>
          </a:p>
          <a:p>
            <a:pPr>
              <a:spcAft>
                <a:spcPts val="300"/>
              </a:spcAft>
            </a:pPr>
            <a:r>
              <a:rPr lang="es-MX" sz="1350" b="1" i="1" dirty="0">
                <a:latin typeface="Arial" panose="020B0604020202020204" pitchFamily="34" charset="0"/>
                <a:cs typeface="Arial" panose="020B0604020202020204" pitchFamily="34" charset="0"/>
              </a:rPr>
              <a:t>No impugnado</a:t>
            </a:r>
            <a:r>
              <a:rPr lang="es-MX" sz="1350" b="1" dirty="0">
                <a:latin typeface="Arial" panose="020B0604020202020204" pitchFamily="34" charset="0"/>
                <a:cs typeface="Arial" panose="020B0604020202020204" pitchFamily="34" charset="0"/>
              </a:rPr>
              <a:t>.</a:t>
            </a:r>
          </a:p>
        </p:txBody>
      </p:sp>
      <p:sp>
        <p:nvSpPr>
          <p:cNvPr id="8" name="7 CuadroTexto"/>
          <p:cNvSpPr txBox="1"/>
          <p:nvPr/>
        </p:nvSpPr>
        <p:spPr>
          <a:xfrm>
            <a:off x="389237" y="5252038"/>
            <a:ext cx="3530719" cy="1384995"/>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pPr algn="just"/>
            <a:r>
              <a:rPr lang="es-MX" sz="1400" dirty="0">
                <a:latin typeface="Arial" panose="020B0604020202020204" pitchFamily="34" charset="0"/>
                <a:cs typeface="Arial" panose="020B0604020202020204" pitchFamily="34" charset="0"/>
              </a:rPr>
              <a:t>Procedente las medidas cautelares en contra de periodista que publicó en el  perfil “V Poder” de Facebook expresiones que constituyen violencia política en razón de género.</a:t>
            </a:r>
          </a:p>
        </p:txBody>
      </p:sp>
      <p:sp>
        <p:nvSpPr>
          <p:cNvPr id="9" name="8 CuadroTexto"/>
          <p:cNvSpPr txBox="1"/>
          <p:nvPr/>
        </p:nvSpPr>
        <p:spPr>
          <a:xfrm>
            <a:off x="4042001" y="5252037"/>
            <a:ext cx="4547171" cy="1384995"/>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ES" sz="1400" dirty="0">
                <a:latin typeface="Arial" panose="020B0604020202020204" pitchFamily="34" charset="0"/>
                <a:cs typeface="Arial" panose="020B0604020202020204" pitchFamily="34" charset="0"/>
              </a:rPr>
              <a:t>Los calificativos empleados por el periodista refuerzan estereotipos de género que afectan la intimidad y vida sexual de la víctima, siendo exhibida como objeto por su condición de mujer, dependiente y subordinada a un hombre.</a:t>
            </a:r>
            <a:endParaRPr lang="es-MX" sz="1400" dirty="0">
              <a:latin typeface="Arial" panose="020B0604020202020204" pitchFamily="34" charset="0"/>
              <a:cs typeface="Arial" panose="020B0604020202020204" pitchFamily="34" charset="0"/>
            </a:endParaRPr>
          </a:p>
        </p:txBody>
      </p:sp>
      <p:sp>
        <p:nvSpPr>
          <p:cNvPr id="2" name="Rectángulo 1"/>
          <p:cNvSpPr/>
          <p:nvPr/>
        </p:nvSpPr>
        <p:spPr>
          <a:xfrm>
            <a:off x="3348680" y="1344216"/>
            <a:ext cx="5284956" cy="3785652"/>
          </a:xfrm>
          <a:prstGeom prst="rect">
            <a:avLst/>
          </a:prstGeom>
        </p:spPr>
        <p:txBody>
          <a:bodyPr wrap="square">
            <a:spAutoFit/>
          </a:bodyPr>
          <a:lstStyle/>
          <a:p>
            <a:r>
              <a:rPr lang="es-ES_tradnl" sz="1400" b="1" i="1" dirty="0">
                <a:latin typeface="Arial" panose="020B0604020202020204" pitchFamily="34" charset="0"/>
                <a:cs typeface="Arial" panose="020B0604020202020204" pitchFamily="34" charset="0"/>
              </a:rPr>
              <a:t>Expresiones publicadas en redes sociales: </a:t>
            </a:r>
          </a:p>
          <a:p>
            <a:endParaRPr lang="es-MX" sz="1200" i="1" dirty="0">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MX" sz="1200" i="1" dirty="0">
                <a:latin typeface="Arial" panose="020B0604020202020204" pitchFamily="34" charset="0"/>
                <a:cs typeface="Arial" panose="020B0604020202020204" pitchFamily="34" charset="0"/>
              </a:rPr>
              <a:t>Se transporta en un vehículo Honda, Ridge Line (pintado asquerosamente de rosa, el color favorito de "</a:t>
            </a:r>
            <a:r>
              <a:rPr lang="es-MX" sz="1200" i="1" dirty="0" err="1">
                <a:latin typeface="Arial" panose="020B0604020202020204" pitchFamily="34" charset="0"/>
                <a:cs typeface="Arial" panose="020B0604020202020204" pitchFamily="34" charset="0"/>
              </a:rPr>
              <a:t>Pinky</a:t>
            </a:r>
            <a:r>
              <a:rPr lang="es-MX" sz="1200" i="1" dirty="0">
                <a:latin typeface="Arial" panose="020B0604020202020204" pitchFamily="34" charset="0"/>
                <a:cs typeface="Arial" panose="020B0604020202020204" pitchFamily="34" charset="0"/>
              </a:rPr>
              <a:t>") </a:t>
            </a:r>
            <a:r>
              <a:rPr lang="es-MX" sz="1200" b="1" i="1" dirty="0">
                <a:latin typeface="Arial" panose="020B0604020202020204" pitchFamily="34" charset="0"/>
                <a:cs typeface="Arial" panose="020B0604020202020204" pitchFamily="34" charset="0"/>
              </a:rPr>
              <a:t>que le "bajó" (¿O de ahí se cobró lo dado?) </a:t>
            </a:r>
            <a:r>
              <a:rPr lang="es-MX" sz="1200" i="1" dirty="0">
                <a:latin typeface="Arial" panose="020B0604020202020204" pitchFamily="34" charset="0"/>
                <a:cs typeface="Arial" panose="020B0604020202020204" pitchFamily="34" charset="0"/>
              </a:rPr>
              <a:t>a otro viejito, un poblano, Dante le dio en julio del año pasado (¿a cambio de qué?).</a:t>
            </a:r>
          </a:p>
          <a:p>
            <a:pPr marL="171450" lvl="0" indent="-171450" algn="just">
              <a:buFont typeface="Arial" panose="020B0604020202020204" pitchFamily="34" charset="0"/>
              <a:buChar char="•"/>
            </a:pPr>
            <a:r>
              <a:rPr lang="es-MX" sz="1200" b="1" i="1" dirty="0">
                <a:latin typeface="Arial" panose="020B0604020202020204" pitchFamily="34" charset="0"/>
                <a:cs typeface="Arial" panose="020B0604020202020204" pitchFamily="34" charset="0"/>
              </a:rPr>
              <a:t>La maternidad le sentó fatal... Y luego la maquillan como hetaira. (hetaira es prostituta).</a:t>
            </a:r>
          </a:p>
          <a:p>
            <a:pPr marL="171450" lvl="0" indent="-171450" algn="just">
              <a:buFont typeface="Arial" panose="020B0604020202020204" pitchFamily="34" charset="0"/>
              <a:buChar char="•"/>
            </a:pPr>
            <a:r>
              <a:rPr lang="es-MX" sz="1200" i="1" dirty="0">
                <a:latin typeface="Arial" panose="020B0604020202020204" pitchFamily="34" charset="0"/>
                <a:cs typeface="Arial" panose="020B0604020202020204" pitchFamily="34" charset="0"/>
              </a:rPr>
              <a:t>Magaly Iba  por la Cabeza  del Secretario… y no, no como acostumbra (ir por las "cabezas" --que besas dice ella--).</a:t>
            </a:r>
          </a:p>
          <a:p>
            <a:pPr marL="171450" lvl="0" indent="-171450" algn="just">
              <a:buFont typeface="Arial" panose="020B0604020202020204" pitchFamily="34" charset="0"/>
              <a:buChar char="•"/>
            </a:pPr>
            <a:r>
              <a:rPr lang="es-MX" sz="1200" b="1" i="1" dirty="0">
                <a:latin typeface="Arial" panose="020B0604020202020204" pitchFamily="34" charset="0"/>
                <a:cs typeface="Arial" panose="020B0604020202020204" pitchFamily="34" charset="0"/>
              </a:rPr>
              <a:t>La vividora</a:t>
            </a:r>
            <a:r>
              <a:rPr lang="es-MX" sz="1200" i="1" dirty="0">
                <a:latin typeface="Arial" panose="020B0604020202020204" pitchFamily="34" charset="0"/>
                <a:cs typeface="Arial" panose="020B0604020202020204" pitchFamily="34" charset="0"/>
              </a:rPr>
              <a:t> Magaly Fregoso está en el lugar siete se la lista PLURINOMINAL </a:t>
            </a:r>
            <a:r>
              <a:rPr lang="es-MX" sz="1200" b="1" i="1" dirty="0">
                <a:latin typeface="Arial" panose="020B0604020202020204" pitchFamily="34" charset="0"/>
                <a:cs typeface="Arial" panose="020B0604020202020204" pitchFamily="34" charset="0"/>
              </a:rPr>
              <a:t>a cambio de no sé qué con @</a:t>
            </a:r>
            <a:r>
              <a:rPr lang="es-MX" sz="1200" b="1" i="1" dirty="0" err="1">
                <a:latin typeface="Arial" panose="020B0604020202020204" pitchFamily="34" charset="0"/>
                <a:cs typeface="Arial" panose="020B0604020202020204" pitchFamily="34" charset="0"/>
              </a:rPr>
              <a:t>dantedelgado</a:t>
            </a:r>
            <a:r>
              <a:rPr lang="es-MX" sz="1200" b="1" i="1" dirty="0">
                <a:latin typeface="Arial" panose="020B0604020202020204" pitchFamily="34" charset="0"/>
                <a:cs typeface="Arial" panose="020B0604020202020204" pitchFamily="34" charset="0"/>
              </a:rPr>
              <a:t>.</a:t>
            </a:r>
          </a:p>
          <a:p>
            <a:pPr marL="171450" lvl="0" indent="-171450" algn="just">
              <a:buFont typeface="Arial" panose="020B0604020202020204" pitchFamily="34" charset="0"/>
              <a:buChar char="•"/>
            </a:pPr>
            <a:r>
              <a:rPr lang="es-MX" sz="1200" i="1" dirty="0">
                <a:latin typeface="Arial" panose="020B0604020202020204" pitchFamily="34" charset="0"/>
                <a:cs typeface="Arial" panose="020B0604020202020204" pitchFamily="34" charset="0"/>
              </a:rPr>
              <a:t>Quizá Magaly sí le compitiera a Dávalos por una fémina.</a:t>
            </a:r>
          </a:p>
          <a:p>
            <a:pPr marL="171450" lvl="0" indent="-171450" algn="just">
              <a:buFont typeface="Arial" panose="020B0604020202020204" pitchFamily="34" charset="0"/>
              <a:buChar char="•"/>
            </a:pPr>
            <a:r>
              <a:rPr lang="es-MX" sz="1200" i="1" dirty="0">
                <a:latin typeface="Arial" panose="020B0604020202020204" pitchFamily="34" charset="0"/>
                <a:cs typeface="Arial" panose="020B0604020202020204" pitchFamily="34" charset="0"/>
              </a:rPr>
              <a:t>Magaly, </a:t>
            </a:r>
            <a:r>
              <a:rPr lang="es-MX" sz="1200" b="1" i="1" dirty="0">
                <a:latin typeface="Arial" panose="020B0604020202020204" pitchFamily="34" charset="0"/>
                <a:cs typeface="Arial" panose="020B0604020202020204" pitchFamily="34" charset="0"/>
              </a:rPr>
              <a:t>la que le intercambió las </a:t>
            </a:r>
            <a:r>
              <a:rPr lang="es-MX" sz="1200" b="1" i="1" dirty="0" err="1">
                <a:latin typeface="Arial" panose="020B0604020202020204" pitchFamily="34" charset="0"/>
                <a:cs typeface="Arial" panose="020B0604020202020204" pitchFamily="34" charset="0"/>
              </a:rPr>
              <a:t>tepanjuanas</a:t>
            </a:r>
            <a:r>
              <a:rPr lang="es-MX" sz="1200" b="1" i="1" dirty="0">
                <a:latin typeface="Arial" panose="020B0604020202020204" pitchFamily="34" charset="0"/>
                <a:cs typeface="Arial" panose="020B0604020202020204" pitchFamily="34" charset="0"/>
              </a:rPr>
              <a:t> al viejito.</a:t>
            </a:r>
          </a:p>
          <a:p>
            <a:pPr marL="171450" lvl="0" indent="-171450" algn="just">
              <a:buFont typeface="Arial" panose="020B0604020202020204" pitchFamily="34" charset="0"/>
              <a:buChar char="•"/>
            </a:pPr>
            <a:r>
              <a:rPr lang="es-MX" sz="1200" i="1" dirty="0">
                <a:latin typeface="Arial" panose="020B0604020202020204" pitchFamily="34" charset="0"/>
                <a:cs typeface="Arial" panose="020B0604020202020204" pitchFamily="34" charset="0"/>
              </a:rPr>
              <a:t>Magaly Fregoso, de verdad, una de las creaturas políticas más monstruosas de la historia reciente de la ciudad. Su última fue que, así, </a:t>
            </a:r>
            <a:r>
              <a:rPr lang="es-MX" sz="1200" b="1" i="1" dirty="0">
                <a:latin typeface="Arial" panose="020B0604020202020204" pitchFamily="34" charset="0"/>
                <a:cs typeface="Arial" panose="020B0604020202020204" pitchFamily="34" charset="0"/>
              </a:rPr>
              <a:t>a calzón quitado</a:t>
            </a:r>
            <a:r>
              <a:rPr lang="es-MX" sz="1200" i="1" dirty="0">
                <a:latin typeface="Arial" panose="020B0604020202020204" pitchFamily="34" charset="0"/>
                <a:cs typeface="Arial" panose="020B0604020202020204" pitchFamily="34" charset="0"/>
              </a:rPr>
              <a:t>, como siempre opera.</a:t>
            </a:r>
          </a:p>
          <a:p>
            <a:pPr marL="171450" lvl="0" indent="-171450" algn="just">
              <a:buFont typeface="Arial" panose="020B0604020202020204" pitchFamily="34" charset="0"/>
              <a:buChar char="•"/>
            </a:pPr>
            <a:r>
              <a:rPr lang="es-MX" sz="1200" b="1" i="1" dirty="0">
                <a:latin typeface="Arial" panose="020B0604020202020204" pitchFamily="34" charset="0"/>
                <a:cs typeface="Arial" panose="020B0604020202020204" pitchFamily="34" charset="0"/>
              </a:rPr>
              <a:t>Una alimaña ponzoñosa que utiliza la cola </a:t>
            </a:r>
            <a:r>
              <a:rPr lang="es-MX" sz="1200" i="1" dirty="0">
                <a:latin typeface="Arial" panose="020B0604020202020204" pitchFamily="34" charset="0"/>
                <a:cs typeface="Arial" panose="020B0604020202020204" pitchFamily="34" charset="0"/>
              </a:rPr>
              <a:t>ya sea para buscar favores o para picar a quienes confían en ella, generalmente por la espalda.</a:t>
            </a: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3070371" y="1344216"/>
            <a:ext cx="5956183" cy="307777"/>
          </a:xfrm>
          <a:prstGeom prst="rect">
            <a:avLst/>
          </a:prstGeom>
        </p:spPr>
        <p:txBody>
          <a:bodyPr wrap="square">
            <a:spAutoFit/>
          </a:bodyPr>
          <a:lstStyle/>
          <a:p>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412909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MX" sz="2000" dirty="0"/>
              <a:t>Violencia política en razón de género</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2018</a:t>
            </a:r>
          </a:p>
        </p:txBody>
      </p:sp>
      <p:sp>
        <p:nvSpPr>
          <p:cNvPr id="6" name="5 CuadroTexto"/>
          <p:cNvSpPr txBox="1"/>
          <p:nvPr/>
        </p:nvSpPr>
        <p:spPr>
          <a:xfrm>
            <a:off x="386309" y="1258674"/>
            <a:ext cx="3526531" cy="4016484"/>
          </a:xfrm>
          <a:prstGeom prst="rect">
            <a:avLst/>
          </a:prstGeom>
          <a:noFill/>
          <a:ln w="57150">
            <a:solidFill>
              <a:schemeClr val="tx1">
                <a:lumMod val="50000"/>
                <a:lumOff val="50000"/>
              </a:schemeClr>
            </a:solidFill>
          </a:ln>
        </p:spPr>
        <p:txBody>
          <a:bodyPr wrap="square" rtlCol="0">
            <a:spAutoFit/>
          </a:bodyPr>
          <a:lstStyle/>
          <a:p>
            <a:pPr algn="just">
              <a:spcAft>
                <a:spcPts val="300"/>
              </a:spcAft>
            </a:pPr>
            <a:r>
              <a:rPr lang="es-MX" sz="1350" dirty="0">
                <a:latin typeface="Arial" panose="020B0604020202020204" pitchFamily="34" charset="0"/>
                <a:cs typeface="Arial" panose="020B0604020202020204" pitchFamily="34" charset="0"/>
              </a:rPr>
              <a:t>Quejosos: </a:t>
            </a:r>
            <a:r>
              <a:rPr lang="en-US" sz="1400" dirty="0">
                <a:latin typeface="Arial" panose="020B0604020202020204" pitchFamily="34" charset="0"/>
                <a:cs typeface="Arial" panose="020B0604020202020204" pitchFamily="34" charset="0"/>
              </a:rPr>
              <a:t>PAN y Martha Erika Alonso Hidalgo</a:t>
            </a:r>
          </a:p>
          <a:p>
            <a:pPr algn="just">
              <a:spcAft>
                <a:spcPts val="300"/>
              </a:spcAft>
            </a:pPr>
            <a:r>
              <a:rPr lang="es-MX" sz="1350" dirty="0">
                <a:latin typeface="Arial" panose="020B0604020202020204" pitchFamily="34" charset="0"/>
                <a:cs typeface="Arial" panose="020B0604020202020204" pitchFamily="34" charset="0"/>
              </a:rPr>
              <a:t>Denunciados:  </a:t>
            </a:r>
            <a:r>
              <a:rPr lang="es-MX" sz="1400" dirty="0">
                <a:latin typeface="Arial" panose="020B0604020202020204" pitchFamily="34" charset="0"/>
                <a:cs typeface="Arial" panose="020B0604020202020204" pitchFamily="34" charset="0"/>
              </a:rPr>
              <a:t>PRI y </a:t>
            </a:r>
            <a:r>
              <a:rPr lang="es-ES" sz="1400" dirty="0">
                <a:latin typeface="Arial" panose="020B0604020202020204" pitchFamily="34" charset="0"/>
                <a:cs typeface="Arial" panose="020B0604020202020204" pitchFamily="34" charset="0"/>
              </a:rPr>
              <a:t>José Enrique </a:t>
            </a:r>
            <a:r>
              <a:rPr lang="es-ES" sz="1400" dirty="0" err="1">
                <a:latin typeface="Arial" panose="020B0604020202020204" pitchFamily="34" charset="0"/>
                <a:cs typeface="Arial" panose="020B0604020202020204" pitchFamily="34" charset="0"/>
              </a:rPr>
              <a:t>Doger</a:t>
            </a:r>
            <a:r>
              <a:rPr lang="es-ES" sz="1400" dirty="0">
                <a:latin typeface="Arial" panose="020B0604020202020204" pitchFamily="34" charset="0"/>
                <a:cs typeface="Arial" panose="020B0604020202020204" pitchFamily="34" charset="0"/>
              </a:rPr>
              <a:t> Guerrero. </a:t>
            </a:r>
            <a:endParaRPr lang="es-MX" sz="1400" dirty="0">
              <a:latin typeface="Arial" panose="020B0604020202020204" pitchFamily="34" charset="0"/>
              <a:cs typeface="Arial" panose="020B0604020202020204" pitchFamily="34" charset="0"/>
            </a:endParaRPr>
          </a:p>
          <a:p>
            <a:pPr algn="just">
              <a:spcAft>
                <a:spcPts val="300"/>
              </a:spcAft>
            </a:pPr>
            <a:r>
              <a:rPr lang="es-MX" sz="1400" b="1" dirty="0">
                <a:latin typeface="Arial" panose="020B0604020202020204" pitchFamily="34" charset="0"/>
                <a:cs typeface="Arial" panose="020B0604020202020204" pitchFamily="34" charset="0"/>
              </a:rPr>
              <a:t>Acuerdo INE:</a:t>
            </a:r>
          </a:p>
          <a:p>
            <a:pPr algn="just">
              <a:spcAft>
                <a:spcPts val="300"/>
              </a:spcAft>
            </a:pPr>
            <a:r>
              <a:rPr lang="es-MX" sz="1400" dirty="0">
                <a:latin typeface="Arial" panose="020B0604020202020204" pitchFamily="34" charset="0"/>
                <a:cs typeface="Arial" panose="020B0604020202020204" pitchFamily="34" charset="0"/>
              </a:rPr>
              <a:t>ACQyD-INE-104/2018</a:t>
            </a:r>
          </a:p>
          <a:p>
            <a:pPr algn="just">
              <a:spcAft>
                <a:spcPts val="300"/>
              </a:spcAft>
            </a:pPr>
            <a:r>
              <a:rPr lang="es-MX" sz="1400" dirty="0">
                <a:latin typeface="Arial" panose="020B0604020202020204" pitchFamily="34" charset="0"/>
                <a:cs typeface="Arial" panose="020B0604020202020204" pitchFamily="34" charset="0"/>
              </a:rPr>
              <a:t>Medidas cautelares: Procedentes.</a:t>
            </a:r>
          </a:p>
          <a:p>
            <a:pPr algn="just">
              <a:spcAft>
                <a:spcPts val="300"/>
              </a:spcAft>
            </a:pPr>
            <a:r>
              <a:rPr lang="es-MX" sz="1400" i="1" dirty="0">
                <a:latin typeface="Arial" panose="020B0604020202020204" pitchFamily="34" charset="0"/>
                <a:cs typeface="Arial" panose="020B0604020202020204" pitchFamily="34" charset="0"/>
              </a:rPr>
              <a:t>Sí impugnado</a:t>
            </a:r>
          </a:p>
          <a:p>
            <a:pPr algn="just">
              <a:spcAft>
                <a:spcPts val="300"/>
              </a:spcAft>
            </a:pPr>
            <a:r>
              <a:rPr lang="es-MX" sz="1400" dirty="0">
                <a:latin typeface="Arial" panose="020B0604020202020204" pitchFamily="34" charset="0"/>
                <a:cs typeface="Arial" panose="020B0604020202020204" pitchFamily="34" charset="0"/>
              </a:rPr>
              <a:t>SUP-REP-200/2018, confirma.</a:t>
            </a:r>
          </a:p>
          <a:p>
            <a:pPr algn="just">
              <a:spcAft>
                <a:spcPts val="300"/>
              </a:spcAft>
            </a:pPr>
            <a:r>
              <a:rPr lang="es-MX" sz="1350" b="1" dirty="0">
                <a:latin typeface="Arial" panose="020B0604020202020204" pitchFamily="34" charset="0"/>
                <a:cs typeface="Arial" panose="020B0604020202020204" pitchFamily="34" charset="0"/>
              </a:rPr>
              <a:t>Fondo del asunto:</a:t>
            </a:r>
          </a:p>
          <a:p>
            <a:pPr algn="just">
              <a:spcAft>
                <a:spcPts val="300"/>
              </a:spcAft>
            </a:pPr>
            <a:r>
              <a:rPr lang="es-MX" sz="1400" dirty="0">
                <a:latin typeface="Arial" panose="020B0604020202020204" pitchFamily="34" charset="0"/>
                <a:cs typeface="Arial" panose="020B0604020202020204" pitchFamily="34" charset="0"/>
              </a:rPr>
              <a:t>SRE-PSC-166/2018</a:t>
            </a:r>
            <a:endParaRPr lang="es-ES_tradnl" sz="1400" dirty="0">
              <a:latin typeface="Arial" panose="020B0604020202020204" pitchFamily="34" charset="0"/>
              <a:cs typeface="Arial" panose="020B0604020202020204" pitchFamily="34" charset="0"/>
            </a:endParaRPr>
          </a:p>
          <a:p>
            <a:pPr algn="just">
              <a:spcAft>
                <a:spcPts val="300"/>
              </a:spcAft>
            </a:pPr>
            <a:r>
              <a:rPr lang="es-MX" sz="1400" dirty="0">
                <a:latin typeface="Arial" panose="020B0604020202020204" pitchFamily="34" charset="0"/>
                <a:cs typeface="Arial" panose="020B0604020202020204" pitchFamily="34" charset="0"/>
              </a:rPr>
              <a:t>Existencia de infracción</a:t>
            </a:r>
          </a:p>
          <a:p>
            <a:pPr algn="just">
              <a:spcAft>
                <a:spcPts val="300"/>
              </a:spcAft>
            </a:pPr>
            <a:r>
              <a:rPr lang="es-MX" sz="1400" dirty="0">
                <a:latin typeface="Arial" panose="020B0604020202020204" pitchFamily="34" charset="0"/>
                <a:cs typeface="Arial" panose="020B0604020202020204" pitchFamily="34" charset="0"/>
              </a:rPr>
              <a:t>Multa PRI </a:t>
            </a:r>
            <a:r>
              <a:rPr lang="es-ES" sz="1400" dirty="0">
                <a:latin typeface="Arial" panose="020B0604020202020204" pitchFamily="34" charset="0"/>
                <a:cs typeface="Arial" panose="020B0604020202020204" pitchFamily="34" charset="0"/>
              </a:rPr>
              <a:t>$241,800.</a:t>
            </a:r>
          </a:p>
          <a:p>
            <a:pPr algn="just">
              <a:spcAft>
                <a:spcPts val="300"/>
              </a:spcAft>
            </a:pPr>
            <a:r>
              <a:rPr lang="es-ES" sz="1400" dirty="0">
                <a:latin typeface="Arial" panose="020B0604020202020204" pitchFamily="34" charset="0"/>
                <a:cs typeface="Arial" panose="020B0604020202020204" pitchFamily="34" charset="0"/>
              </a:rPr>
              <a:t>Multa </a:t>
            </a:r>
            <a:r>
              <a:rPr lang="es-ES" sz="1400" dirty="0" err="1">
                <a:latin typeface="Arial" panose="020B0604020202020204" pitchFamily="34" charset="0"/>
                <a:cs typeface="Arial" panose="020B0604020202020204" pitchFamily="34" charset="0"/>
              </a:rPr>
              <a:t>Doger</a:t>
            </a:r>
            <a:r>
              <a:rPr lang="es-ES" sz="1400" dirty="0">
                <a:latin typeface="Arial" panose="020B0604020202020204" pitchFamily="34" charset="0"/>
                <a:cs typeface="Arial" panose="020B0604020202020204" pitchFamily="34" charset="0"/>
              </a:rPr>
              <a:t> Guerrero $40, 300.</a:t>
            </a:r>
            <a:endParaRPr lang="es-MX" sz="1400" dirty="0">
              <a:latin typeface="Arial" panose="020B0604020202020204" pitchFamily="34" charset="0"/>
              <a:cs typeface="Arial" panose="020B0604020202020204" pitchFamily="34" charset="0"/>
            </a:endParaRPr>
          </a:p>
          <a:p>
            <a:pPr algn="just">
              <a:spcAft>
                <a:spcPts val="300"/>
              </a:spcAft>
            </a:pPr>
            <a:r>
              <a:rPr lang="es-MX" sz="1350" i="1" dirty="0">
                <a:latin typeface="Arial" panose="020B0604020202020204" pitchFamily="34" charset="0"/>
                <a:cs typeface="Arial" panose="020B0604020202020204" pitchFamily="34" charset="0"/>
              </a:rPr>
              <a:t>Sí impugnado</a:t>
            </a:r>
          </a:p>
          <a:p>
            <a:pPr algn="just">
              <a:spcAft>
                <a:spcPts val="300"/>
              </a:spcAft>
            </a:pPr>
            <a:r>
              <a:rPr lang="es-MX" sz="1350" dirty="0">
                <a:latin typeface="Arial" panose="020B0604020202020204" pitchFamily="34" charset="0"/>
                <a:cs typeface="Arial" panose="020B0604020202020204" pitchFamily="34" charset="0"/>
              </a:rPr>
              <a:t>SUP-REP-602/2018, </a:t>
            </a:r>
            <a:r>
              <a:rPr lang="es-MX" sz="1350" b="1" dirty="0">
                <a:latin typeface="Arial" panose="020B0604020202020204" pitchFamily="34" charset="0"/>
                <a:cs typeface="Arial" panose="020B0604020202020204" pitchFamily="34" charset="0"/>
              </a:rPr>
              <a:t>confirma.</a:t>
            </a:r>
          </a:p>
        </p:txBody>
      </p:sp>
      <p:sp>
        <p:nvSpPr>
          <p:cNvPr id="8" name="7 CuadroTexto"/>
          <p:cNvSpPr txBox="1"/>
          <p:nvPr/>
        </p:nvSpPr>
        <p:spPr>
          <a:xfrm>
            <a:off x="389236" y="5257562"/>
            <a:ext cx="3530719" cy="1384995"/>
          </a:xfrm>
          <a:prstGeom prst="rect">
            <a:avLst/>
          </a:prstGeom>
          <a:noFill/>
          <a:ln w="57150">
            <a:solidFill>
              <a:schemeClr val="tx1">
                <a:lumMod val="50000"/>
                <a:lumOff val="50000"/>
              </a:schemeClr>
            </a:solidFill>
          </a:ln>
        </p:spPr>
        <p:txBody>
          <a:bodyPr wrap="square" rtlCol="0">
            <a:spAutoFit/>
          </a:bodyPr>
          <a:lstStyle/>
          <a:p>
            <a:pPr algn="just"/>
            <a:r>
              <a:rPr lang="es-ES_tradnl" sz="1400" b="1" dirty="0">
                <a:latin typeface="Arial" panose="020B0604020202020204" pitchFamily="34" charset="0"/>
                <a:cs typeface="Arial" panose="020B0604020202020204" pitchFamily="34" charset="0"/>
              </a:rPr>
              <a:t>Acuerdo INE</a:t>
            </a:r>
          </a:p>
          <a:p>
            <a:pPr algn="just"/>
            <a:r>
              <a:rPr lang="es-ES_tradnl" sz="1400" dirty="0">
                <a:latin typeface="Arial" panose="020B0604020202020204" pitchFamily="34" charset="0"/>
                <a:cs typeface="Arial" panose="020B0604020202020204" pitchFamily="34" charset="0"/>
              </a:rPr>
              <a:t>Refuerza estereotipos, niega la propia individualidad y personalidad de la candidata, y se le podría </a:t>
            </a:r>
            <a:r>
              <a:rPr lang="es-ES_tradnl" sz="1400" dirty="0" err="1">
                <a:latin typeface="Arial" panose="020B0604020202020204" pitchFamily="34" charset="0"/>
                <a:cs typeface="Arial" panose="020B0604020202020204" pitchFamily="34" charset="0"/>
              </a:rPr>
              <a:t>invizibilizar</a:t>
            </a:r>
            <a:r>
              <a:rPr lang="es-ES_tradnl" sz="1400" dirty="0">
                <a:latin typeface="Arial" panose="020B0604020202020204" pitchFamily="34" charset="0"/>
                <a:cs typeface="Arial" panose="020B0604020202020204" pitchFamily="34" charset="0"/>
              </a:rPr>
              <a:t> como una persona que tiene una carrera propia, construida por sí misma</a:t>
            </a:r>
          </a:p>
        </p:txBody>
      </p:sp>
      <p:sp>
        <p:nvSpPr>
          <p:cNvPr id="9" name="8 CuadroTexto"/>
          <p:cNvSpPr txBox="1"/>
          <p:nvPr/>
        </p:nvSpPr>
        <p:spPr>
          <a:xfrm>
            <a:off x="3981477" y="5473006"/>
            <a:ext cx="4529724" cy="1169551"/>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ES" sz="1400" dirty="0">
                <a:latin typeface="Arial" panose="020B0604020202020204" pitchFamily="34" charset="0"/>
                <a:cs typeface="Arial" panose="020B0604020202020204" pitchFamily="34" charset="0"/>
              </a:rPr>
              <a:t>El spot contiene elementos claros que refuerzan estereotipos de género, que se traducen en violencia simbólica en contra de la candidata y de la mujer en general.</a:t>
            </a:r>
            <a:endParaRPr lang="es-MX" sz="1400" dirty="0">
              <a:latin typeface="Arial" panose="020B0604020202020204" pitchFamily="34" charset="0"/>
              <a:cs typeface="Arial" panose="020B0604020202020204" pitchFamily="34" charset="0"/>
            </a:endParaRPr>
          </a:p>
        </p:txBody>
      </p:sp>
      <p:sp>
        <p:nvSpPr>
          <p:cNvPr id="2" name="Rectángulo 1"/>
          <p:cNvSpPr/>
          <p:nvPr/>
        </p:nvSpPr>
        <p:spPr>
          <a:xfrm>
            <a:off x="3571337" y="2018226"/>
            <a:ext cx="4819448" cy="307777"/>
          </a:xfrm>
          <a:prstGeom prst="rect">
            <a:avLst/>
          </a:prstGeom>
        </p:spPr>
        <p:txBody>
          <a:bodyPr wrap="square">
            <a:spAutoFit/>
          </a:bodyPr>
          <a:lstStyle/>
          <a:p>
            <a:pPr marL="180340" marR="180340">
              <a:spcAft>
                <a:spcPts val="0"/>
              </a:spcAft>
            </a:pPr>
            <a:endParaRPr lang="es-MX"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4572000" y="1494994"/>
            <a:ext cx="3917658" cy="3947234"/>
          </a:xfrm>
          <a:prstGeom prst="rect">
            <a:avLst/>
          </a:prstGeom>
        </p:spPr>
        <p:txBody>
          <a:bodyPr wrap="square">
            <a:spAutoFit/>
          </a:bodyPr>
          <a:lstStyle/>
          <a:p>
            <a:pPr>
              <a:spcAft>
                <a:spcPts val="300"/>
              </a:spcAft>
            </a:pPr>
            <a:r>
              <a:rPr lang="es-ES_tradnl" sz="1400" b="1" dirty="0">
                <a:latin typeface="Arial" panose="020B0604020202020204" pitchFamily="34" charset="0"/>
                <a:cs typeface="Arial" panose="020B0604020202020204" pitchFamily="34" charset="0"/>
              </a:rPr>
              <a:t>PUE L CHOCOLATE</a:t>
            </a:r>
          </a:p>
          <a:p>
            <a:r>
              <a:rPr lang="es-ES_tradnl" sz="1200" i="1" dirty="0">
                <a:latin typeface="Arial" panose="020B0604020202020204" pitchFamily="34" charset="0"/>
                <a:cs typeface="Arial" panose="020B0604020202020204" pitchFamily="34" charset="0"/>
              </a:rPr>
              <a:t>Voz femenina 1: Oye </a:t>
            </a:r>
            <a:r>
              <a:rPr lang="es-ES_tradnl" sz="1200" i="1" dirty="0" err="1">
                <a:latin typeface="Arial" panose="020B0604020202020204" pitchFamily="34" charset="0"/>
                <a:cs typeface="Arial" panose="020B0604020202020204" pitchFamily="34" charset="0"/>
              </a:rPr>
              <a:t>má</a:t>
            </a:r>
            <a:endParaRPr lang="es-ES_tradnl" sz="1200" i="1" dirty="0">
              <a:latin typeface="Arial" panose="020B0604020202020204" pitchFamily="34" charset="0"/>
              <a:cs typeface="Arial" panose="020B0604020202020204" pitchFamily="34" charset="0"/>
            </a:endParaRPr>
          </a:p>
          <a:p>
            <a:r>
              <a:rPr lang="es-ES_tradnl" sz="1200" i="1" dirty="0">
                <a:latin typeface="Arial" panose="020B0604020202020204" pitchFamily="34" charset="0"/>
                <a:cs typeface="Arial" panose="020B0604020202020204" pitchFamily="34" charset="0"/>
              </a:rPr>
              <a:t>Voz femenina 1: ¿y tú ya sabes por quién vas a votar?</a:t>
            </a:r>
          </a:p>
          <a:p>
            <a:r>
              <a:rPr lang="es-ES_tradnl" sz="1200" i="1" dirty="0">
                <a:latin typeface="Arial" panose="020B0604020202020204" pitchFamily="34" charset="0"/>
                <a:cs typeface="Arial" panose="020B0604020202020204" pitchFamily="34" charset="0"/>
              </a:rPr>
              <a:t>Voz femenina 2: Por la nueva, por Martha.</a:t>
            </a:r>
          </a:p>
          <a:p>
            <a:r>
              <a:rPr lang="es-ES_tradnl" sz="1200" i="1" dirty="0">
                <a:latin typeface="Arial" panose="020B0604020202020204" pitchFamily="34" charset="0"/>
                <a:cs typeface="Arial" panose="020B0604020202020204" pitchFamily="34" charset="0"/>
              </a:rPr>
              <a:t>Voz femenina 1: ¿Nueva? ¿Neta?</a:t>
            </a:r>
          </a:p>
          <a:p>
            <a:r>
              <a:rPr lang="es-ES_tradnl" sz="1200" i="1" dirty="0">
                <a:latin typeface="Arial" panose="020B0604020202020204" pitchFamily="34" charset="0"/>
                <a:cs typeface="Arial" panose="020B0604020202020204" pitchFamily="34" charset="0"/>
              </a:rPr>
              <a:t>Voz femenina 1: </a:t>
            </a:r>
            <a:r>
              <a:rPr lang="es-ES_tradnl" sz="1200" b="1" i="1" dirty="0">
                <a:latin typeface="Arial" panose="020B0604020202020204" pitchFamily="34" charset="0"/>
                <a:cs typeface="Arial" panose="020B0604020202020204" pitchFamily="34" charset="0"/>
              </a:rPr>
              <a:t>¡Si es la esposa de Moreno Valle!</a:t>
            </a:r>
          </a:p>
          <a:p>
            <a:r>
              <a:rPr lang="es-ES_tradnl" sz="1200" i="1" dirty="0">
                <a:latin typeface="Arial" panose="020B0604020202020204" pitchFamily="34" charset="0"/>
                <a:cs typeface="Arial" panose="020B0604020202020204" pitchFamily="34" charset="0"/>
              </a:rPr>
              <a:t>Voz femenina 2: ¿Es la esposa de Moreno Valle?</a:t>
            </a:r>
          </a:p>
          <a:p>
            <a:r>
              <a:rPr lang="es-ES_tradnl" sz="1200" i="1" dirty="0">
                <a:latin typeface="Arial" panose="020B0604020202020204" pitchFamily="34" charset="0"/>
                <a:cs typeface="Arial" panose="020B0604020202020204" pitchFamily="34" charset="0"/>
              </a:rPr>
              <a:t>Voz femenina 2: No lo sabía</a:t>
            </a:r>
          </a:p>
          <a:p>
            <a:r>
              <a:rPr lang="es-ES_tradnl" sz="1200" i="1" dirty="0">
                <a:latin typeface="Arial" panose="020B0604020202020204" pitchFamily="34" charset="0"/>
                <a:cs typeface="Arial" panose="020B0604020202020204" pitchFamily="34" charset="0"/>
              </a:rPr>
              <a:t>Voz femenina 2: por ella no votaría.</a:t>
            </a:r>
          </a:p>
          <a:p>
            <a:r>
              <a:rPr lang="es-ES_tradnl" sz="1200" i="1" dirty="0">
                <a:latin typeface="Arial" panose="020B0604020202020204" pitchFamily="34" charset="0"/>
                <a:cs typeface="Arial" panose="020B0604020202020204" pitchFamily="34" charset="0"/>
              </a:rPr>
              <a:t>Voz femenina 2: </a:t>
            </a:r>
            <a:r>
              <a:rPr lang="es-ES_tradnl" sz="1200" b="1" i="1" dirty="0">
                <a:latin typeface="Arial" panose="020B0604020202020204" pitchFamily="34" charset="0"/>
                <a:cs typeface="Arial" panose="020B0604020202020204" pitchFamily="34" charset="0"/>
              </a:rPr>
              <a:t>¿Ella qué sabe de política?</a:t>
            </a:r>
          </a:p>
          <a:p>
            <a:r>
              <a:rPr lang="es-ES_tradnl" sz="1200" i="1" dirty="0">
                <a:latin typeface="Arial" panose="020B0604020202020204" pitchFamily="34" charset="0"/>
                <a:cs typeface="Arial" panose="020B0604020202020204" pitchFamily="34" charset="0"/>
              </a:rPr>
              <a:t>Voz femenina 1: Nada. Ese es el punto,</a:t>
            </a:r>
          </a:p>
          <a:p>
            <a:r>
              <a:rPr lang="es-ES_tradnl" sz="1200" i="1" dirty="0">
                <a:latin typeface="Arial" panose="020B0604020202020204" pitchFamily="34" charset="0"/>
                <a:cs typeface="Arial" panose="020B0604020202020204" pitchFamily="34" charset="0"/>
              </a:rPr>
              <a:t>Voz femenina 1: </a:t>
            </a:r>
            <a:r>
              <a:rPr lang="es-ES_tradnl" sz="1200" b="1" i="1" dirty="0">
                <a:latin typeface="Arial" panose="020B0604020202020204" pitchFamily="34" charset="0"/>
                <a:cs typeface="Arial" panose="020B0604020202020204" pitchFamily="34" charset="0"/>
              </a:rPr>
              <a:t>la pusieron ahí para reelegirse</a:t>
            </a:r>
          </a:p>
          <a:p>
            <a:r>
              <a:rPr lang="es-ES_tradnl" sz="1200" i="1" dirty="0">
                <a:latin typeface="Arial" panose="020B0604020202020204" pitchFamily="34" charset="0"/>
                <a:cs typeface="Arial" panose="020B0604020202020204" pitchFamily="34" charset="0"/>
              </a:rPr>
              <a:t>Voz femenina 1: </a:t>
            </a:r>
            <a:r>
              <a:rPr lang="es-ES_tradnl" sz="1200" b="1" i="1" dirty="0">
                <a:latin typeface="Arial" panose="020B0604020202020204" pitchFamily="34" charset="0"/>
                <a:cs typeface="Arial" panose="020B0604020202020204" pitchFamily="34" charset="0"/>
              </a:rPr>
              <a:t>y seguir mandando.</a:t>
            </a:r>
          </a:p>
          <a:p>
            <a:r>
              <a:rPr lang="es-ES_tradnl" sz="1200" i="1" dirty="0">
                <a:latin typeface="Arial" panose="020B0604020202020204" pitchFamily="34" charset="0"/>
                <a:cs typeface="Arial" panose="020B0604020202020204" pitchFamily="34" charset="0"/>
              </a:rPr>
              <a:t>Voz femenina 2: Pues conmigo no cuentan,</a:t>
            </a:r>
          </a:p>
          <a:p>
            <a:r>
              <a:rPr lang="es-ES_tradnl" sz="1200" i="1" dirty="0">
                <a:latin typeface="Arial" panose="020B0604020202020204" pitchFamily="34" charset="0"/>
                <a:cs typeface="Arial" panose="020B0604020202020204" pitchFamily="34" charset="0"/>
              </a:rPr>
              <a:t>Voz femenina 1: pero eso de que te regalen el puesto</a:t>
            </a:r>
          </a:p>
          <a:p>
            <a:r>
              <a:rPr lang="es-ES_tradnl" sz="1200" i="1" dirty="0">
                <a:latin typeface="Arial" panose="020B0604020202020204" pitchFamily="34" charset="0"/>
                <a:cs typeface="Arial" panose="020B0604020202020204" pitchFamily="34" charset="0"/>
              </a:rPr>
              <a:t>Voz femenina 1: y te pongan ahí,</a:t>
            </a:r>
          </a:p>
          <a:p>
            <a:r>
              <a:rPr lang="es-ES_tradnl" sz="1200" i="1" dirty="0">
                <a:latin typeface="Arial" panose="020B0604020202020204" pitchFamily="34" charset="0"/>
                <a:cs typeface="Arial" panose="020B0604020202020204" pitchFamily="34" charset="0"/>
              </a:rPr>
              <a:t>Voz femenina 1: para seguir mandando está cañón.</a:t>
            </a:r>
          </a:p>
          <a:p>
            <a:endParaRPr lang="es-ES_tradnl" sz="1200" i="1" dirty="0">
              <a:latin typeface="Arial" panose="020B0604020202020204" pitchFamily="34" charset="0"/>
              <a:cs typeface="Arial" panose="020B0604020202020204" pitchFamily="34" charset="0"/>
            </a:endParaRPr>
          </a:p>
          <a:p>
            <a:r>
              <a:rPr lang="es-ES_tradnl" sz="1200" i="1" dirty="0">
                <a:latin typeface="Arial" panose="020B0604020202020204" pitchFamily="34" charset="0"/>
                <a:cs typeface="Arial" panose="020B0604020202020204" pitchFamily="34" charset="0"/>
              </a:rPr>
              <a:t>Vota por el cambio seguro Enrique </a:t>
            </a:r>
            <a:r>
              <a:rPr lang="es-ES_tradnl" sz="1200" i="1" dirty="0" err="1">
                <a:latin typeface="Arial" panose="020B0604020202020204" pitchFamily="34" charset="0"/>
                <a:cs typeface="Arial" panose="020B0604020202020204" pitchFamily="34" charset="0"/>
              </a:rPr>
              <a:t>Doger</a:t>
            </a:r>
            <a:r>
              <a:rPr lang="es-ES_tradnl" sz="1200" i="1" dirty="0">
                <a:latin typeface="Arial" panose="020B0604020202020204" pitchFamily="34" charset="0"/>
                <a:cs typeface="Arial" panose="020B0604020202020204" pitchFamily="34" charset="0"/>
              </a:rPr>
              <a:t>. Gobernador</a:t>
            </a:r>
          </a:p>
          <a:p>
            <a:endParaRPr lang="en-US" b="1" dirty="0"/>
          </a:p>
        </p:txBody>
      </p:sp>
    </p:spTree>
    <p:extLst>
      <p:ext uri="{BB962C8B-B14F-4D97-AF65-F5344CB8AC3E}">
        <p14:creationId xmlns:p14="http://schemas.microsoft.com/office/powerpoint/2010/main" val="15796503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Autofit/>
          </a:bodyPr>
          <a:lstStyle/>
          <a:p>
            <a:r>
              <a:rPr lang="es-MX" sz="2000" dirty="0"/>
              <a:t>Violencia política en razón de género</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2018</a:t>
            </a:r>
          </a:p>
        </p:txBody>
      </p:sp>
      <p:sp>
        <p:nvSpPr>
          <p:cNvPr id="6" name="5 CuadroTexto"/>
          <p:cNvSpPr txBox="1"/>
          <p:nvPr/>
        </p:nvSpPr>
        <p:spPr>
          <a:xfrm>
            <a:off x="210860" y="1091604"/>
            <a:ext cx="3780061" cy="3500958"/>
          </a:xfrm>
          <a:prstGeom prst="rect">
            <a:avLst/>
          </a:prstGeom>
          <a:solidFill>
            <a:schemeClr val="bg1"/>
          </a:solidFill>
          <a:ln w="57150">
            <a:solidFill>
              <a:schemeClr val="tx1">
                <a:lumMod val="50000"/>
                <a:lumOff val="50000"/>
              </a:schemeClr>
            </a:solidFill>
          </a:ln>
        </p:spPr>
        <p:txBody>
          <a:bodyPr wrap="square" rtlCol="0">
            <a:spAutoFit/>
          </a:bodyPr>
          <a:lstStyle/>
          <a:p>
            <a:pPr algn="just">
              <a:spcAft>
                <a:spcPts val="300"/>
              </a:spcAft>
            </a:pPr>
            <a:r>
              <a:rPr lang="es-MX" sz="1350" dirty="0">
                <a:latin typeface="Arial" panose="020B0604020202020204" pitchFamily="34" charset="0"/>
                <a:cs typeface="Arial" panose="020B0604020202020204" pitchFamily="34" charset="0"/>
              </a:rPr>
              <a:t>Quejosos: </a:t>
            </a:r>
            <a:r>
              <a:rPr lang="en-US" sz="1350" dirty="0">
                <a:latin typeface="Arial" panose="020B0604020202020204" pitchFamily="34" charset="0"/>
                <a:cs typeface="Arial" panose="020B0604020202020204" pitchFamily="34" charset="0"/>
              </a:rPr>
              <a:t>PAN y Martha Erika Alonso Hidalgo</a:t>
            </a:r>
          </a:p>
          <a:p>
            <a:pPr algn="just">
              <a:spcAft>
                <a:spcPts val="300"/>
              </a:spcAft>
            </a:pPr>
            <a:r>
              <a:rPr lang="es-MX" sz="1350" dirty="0">
                <a:latin typeface="Arial" panose="020B0604020202020204" pitchFamily="34" charset="0"/>
                <a:cs typeface="Arial" panose="020B0604020202020204" pitchFamily="34" charset="0"/>
              </a:rPr>
              <a:t>Denunciado:  PRI</a:t>
            </a:r>
          </a:p>
          <a:p>
            <a:pPr algn="just">
              <a:spcAft>
                <a:spcPts val="300"/>
              </a:spcAft>
            </a:pPr>
            <a:r>
              <a:rPr lang="es-MX" sz="1350" b="1" dirty="0">
                <a:latin typeface="Arial" panose="020B0604020202020204" pitchFamily="34" charset="0"/>
                <a:cs typeface="Arial" panose="020B0604020202020204" pitchFamily="34" charset="0"/>
              </a:rPr>
              <a:t>Acuerdo INE:</a:t>
            </a:r>
          </a:p>
          <a:p>
            <a:pPr algn="just">
              <a:spcAft>
                <a:spcPts val="300"/>
              </a:spcAft>
            </a:pPr>
            <a:r>
              <a:rPr lang="es-MX" sz="1350" dirty="0">
                <a:latin typeface="Arial" panose="020B0604020202020204" pitchFamily="34" charset="0"/>
                <a:cs typeface="Arial" panose="020B0604020202020204" pitchFamily="34" charset="0"/>
              </a:rPr>
              <a:t>ACQyD-INE-120/2018</a:t>
            </a:r>
          </a:p>
          <a:p>
            <a:pPr algn="just">
              <a:spcAft>
                <a:spcPts val="300"/>
              </a:spcAft>
            </a:pPr>
            <a:r>
              <a:rPr lang="es-MX" sz="1350" dirty="0">
                <a:latin typeface="Arial" panose="020B0604020202020204" pitchFamily="34" charset="0"/>
                <a:cs typeface="Arial" panose="020B0604020202020204" pitchFamily="34" charset="0"/>
              </a:rPr>
              <a:t>Medidas cautelares: Procedentes.</a:t>
            </a:r>
          </a:p>
          <a:p>
            <a:pPr algn="just">
              <a:spcAft>
                <a:spcPts val="300"/>
              </a:spcAft>
            </a:pPr>
            <a:r>
              <a:rPr lang="es-MX" sz="1350" i="1" dirty="0">
                <a:latin typeface="Arial" panose="020B0604020202020204" pitchFamily="34" charset="0"/>
                <a:cs typeface="Arial" panose="020B0604020202020204" pitchFamily="34" charset="0"/>
              </a:rPr>
              <a:t>Sí impugnado</a:t>
            </a:r>
          </a:p>
          <a:p>
            <a:pPr algn="just">
              <a:spcAft>
                <a:spcPts val="300"/>
              </a:spcAft>
            </a:pPr>
            <a:r>
              <a:rPr lang="es-MX" sz="1350" dirty="0">
                <a:latin typeface="Arial" panose="020B0604020202020204" pitchFamily="34" charset="0"/>
                <a:cs typeface="Arial" panose="020B0604020202020204" pitchFamily="34" charset="0"/>
              </a:rPr>
              <a:t>SUP-REP-252/2018, confirma.</a:t>
            </a:r>
          </a:p>
          <a:p>
            <a:pPr algn="just">
              <a:spcAft>
                <a:spcPts val="300"/>
              </a:spcAft>
            </a:pPr>
            <a:r>
              <a:rPr lang="es-MX" sz="1350" b="1" dirty="0">
                <a:latin typeface="Arial" panose="020B0604020202020204" pitchFamily="34" charset="0"/>
                <a:cs typeface="Arial" panose="020B0604020202020204" pitchFamily="34" charset="0"/>
              </a:rPr>
              <a:t>Fondo del asunto:</a:t>
            </a:r>
          </a:p>
          <a:p>
            <a:pPr algn="just">
              <a:spcAft>
                <a:spcPts val="300"/>
              </a:spcAft>
            </a:pPr>
            <a:r>
              <a:rPr lang="es-MX" sz="1350" dirty="0">
                <a:latin typeface="Arial" panose="020B0604020202020204" pitchFamily="34" charset="0"/>
                <a:cs typeface="Arial" panose="020B0604020202020204" pitchFamily="34" charset="0"/>
              </a:rPr>
              <a:t>SRE-PSC-195/2018</a:t>
            </a:r>
            <a:r>
              <a:rPr lang="es-ES_tradnl" sz="1350" dirty="0">
                <a:latin typeface="Arial" panose="020B0604020202020204" pitchFamily="34" charset="0"/>
                <a:cs typeface="Arial" panose="020B0604020202020204" pitchFamily="34" charset="0"/>
              </a:rPr>
              <a:t>.</a:t>
            </a:r>
          </a:p>
          <a:p>
            <a:pPr algn="just">
              <a:spcAft>
                <a:spcPts val="300"/>
              </a:spcAft>
            </a:pPr>
            <a:r>
              <a:rPr lang="es-MX" sz="1350" dirty="0">
                <a:latin typeface="Arial" panose="020B0604020202020204" pitchFamily="34" charset="0"/>
                <a:cs typeface="Arial" panose="020B0604020202020204" pitchFamily="34" charset="0"/>
              </a:rPr>
              <a:t>Existencia de infracción</a:t>
            </a:r>
          </a:p>
          <a:p>
            <a:pPr algn="just">
              <a:spcAft>
                <a:spcPts val="300"/>
              </a:spcAft>
            </a:pPr>
            <a:r>
              <a:rPr lang="es-MX" sz="1350" dirty="0">
                <a:latin typeface="Arial" panose="020B0604020202020204" pitchFamily="34" charset="0"/>
                <a:cs typeface="Arial" panose="020B0604020202020204" pitchFamily="34" charset="0"/>
              </a:rPr>
              <a:t>Multa PRI </a:t>
            </a:r>
            <a:r>
              <a:rPr lang="es-ES" sz="1350" dirty="0">
                <a:latin typeface="Arial" panose="020B0604020202020204" pitchFamily="34" charset="0"/>
                <a:cs typeface="Arial" panose="020B0604020202020204" pitchFamily="34" charset="0"/>
              </a:rPr>
              <a:t>$80,600.</a:t>
            </a:r>
          </a:p>
          <a:p>
            <a:pPr algn="just">
              <a:spcAft>
                <a:spcPts val="300"/>
              </a:spcAft>
            </a:pPr>
            <a:r>
              <a:rPr lang="es-ES" sz="1350" dirty="0">
                <a:latin typeface="Arial" panose="020B0604020202020204" pitchFamily="34" charset="0"/>
                <a:cs typeface="Arial" panose="020B0604020202020204" pitchFamily="34" charset="0"/>
              </a:rPr>
              <a:t>Multa </a:t>
            </a:r>
            <a:r>
              <a:rPr lang="es-ES" sz="1350" dirty="0" err="1">
                <a:latin typeface="Arial" panose="020B0604020202020204" pitchFamily="34" charset="0"/>
                <a:cs typeface="Arial" panose="020B0604020202020204" pitchFamily="34" charset="0"/>
              </a:rPr>
              <a:t>Doger</a:t>
            </a:r>
            <a:r>
              <a:rPr lang="es-ES" sz="1350" dirty="0">
                <a:latin typeface="Arial" panose="020B0604020202020204" pitchFamily="34" charset="0"/>
                <a:cs typeface="Arial" panose="020B0604020202020204" pitchFamily="34" charset="0"/>
              </a:rPr>
              <a:t> Guerrero $40,300.</a:t>
            </a:r>
            <a:endParaRPr lang="es-MX" sz="1350" dirty="0">
              <a:latin typeface="Arial" panose="020B0604020202020204" pitchFamily="34" charset="0"/>
              <a:cs typeface="Arial" panose="020B0604020202020204" pitchFamily="34" charset="0"/>
            </a:endParaRPr>
          </a:p>
          <a:p>
            <a:pPr algn="just">
              <a:spcAft>
                <a:spcPts val="300"/>
              </a:spcAft>
            </a:pPr>
            <a:r>
              <a:rPr lang="es-MX" sz="1350" i="1" dirty="0">
                <a:latin typeface="Arial" panose="020B0604020202020204" pitchFamily="34" charset="0"/>
                <a:cs typeface="Arial" panose="020B0604020202020204" pitchFamily="34" charset="0"/>
              </a:rPr>
              <a:t>Sí impugnado</a:t>
            </a:r>
          </a:p>
          <a:p>
            <a:pPr algn="just">
              <a:spcAft>
                <a:spcPts val="300"/>
              </a:spcAft>
            </a:pPr>
            <a:r>
              <a:rPr lang="es-MX" sz="1350" dirty="0">
                <a:latin typeface="Arial" panose="020B0604020202020204" pitchFamily="34" charset="0"/>
                <a:cs typeface="Arial" panose="020B0604020202020204" pitchFamily="34" charset="0"/>
              </a:rPr>
              <a:t>SUP-REP-623/2018, </a:t>
            </a:r>
            <a:r>
              <a:rPr lang="es-MX" sz="1350" b="1" dirty="0">
                <a:latin typeface="Arial" panose="020B0604020202020204" pitchFamily="34" charset="0"/>
                <a:cs typeface="Arial" panose="020B0604020202020204" pitchFamily="34" charset="0"/>
              </a:rPr>
              <a:t>confirma.</a:t>
            </a:r>
          </a:p>
        </p:txBody>
      </p:sp>
      <p:sp>
        <p:nvSpPr>
          <p:cNvPr id="8" name="7 CuadroTexto"/>
          <p:cNvSpPr txBox="1"/>
          <p:nvPr/>
        </p:nvSpPr>
        <p:spPr>
          <a:xfrm>
            <a:off x="261940" y="4630738"/>
            <a:ext cx="4067921" cy="2031325"/>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pPr algn="just"/>
            <a:r>
              <a:rPr lang="es-MX" sz="1400" dirty="0">
                <a:latin typeface="Arial" panose="020B0604020202020204" pitchFamily="34" charset="0"/>
                <a:cs typeface="Arial" panose="020B0604020202020204" pitchFamily="34" charset="0"/>
              </a:rPr>
              <a:t>Las frases, imágenes y contexto en el que se desarrolla el promocional denunciado, se traducen en actos constitutivos de violencia política -simbólica y psicológica- en razón de género, ya que trasmite un mensaje consistente en que será un hombre quien acceda al cargo y automáticamente excluye a la candidata como una opción política en la contienda electoral.</a:t>
            </a:r>
          </a:p>
        </p:txBody>
      </p:sp>
      <p:sp>
        <p:nvSpPr>
          <p:cNvPr id="2" name="Rectángulo 1"/>
          <p:cNvSpPr/>
          <p:nvPr/>
        </p:nvSpPr>
        <p:spPr>
          <a:xfrm>
            <a:off x="3571337" y="2018226"/>
            <a:ext cx="4819448" cy="307777"/>
          </a:xfrm>
          <a:prstGeom prst="rect">
            <a:avLst/>
          </a:prstGeom>
        </p:spPr>
        <p:txBody>
          <a:bodyPr wrap="square">
            <a:spAutoFit/>
          </a:bodyPr>
          <a:lstStyle/>
          <a:p>
            <a:pPr marL="180340" marR="180340">
              <a:spcAft>
                <a:spcPts val="0"/>
              </a:spcAft>
            </a:pPr>
            <a:endParaRPr lang="es-MX" sz="1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4144161" y="1269024"/>
            <a:ext cx="4469840" cy="3524042"/>
          </a:xfrm>
          <a:prstGeom prst="rect">
            <a:avLst/>
          </a:prstGeom>
        </p:spPr>
        <p:txBody>
          <a:bodyPr wrap="square">
            <a:spAutoFit/>
          </a:bodyPr>
          <a:lstStyle/>
          <a:p>
            <a:pPr>
              <a:spcAft>
                <a:spcPts val="300"/>
              </a:spcAft>
            </a:pPr>
            <a:r>
              <a:rPr lang="es-MX" b="1" i="1" dirty="0"/>
              <a:t>PUE L ESPEJITO</a:t>
            </a:r>
          </a:p>
          <a:p>
            <a:pPr>
              <a:spcAft>
                <a:spcPts val="300"/>
              </a:spcAft>
            </a:pPr>
            <a:r>
              <a:rPr lang="es-ES_tradnl" sz="1400" i="1" dirty="0">
                <a:latin typeface="Arial" panose="020B0604020202020204" pitchFamily="34" charset="0"/>
                <a:cs typeface="Arial" panose="020B0604020202020204" pitchFamily="34" charset="0"/>
              </a:rPr>
              <a:t>Voz femenina: Espejito… espejito mágico… </a:t>
            </a:r>
            <a:endParaRPr lang="es-MX" sz="1400" i="1" dirty="0">
              <a:latin typeface="Arial" panose="020B0604020202020204" pitchFamily="34" charset="0"/>
              <a:cs typeface="Arial" panose="020B0604020202020204" pitchFamily="34" charset="0"/>
            </a:endParaRPr>
          </a:p>
          <a:p>
            <a:r>
              <a:rPr lang="es-ES_tradnl" sz="1400" i="1" dirty="0">
                <a:latin typeface="Arial" panose="020B0604020202020204" pitchFamily="34" charset="0"/>
                <a:cs typeface="Arial" panose="020B0604020202020204" pitchFamily="34" charset="0"/>
              </a:rPr>
              <a:t>Voz femenina: ¿Quién va a ser el nuevo Gobernador de Puebla? </a:t>
            </a:r>
            <a:endParaRPr lang="es-MX" sz="1400" i="1" dirty="0">
              <a:latin typeface="Arial" panose="020B0604020202020204" pitchFamily="34" charset="0"/>
              <a:cs typeface="Arial" panose="020B0604020202020204" pitchFamily="34" charset="0"/>
            </a:endParaRPr>
          </a:p>
          <a:p>
            <a:r>
              <a:rPr lang="es-ES_tradnl" sz="1400" i="1" dirty="0">
                <a:latin typeface="Arial" panose="020B0604020202020204" pitchFamily="34" charset="0"/>
                <a:cs typeface="Arial" panose="020B0604020202020204" pitchFamily="34" charset="0"/>
              </a:rPr>
              <a:t>Voz masculina: ¡Yo…!</a:t>
            </a:r>
            <a:endParaRPr lang="es-MX" sz="1400" i="1" dirty="0">
              <a:latin typeface="Arial" panose="020B0604020202020204" pitchFamily="34" charset="0"/>
              <a:cs typeface="Arial" panose="020B0604020202020204" pitchFamily="34" charset="0"/>
            </a:endParaRPr>
          </a:p>
          <a:p>
            <a:r>
              <a:rPr lang="es-ES_tradnl" sz="1400" i="1" dirty="0">
                <a:latin typeface="Arial" panose="020B0604020202020204" pitchFamily="34" charset="0"/>
                <a:cs typeface="Arial" panose="020B0604020202020204" pitchFamily="34" charset="0"/>
              </a:rPr>
              <a:t>Voz femenina: ¿Cómo? </a:t>
            </a:r>
            <a:endParaRPr lang="es-MX" sz="1400" i="1" dirty="0">
              <a:latin typeface="Arial" panose="020B0604020202020204" pitchFamily="34" charset="0"/>
              <a:cs typeface="Arial" panose="020B0604020202020204" pitchFamily="34" charset="0"/>
            </a:endParaRPr>
          </a:p>
          <a:p>
            <a:r>
              <a:rPr lang="es-ES_tradnl" sz="1400" i="1" dirty="0">
                <a:latin typeface="Arial" panose="020B0604020202020204" pitchFamily="34" charset="0"/>
                <a:cs typeface="Arial" panose="020B0604020202020204" pitchFamily="34" charset="0"/>
              </a:rPr>
              <a:t>Voz masculina: Perdón… Perdón…</a:t>
            </a:r>
            <a:endParaRPr lang="es-MX" sz="1400" i="1" dirty="0">
              <a:latin typeface="Arial" panose="020B0604020202020204" pitchFamily="34" charset="0"/>
              <a:cs typeface="Arial" panose="020B0604020202020204" pitchFamily="34" charset="0"/>
            </a:endParaRPr>
          </a:p>
          <a:p>
            <a:r>
              <a:rPr lang="es-ES_tradnl" sz="1400" i="1" dirty="0">
                <a:latin typeface="Arial" panose="020B0604020202020204" pitchFamily="34" charset="0"/>
                <a:cs typeface="Arial" panose="020B0604020202020204" pitchFamily="34" charset="0"/>
              </a:rPr>
              <a:t>Voz masculina: los dos. </a:t>
            </a:r>
            <a:endParaRPr lang="es-MX" sz="1400" i="1" dirty="0">
              <a:latin typeface="Arial" panose="020B0604020202020204" pitchFamily="34" charset="0"/>
              <a:cs typeface="Arial" panose="020B0604020202020204" pitchFamily="34" charset="0"/>
            </a:endParaRPr>
          </a:p>
          <a:p>
            <a:r>
              <a:rPr lang="es-ES_tradnl" sz="1400" i="1" dirty="0">
                <a:latin typeface="Arial" panose="020B0604020202020204" pitchFamily="34" charset="0"/>
                <a:cs typeface="Arial" panose="020B0604020202020204" pitchFamily="34" charset="0"/>
              </a:rPr>
              <a:t>Voz femenina: ¡Espejito! ... </a:t>
            </a:r>
            <a:endParaRPr lang="es-MX" sz="1400" i="1" dirty="0">
              <a:latin typeface="Arial" panose="020B0604020202020204" pitchFamily="34" charset="0"/>
              <a:cs typeface="Arial" panose="020B0604020202020204" pitchFamily="34" charset="0"/>
            </a:endParaRPr>
          </a:p>
          <a:p>
            <a:r>
              <a:rPr lang="es-ES_tradnl" sz="1400" i="1" dirty="0">
                <a:latin typeface="Arial" panose="020B0604020202020204" pitchFamily="34" charset="0"/>
                <a:cs typeface="Arial" panose="020B0604020202020204" pitchFamily="34" charset="0"/>
              </a:rPr>
              <a:t>Voz masculina: Tú mi vida, tú…</a:t>
            </a:r>
            <a:endParaRPr lang="es-MX" sz="1400" i="1" dirty="0">
              <a:latin typeface="Arial" panose="020B0604020202020204" pitchFamily="34" charset="0"/>
              <a:cs typeface="Arial" panose="020B0604020202020204" pitchFamily="34" charset="0"/>
            </a:endParaRPr>
          </a:p>
          <a:p>
            <a:r>
              <a:rPr lang="es-ES_tradnl" sz="1400" i="1" dirty="0">
                <a:latin typeface="Arial" panose="020B0604020202020204" pitchFamily="34" charset="0"/>
                <a:cs typeface="Arial" panose="020B0604020202020204" pitchFamily="34" charset="0"/>
              </a:rPr>
              <a:t> (</a:t>
            </a:r>
            <a:r>
              <a:rPr lang="es-ES_tradnl" sz="1400" b="1" i="1" dirty="0">
                <a:latin typeface="Arial" panose="020B0604020202020204" pitchFamily="34" charset="0"/>
                <a:cs typeface="Arial" panose="020B0604020202020204" pitchFamily="34" charset="0"/>
              </a:rPr>
              <a:t>En el spot el espejo es la voz e imagen de Rafael Moreno Valle</a:t>
            </a:r>
            <a:r>
              <a:rPr lang="es-ES_tradnl" sz="1400" i="1" dirty="0">
                <a:latin typeface="Arial" panose="020B0604020202020204" pitchFamily="34" charset="0"/>
                <a:cs typeface="Arial" panose="020B0604020202020204" pitchFamily="34" charset="0"/>
              </a:rPr>
              <a:t>)</a:t>
            </a:r>
          </a:p>
          <a:p>
            <a:pPr algn="just"/>
            <a:r>
              <a:rPr lang="es-ES_tradnl" sz="1400" i="1" dirty="0">
                <a:latin typeface="Arial" panose="020B0604020202020204" pitchFamily="34" charset="0"/>
                <a:cs typeface="Arial" panose="020B0604020202020204" pitchFamily="34" charset="0"/>
              </a:rPr>
              <a:t>Voz masculina 2: </a:t>
            </a:r>
            <a:r>
              <a:rPr lang="es-ES" sz="1400" i="1" dirty="0">
                <a:latin typeface="Arial" panose="020B0604020202020204" pitchFamily="34" charset="0"/>
                <a:cs typeface="Arial" panose="020B0604020202020204" pitchFamily="34" charset="0"/>
              </a:rPr>
              <a:t>que no te platiquen cuentos, </a:t>
            </a:r>
            <a:r>
              <a:rPr lang="es-ES" sz="1400" b="1" i="1" dirty="0">
                <a:latin typeface="Arial" panose="020B0604020202020204" pitchFamily="34" charset="0"/>
                <a:cs typeface="Arial" panose="020B0604020202020204" pitchFamily="34" charset="0"/>
              </a:rPr>
              <a:t>votar por Martha Erika es reelegir a Moreno Valle</a:t>
            </a:r>
            <a:r>
              <a:rPr lang="es-ES" sz="1400" i="1" dirty="0">
                <a:latin typeface="Arial" panose="020B0604020202020204" pitchFamily="34" charset="0"/>
                <a:cs typeface="Arial" panose="020B0604020202020204" pitchFamily="34" charset="0"/>
              </a:rPr>
              <a:t>.</a:t>
            </a:r>
            <a:endParaRPr lang="es-MX" sz="1400" i="1" dirty="0">
              <a:latin typeface="Arial" panose="020B0604020202020204" pitchFamily="34" charset="0"/>
              <a:cs typeface="Arial" panose="020B0604020202020204" pitchFamily="34" charset="0"/>
            </a:endParaRPr>
          </a:p>
          <a:p>
            <a:endParaRPr lang="en-US" b="1" dirty="0"/>
          </a:p>
        </p:txBody>
      </p:sp>
      <p:sp>
        <p:nvSpPr>
          <p:cNvPr id="9" name="7 CuadroTexto">
            <a:extLst>
              <a:ext uri="{FF2B5EF4-FFF2-40B4-BE49-F238E27FC236}">
                <a16:creationId xmlns:a16="http://schemas.microsoft.com/office/drawing/2014/main" xmlns="" id="{BEA0322E-17F4-4A96-9D5C-299E4FCD838F}"/>
              </a:ext>
            </a:extLst>
          </p:cNvPr>
          <p:cNvSpPr txBox="1"/>
          <p:nvPr/>
        </p:nvSpPr>
        <p:spPr>
          <a:xfrm>
            <a:off x="4469840" y="4630738"/>
            <a:ext cx="4574407" cy="1962076"/>
          </a:xfrm>
          <a:prstGeom prst="rect">
            <a:avLst/>
          </a:prstGeom>
          <a:noFill/>
          <a:ln w="57150">
            <a:solidFill>
              <a:schemeClr val="tx1">
                <a:lumMod val="50000"/>
                <a:lumOff val="50000"/>
              </a:schemeClr>
            </a:solidFill>
          </a:ln>
        </p:spPr>
        <p:txBody>
          <a:bodyPr wrap="square" rtlCol="0">
            <a:spAutoFit/>
          </a:bodyPr>
          <a:lstStyle/>
          <a:p>
            <a:r>
              <a:rPr lang="es-MX" sz="1350" b="1" dirty="0">
                <a:latin typeface="Arial" panose="020B0604020202020204" pitchFamily="34" charset="0"/>
                <a:cs typeface="Arial" panose="020B0604020202020204" pitchFamily="34" charset="0"/>
              </a:rPr>
              <a:t>Sentencia SRE</a:t>
            </a:r>
          </a:p>
          <a:p>
            <a:pPr algn="just"/>
            <a:r>
              <a:rPr lang="es-ES" sz="1350" dirty="0">
                <a:latin typeface="Arial" panose="020B0604020202020204" pitchFamily="34" charset="0"/>
                <a:cs typeface="Arial" panose="020B0604020202020204" pitchFamily="34" charset="0"/>
              </a:rPr>
              <a:t>Las frases contenidas en el spot generan la idea que por el hecho de que la candidata es mujer y esposa de Rafael Moreno Valle, no podría asumir el cargo; que implican contenidos nocivos y se traducen en violencia psicológica y simbólica en contra de ella, pues niega su individualidad, talentos y aspiraciones políticas propias al reiterar patrones socio culturales que la colocan en un plano de subordinación.</a:t>
            </a:r>
            <a:endParaRPr lang="es-MX" sz="13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0227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042001" y="340445"/>
            <a:ext cx="5101999" cy="551950"/>
          </a:xfrm>
        </p:spPr>
        <p:txBody>
          <a:bodyPr>
            <a:noAutofit/>
          </a:bodyPr>
          <a:lstStyle/>
          <a:p>
            <a:r>
              <a:rPr lang="es-MX" sz="2000" dirty="0" smtClean="0"/>
              <a:t>SPOTS DE MENORES REPRESENTANDO CANDIDATURAS A PRESIDENCIA</a:t>
            </a:r>
            <a:endParaRPr lang="es-MX" sz="2000" dirty="0"/>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Procesos Electoral Federal 2018</a:t>
            </a:r>
          </a:p>
        </p:txBody>
      </p:sp>
      <p:sp>
        <p:nvSpPr>
          <p:cNvPr id="6" name="5 CuadroTexto"/>
          <p:cNvSpPr txBox="1"/>
          <p:nvPr/>
        </p:nvSpPr>
        <p:spPr>
          <a:xfrm>
            <a:off x="99645" y="1381664"/>
            <a:ext cx="2863688" cy="3970318"/>
          </a:xfrm>
          <a:prstGeom prst="rect">
            <a:avLst/>
          </a:prstGeom>
          <a:noFill/>
          <a:ln w="57150">
            <a:solidFill>
              <a:schemeClr val="tx1">
                <a:lumMod val="50000"/>
                <a:lumOff val="50000"/>
              </a:schemeClr>
            </a:solidFill>
          </a:ln>
        </p:spPr>
        <p:txBody>
          <a:bodyPr wrap="square" rtlCol="0">
            <a:spAutoFit/>
          </a:bodyPr>
          <a:lstStyle/>
          <a:p>
            <a:r>
              <a:rPr lang="es-MX" sz="1400" dirty="0">
                <a:latin typeface="Arial" panose="020B0604020202020204" pitchFamily="34" charset="0"/>
                <a:cs typeface="Arial" panose="020B0604020202020204" pitchFamily="34" charset="0"/>
              </a:rPr>
              <a:t>Quejoso: Jorge Alcoce y otros</a:t>
            </a:r>
          </a:p>
          <a:p>
            <a:r>
              <a:rPr lang="es-MX" sz="1400" dirty="0">
                <a:latin typeface="Arial" panose="020B0604020202020204" pitchFamily="34" charset="0"/>
                <a:cs typeface="Arial" panose="020B0604020202020204" pitchFamily="34" charset="0"/>
              </a:rPr>
              <a:t>Denunciado: Organizaciòn Mexicanos Primero y Televisa</a:t>
            </a:r>
          </a:p>
          <a:p>
            <a:endParaRPr lang="es-MX" sz="1400" dirty="0">
              <a:latin typeface="Arial" panose="020B0604020202020204" pitchFamily="34" charset="0"/>
              <a:cs typeface="Arial" panose="020B0604020202020204" pitchFamily="34" charset="0"/>
            </a:endParaRPr>
          </a:p>
          <a:p>
            <a:r>
              <a:rPr lang="es-MX" sz="1400" b="1" dirty="0">
                <a:latin typeface="Arial" panose="020B0604020202020204" pitchFamily="34" charset="0"/>
                <a:cs typeface="Arial" panose="020B0604020202020204" pitchFamily="34" charset="0"/>
              </a:rPr>
              <a:t>Acuerdo INE </a:t>
            </a:r>
          </a:p>
          <a:p>
            <a:r>
              <a:rPr lang="es-MX" sz="1400" dirty="0">
                <a:latin typeface="Arial" panose="020B0604020202020204" pitchFamily="34" charset="0"/>
                <a:cs typeface="Arial" panose="020B0604020202020204" pitchFamily="34" charset="0"/>
              </a:rPr>
              <a:t>ACQyD-INE-72/2018</a:t>
            </a:r>
          </a:p>
          <a:p>
            <a:r>
              <a:rPr lang="es-MX" sz="1400" dirty="0">
                <a:latin typeface="Arial" panose="020B0604020202020204" pitchFamily="34" charset="0"/>
                <a:cs typeface="Arial" panose="020B0604020202020204" pitchFamily="34" charset="0"/>
              </a:rPr>
              <a:t>Medidas cautelares: improcedentes.</a:t>
            </a:r>
          </a:p>
          <a:p>
            <a:r>
              <a:rPr lang="es-MX" sz="1400" i="1" dirty="0">
                <a:latin typeface="Arial" panose="020B0604020202020204" pitchFamily="34" charset="0"/>
                <a:cs typeface="Arial" panose="020B0604020202020204" pitchFamily="34" charset="0"/>
              </a:rPr>
              <a:t>Sí impugnado</a:t>
            </a:r>
          </a:p>
          <a:p>
            <a:r>
              <a:rPr lang="es-MX" sz="1400" dirty="0">
                <a:latin typeface="Arial" panose="020B0604020202020204" pitchFamily="34" charset="0"/>
                <a:cs typeface="Arial" panose="020B0604020202020204" pitchFamily="34" charset="0"/>
              </a:rPr>
              <a:t>SUP-REP-131/2018</a:t>
            </a:r>
          </a:p>
          <a:p>
            <a:r>
              <a:rPr lang="es-MX" sz="1400" dirty="0">
                <a:latin typeface="Arial" panose="020B0604020202020204" pitchFamily="34" charset="0"/>
                <a:cs typeface="Arial" panose="020B0604020202020204" pitchFamily="34" charset="0"/>
              </a:rPr>
              <a:t>(se revocó acuerdo del INE)</a:t>
            </a:r>
          </a:p>
          <a:p>
            <a:r>
              <a:rPr lang="es-MX" sz="1400" b="1" dirty="0">
                <a:latin typeface="Arial" panose="020B0604020202020204" pitchFamily="34" charset="0"/>
                <a:cs typeface="Arial" panose="020B0604020202020204" pitchFamily="34" charset="0"/>
              </a:rPr>
              <a:t>Fondo del asunto:</a:t>
            </a:r>
          </a:p>
          <a:p>
            <a:r>
              <a:rPr lang="es-MX" sz="1400" dirty="0">
                <a:latin typeface="Arial" panose="020B0604020202020204" pitchFamily="34" charset="0"/>
                <a:cs typeface="Arial" panose="020B0604020202020204" pitchFamily="34" charset="0"/>
              </a:rPr>
              <a:t>Declara la inexistencia de la infracción</a:t>
            </a:r>
          </a:p>
          <a:p>
            <a:r>
              <a:rPr lang="es-ES" sz="1400" dirty="0">
                <a:solidFill>
                  <a:schemeClr val="tx1">
                    <a:lumMod val="50000"/>
                  </a:schemeClr>
                </a:solidFill>
                <a:latin typeface="Arial" panose="020B0604020202020204" pitchFamily="34" charset="0"/>
                <a:cs typeface="Arial" panose="020B0604020202020204" pitchFamily="34" charset="0"/>
              </a:rPr>
              <a:t>SRE-PSC-159/2018</a:t>
            </a:r>
          </a:p>
          <a:p>
            <a:r>
              <a:rPr lang="es-MX" sz="1400" dirty="0">
                <a:solidFill>
                  <a:schemeClr val="tx1">
                    <a:lumMod val="50000"/>
                  </a:schemeClr>
                </a:solidFill>
                <a:latin typeface="Arial" panose="020B0604020202020204" pitchFamily="34" charset="0"/>
                <a:cs typeface="Arial" panose="020B0604020202020204" pitchFamily="34" charset="0"/>
              </a:rPr>
              <a:t>Existente la infracción</a:t>
            </a:r>
          </a:p>
          <a:p>
            <a:r>
              <a:rPr lang="es-MX" sz="1400" dirty="0">
                <a:solidFill>
                  <a:schemeClr val="tx1">
                    <a:lumMod val="50000"/>
                  </a:schemeClr>
                </a:solidFill>
                <a:latin typeface="Arial" panose="020B0604020202020204" pitchFamily="34" charset="0"/>
                <a:cs typeface="Arial" panose="020B0604020202020204" pitchFamily="34" charset="0"/>
              </a:rPr>
              <a:t>SUP-REP-594/2018</a:t>
            </a:r>
          </a:p>
          <a:p>
            <a:r>
              <a:rPr lang="es-MX" sz="1400" dirty="0">
                <a:solidFill>
                  <a:schemeClr val="tx1">
                    <a:lumMod val="50000"/>
                  </a:schemeClr>
                </a:solidFill>
                <a:latin typeface="Arial" panose="020B0604020202020204" pitchFamily="34" charset="0"/>
                <a:cs typeface="Arial" panose="020B0604020202020204" pitchFamily="34" charset="0"/>
              </a:rPr>
              <a:t>Revocó la sanción</a:t>
            </a:r>
          </a:p>
        </p:txBody>
      </p:sp>
      <p:sp>
        <p:nvSpPr>
          <p:cNvPr id="7" name="6 CuadroTexto"/>
          <p:cNvSpPr txBox="1"/>
          <p:nvPr/>
        </p:nvSpPr>
        <p:spPr>
          <a:xfrm>
            <a:off x="3174545" y="1381664"/>
            <a:ext cx="5700694" cy="5262979"/>
          </a:xfrm>
          <a:prstGeom prst="rect">
            <a:avLst/>
          </a:prstGeom>
          <a:noFill/>
        </p:spPr>
        <p:txBody>
          <a:bodyPr wrap="square" rtlCol="0">
            <a:spAutoFit/>
          </a:bodyPr>
          <a:lstStyle/>
          <a:p>
            <a:pPr algn="just"/>
            <a:r>
              <a:rPr lang="es-MX" sz="1400" dirty="0">
                <a:solidFill>
                  <a:schemeClr val="tx1">
                    <a:lumMod val="50000"/>
                  </a:schemeClr>
                </a:solidFill>
                <a:latin typeface="Arial" panose="020B0604020202020204" pitchFamily="34" charset="0"/>
                <a:cs typeface="Arial" panose="020B0604020202020204" pitchFamily="34" charset="0"/>
              </a:rPr>
              <a:t>Voz off niño: Soy Ricardo, me gustaría una educación para lograr mis sueños, no los de los políticos</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niño: Soy Pepe, y quiero que mis maestros sean un ejemplo para todos.</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niño: Soy Andrés, quiero que a mis maestros les hagan examenes, como nos los hacen a nosotros.</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niño: Soy Jaime y quiero escuelas con tecnología y que me enseñen inglés.</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niña: Yo soy Margarita, y quiero que el cambio en mi escuela, no se detenga.</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niño: Que los maestros no se preparen, es insulting and unacceptable.</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niño:  Quiero que mis maestros se preparen como ¡yo nero!</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niño:  Y quiero que la transformación educativa avance</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niño: Quiero una educación que no la tenga ni Obama. La magia del poder, es poder estudiar</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niño: Quiero aprender a aprender.</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niña: Y quiero que mis maestros se preparen mejor.</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niño: ¡No’mbre unos genios!</a:t>
            </a:r>
          </a:p>
          <a:p>
            <a:pPr algn="just"/>
            <a:r>
              <a:rPr lang="es-MX" sz="1400" dirty="0">
                <a:solidFill>
                  <a:schemeClr val="tx1">
                    <a:lumMod val="50000"/>
                  </a:schemeClr>
                </a:solidFill>
                <a:latin typeface="Arial" panose="020B0604020202020204" pitchFamily="34" charset="0"/>
                <a:cs typeface="Arial" panose="020B0604020202020204" pitchFamily="34" charset="0"/>
              </a:rPr>
              <a:t>Voz off niño: Piensa bien y elige al candidato que apoye la transformación educativa.</a:t>
            </a:r>
          </a:p>
          <a:p>
            <a:pPr algn="just"/>
            <a:r>
              <a:rPr lang="es-MX" sz="1400" dirty="0">
                <a:solidFill>
                  <a:schemeClr val="tx1">
                    <a:lumMod val="50000"/>
                  </a:schemeClr>
                </a:solidFill>
                <a:latin typeface="Arial" panose="020B0604020202020204" pitchFamily="34" charset="0"/>
                <a:cs typeface="Arial" panose="020B0604020202020204" pitchFamily="34" charset="0"/>
              </a:rPr>
              <a:t>¡México!</a:t>
            </a:r>
          </a:p>
          <a:p>
            <a:pPr algn="just"/>
            <a:r>
              <a:rPr lang="es-MX" sz="1400" dirty="0">
                <a:solidFill>
                  <a:schemeClr val="tx1">
                    <a:lumMod val="50000"/>
                  </a:schemeClr>
                </a:solidFill>
                <a:latin typeface="Arial" panose="020B0604020202020204" pitchFamily="34" charset="0"/>
                <a:cs typeface="Arial" panose="020B0604020202020204" pitchFamily="34" charset="0"/>
              </a:rPr>
              <a:t>Mexicanos Primero</a:t>
            </a:r>
          </a:p>
          <a:p>
            <a:pPr algn="just"/>
            <a:r>
              <a:rPr lang="es-MX" sz="1400" dirty="0">
                <a:solidFill>
                  <a:schemeClr val="tx1">
                    <a:lumMod val="50000"/>
                  </a:schemeClr>
                </a:solidFill>
                <a:latin typeface="Arial" panose="020B0604020202020204" pitchFamily="34" charset="0"/>
                <a:cs typeface="Arial" panose="020B0604020202020204" pitchFamily="34" charset="0"/>
              </a:rPr>
              <a:t>La educación de tus hijos no es negociable.</a:t>
            </a:r>
          </a:p>
        </p:txBody>
      </p:sp>
    </p:spTree>
    <p:extLst>
      <p:ext uri="{BB962C8B-B14F-4D97-AF65-F5344CB8AC3E}">
        <p14:creationId xmlns:p14="http://schemas.microsoft.com/office/powerpoint/2010/main" val="27061997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99445F6A-95E3-D64A-B01F-B9D2DFBD1616}"/>
              </a:ext>
            </a:extLst>
          </p:cNvPr>
          <p:cNvSpPr>
            <a:spLocks noGrp="1"/>
          </p:cNvSpPr>
          <p:nvPr>
            <p:ph type="title"/>
          </p:nvPr>
        </p:nvSpPr>
        <p:spPr>
          <a:xfrm>
            <a:off x="3800701" y="340445"/>
            <a:ext cx="5459209" cy="551950"/>
          </a:xfrm>
        </p:spPr>
        <p:txBody>
          <a:bodyPr>
            <a:normAutofit fontScale="90000"/>
          </a:bodyPr>
          <a:lstStyle/>
          <a:p>
            <a:r>
              <a:rPr lang="es-MX" dirty="0"/>
              <a:t>SPOTS DE MENORES REPRESENTANDO CANDIDATURAS A PRESIDENCIA</a:t>
            </a:r>
          </a:p>
        </p:txBody>
      </p:sp>
      <p:sp>
        <p:nvSpPr>
          <p:cNvPr id="5" name="7 CuadroTexto">
            <a:extLst>
              <a:ext uri="{FF2B5EF4-FFF2-40B4-BE49-F238E27FC236}">
                <a16:creationId xmlns:a16="http://schemas.microsoft.com/office/drawing/2014/main" xmlns="" id="{CA29F568-12C2-3245-83A0-5B40FBBA0465}"/>
              </a:ext>
            </a:extLst>
          </p:cNvPr>
          <p:cNvSpPr txBox="1"/>
          <p:nvPr/>
        </p:nvSpPr>
        <p:spPr>
          <a:xfrm>
            <a:off x="459404" y="1191132"/>
            <a:ext cx="3341297" cy="2462213"/>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pPr algn="just"/>
            <a:r>
              <a:rPr lang="es-ES_tradnl" sz="1400" dirty="0">
                <a:latin typeface="Arial" panose="020B0604020202020204" pitchFamily="34" charset="0"/>
                <a:cs typeface="Arial" panose="020B0604020202020204" pitchFamily="34" charset="0"/>
              </a:rPr>
              <a:t>Improcedente ya que del análisis de sus elementos y confección no se advirtió que contenía frases, alusiones o mensajes que de forma expresa e inequívoca que tuvieran la finalidad de influir en las preferencias electorales en favor o en contra de partidos políticos o candidatos a cargos de elección popular. El mensaje abordó temas de interés público como la educación.</a:t>
            </a:r>
          </a:p>
        </p:txBody>
      </p:sp>
      <p:sp>
        <p:nvSpPr>
          <p:cNvPr id="6" name="8 CuadroTexto">
            <a:extLst>
              <a:ext uri="{FF2B5EF4-FFF2-40B4-BE49-F238E27FC236}">
                <a16:creationId xmlns:a16="http://schemas.microsoft.com/office/drawing/2014/main" xmlns="" id="{224D2A15-3AAB-8645-BFD5-D9E7A1555B29}"/>
              </a:ext>
            </a:extLst>
          </p:cNvPr>
          <p:cNvSpPr txBox="1"/>
          <p:nvPr/>
        </p:nvSpPr>
        <p:spPr>
          <a:xfrm>
            <a:off x="4041999" y="1191132"/>
            <a:ext cx="4809899" cy="3323987"/>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MX" sz="1400" dirty="0" smtClean="0">
                <a:latin typeface="Arial" panose="020B0604020202020204" pitchFamily="34" charset="0"/>
                <a:cs typeface="Arial" panose="020B0604020202020204" pitchFamily="34" charset="0"/>
              </a:rPr>
              <a:t>Sí existencia de la irregularidad VIOLACIÓN AL MODELO DE COMUNICACIÓN POLÍTICA, ya </a:t>
            </a:r>
            <a:r>
              <a:rPr lang="es-MX" sz="1400" dirty="0">
                <a:latin typeface="Arial" panose="020B0604020202020204" pitchFamily="34" charset="0"/>
                <a:cs typeface="Arial" panose="020B0604020202020204" pitchFamily="34" charset="0"/>
              </a:rPr>
              <a:t>que del spot se advertía de las frases: “piensa bien y elige al candidato que apoye la transformación educativa” y “La educación de tus hijos no es negociable” implicaban una clara referencia al PEF, y un llamado explícito a la ciudadanía para promover el voto por la o las candidaturas que apoyen la transformación educativa.</a:t>
            </a:r>
          </a:p>
          <a:p>
            <a:pPr algn="just"/>
            <a:r>
              <a:rPr lang="es-MX" sz="1400" dirty="0">
                <a:latin typeface="Arial" panose="020B0604020202020204" pitchFamily="34" charset="0"/>
                <a:cs typeface="Arial" panose="020B0604020202020204" pitchFamily="34" charset="0"/>
              </a:rPr>
              <a:t>El spot tuvo una intención clara de influir en el modo en que los ciudadanos debíande votar y, como consecuencia, se actualizó la hipótesis constitucional que prohíbe a las personas morales contratar o adquirir tiempos en radio y televisión para influir en las preferencias electorales.</a:t>
            </a:r>
          </a:p>
          <a:p>
            <a:pPr algn="just"/>
            <a:r>
              <a:rPr lang="es-MX" sz="1400" dirty="0">
                <a:latin typeface="Arial" panose="020B0604020202020204" pitchFamily="34" charset="0"/>
                <a:cs typeface="Arial" panose="020B0604020202020204" pitchFamily="34" charset="0"/>
              </a:rPr>
              <a:t>Sanción: Amonestación Pública.</a:t>
            </a:r>
          </a:p>
        </p:txBody>
      </p:sp>
      <p:sp>
        <p:nvSpPr>
          <p:cNvPr id="8" name="8 CuadroTexto">
            <a:extLst>
              <a:ext uri="{FF2B5EF4-FFF2-40B4-BE49-F238E27FC236}">
                <a16:creationId xmlns:a16="http://schemas.microsoft.com/office/drawing/2014/main" xmlns="" id="{72D88466-4EF2-B343-8C1A-B920D65F0746}"/>
              </a:ext>
            </a:extLst>
          </p:cNvPr>
          <p:cNvSpPr txBox="1"/>
          <p:nvPr/>
        </p:nvSpPr>
        <p:spPr>
          <a:xfrm>
            <a:off x="459404" y="3839899"/>
            <a:ext cx="3341296" cy="2677656"/>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Sala Superior</a:t>
            </a:r>
          </a:p>
          <a:p>
            <a:pPr algn="just"/>
            <a:endParaRPr lang="es-MX" sz="1400" b="1" dirty="0">
              <a:latin typeface="Arial" panose="020B0604020202020204" pitchFamily="34" charset="0"/>
              <a:cs typeface="Arial" panose="020B0604020202020204" pitchFamily="34" charset="0"/>
            </a:endParaRPr>
          </a:p>
          <a:p>
            <a:pPr algn="just"/>
            <a:r>
              <a:rPr lang="es-MX" sz="1400" dirty="0">
                <a:latin typeface="Arial" panose="020B0604020202020204" pitchFamily="34" charset="0"/>
                <a:cs typeface="Arial" panose="020B0604020202020204" pitchFamily="34" charset="0"/>
              </a:rPr>
              <a:t>Revocó el acuerdo de la CQyD, ya que advirtió que con la sólo existencia de esa propaganda política o electoral dirigida a influir en las preferencias electorales, con independencia de si existen pronunciamientos explícitos a favor o en contra de una fuerza política, ya que esto último se podía considerarse una especie de la conducta prohibida.</a:t>
            </a:r>
          </a:p>
        </p:txBody>
      </p:sp>
      <p:sp>
        <p:nvSpPr>
          <p:cNvPr id="10" name="8 CuadroTexto">
            <a:extLst>
              <a:ext uri="{FF2B5EF4-FFF2-40B4-BE49-F238E27FC236}">
                <a16:creationId xmlns:a16="http://schemas.microsoft.com/office/drawing/2014/main" xmlns="" id="{56FE82B0-3695-2246-9E93-B423082C0DB7}"/>
              </a:ext>
            </a:extLst>
          </p:cNvPr>
          <p:cNvSpPr txBox="1"/>
          <p:nvPr/>
        </p:nvSpPr>
        <p:spPr>
          <a:xfrm>
            <a:off x="4042000" y="4437326"/>
            <a:ext cx="4809898" cy="954107"/>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Sala Superior</a:t>
            </a:r>
          </a:p>
          <a:p>
            <a:pPr algn="just"/>
            <a:r>
              <a:rPr lang="es-MX" sz="1400" b="1" dirty="0">
                <a:latin typeface="Arial" panose="020B0604020202020204" pitchFamily="34" charset="0"/>
                <a:cs typeface="Arial" panose="020B0604020202020204" pitchFamily="34" charset="0"/>
              </a:rPr>
              <a:t>Revocó </a:t>
            </a:r>
            <a:r>
              <a:rPr lang="es-MX" sz="1400" dirty="0">
                <a:latin typeface="Arial" panose="020B0604020202020204" pitchFamily="34" charset="0"/>
                <a:cs typeface="Arial" panose="020B0604020202020204" pitchFamily="34" charset="0"/>
              </a:rPr>
              <a:t>sentencia de SRE del TEPJF, al considerar que debía individualizar la sanción en contra de la personas morales.</a:t>
            </a:r>
            <a:endParaRPr lang="es-MX" sz="1400" b="1" dirty="0">
              <a:latin typeface="Arial" panose="020B0604020202020204" pitchFamily="34" charset="0"/>
              <a:cs typeface="Arial" panose="020B0604020202020204" pitchFamily="34" charset="0"/>
            </a:endParaRPr>
          </a:p>
        </p:txBody>
      </p:sp>
      <p:sp>
        <p:nvSpPr>
          <p:cNvPr id="11" name="8 CuadroTexto">
            <a:extLst>
              <a:ext uri="{FF2B5EF4-FFF2-40B4-BE49-F238E27FC236}">
                <a16:creationId xmlns:a16="http://schemas.microsoft.com/office/drawing/2014/main" xmlns="" id="{C41BB670-71DF-4D4F-A982-8450474064D2}"/>
              </a:ext>
            </a:extLst>
          </p:cNvPr>
          <p:cNvSpPr txBox="1"/>
          <p:nvPr/>
        </p:nvSpPr>
        <p:spPr>
          <a:xfrm>
            <a:off x="4042000" y="5473005"/>
            <a:ext cx="4809898" cy="1600438"/>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 </a:t>
            </a:r>
            <a:r>
              <a:rPr lang="es-MX" sz="1400" b="1" dirty="0" smtClean="0">
                <a:latin typeface="Arial" panose="020B0604020202020204" pitchFamily="34" charset="0"/>
                <a:cs typeface="Arial" panose="020B0604020202020204" pitchFamily="34" charset="0"/>
              </a:rPr>
              <a:t>en cumplimiento a ordenado por Sala Superior:</a:t>
            </a:r>
            <a:endParaRPr lang="es-MX" sz="1400" b="1" dirty="0">
              <a:latin typeface="Arial" panose="020B0604020202020204" pitchFamily="34" charset="0"/>
              <a:cs typeface="Arial" panose="020B0604020202020204" pitchFamily="34" charset="0"/>
            </a:endParaRPr>
          </a:p>
          <a:p>
            <a:pPr algn="just"/>
            <a:r>
              <a:rPr lang="es-MX" sz="1400" dirty="0">
                <a:latin typeface="Arial" panose="020B0604020202020204" pitchFamily="34" charset="0"/>
                <a:cs typeface="Arial" panose="020B0604020202020204" pitchFamily="34" charset="0"/>
              </a:rPr>
              <a:t>Impuso </a:t>
            </a:r>
            <a:r>
              <a:rPr lang="es-MX" sz="1400" dirty="0" smtClean="0">
                <a:latin typeface="Arial" panose="020B0604020202020204" pitchFamily="34" charset="0"/>
                <a:cs typeface="Arial" panose="020B0604020202020204" pitchFamily="34" charset="0"/>
              </a:rPr>
              <a:t>sanciones económicas:</a:t>
            </a:r>
            <a:endParaRPr lang="es-MX" sz="1400" dirty="0">
              <a:latin typeface="Arial" panose="020B0604020202020204" pitchFamily="34" charset="0"/>
              <a:cs typeface="Arial" panose="020B0604020202020204" pitchFamily="34" charset="0"/>
            </a:endParaRPr>
          </a:p>
          <a:p>
            <a:pPr algn="just"/>
            <a:r>
              <a:rPr lang="es-MX" sz="1400" dirty="0">
                <a:latin typeface="Arial" panose="020B0604020202020204" pitchFamily="34" charset="0"/>
                <a:cs typeface="Arial" panose="020B0604020202020204" pitchFamily="34" charset="0"/>
              </a:rPr>
              <a:t>Televisora Durango: $8,060</a:t>
            </a:r>
          </a:p>
          <a:p>
            <a:pPr algn="just"/>
            <a:r>
              <a:rPr lang="es-MX" sz="1400" dirty="0">
                <a:latin typeface="Arial" panose="020B0604020202020204" pitchFamily="34" charset="0"/>
                <a:cs typeface="Arial" panose="020B0604020202020204" pitchFamily="34" charset="0"/>
              </a:rPr>
              <a:t>Mexicanos Primero: $80,600.00</a:t>
            </a:r>
            <a:r>
              <a:rPr lang="es-MX" sz="1400" b="1" dirty="0">
                <a:latin typeface="Arial" panose="020B0604020202020204" pitchFamily="34" charset="0"/>
                <a:cs typeface="Arial" panose="020B0604020202020204" pitchFamily="34" charset="0"/>
              </a:rPr>
              <a:t> </a:t>
            </a:r>
          </a:p>
          <a:p>
            <a:pPr algn="just"/>
            <a:r>
              <a:rPr lang="es-MX" sz="1400" dirty="0">
                <a:latin typeface="Arial" panose="020B0604020202020204" pitchFamily="34" charset="0"/>
                <a:cs typeface="Arial" panose="020B0604020202020204" pitchFamily="34" charset="0"/>
              </a:rPr>
              <a:t>Televisa y Publicidad UNO y MEDIO: $161,200.00 a cada uno.</a:t>
            </a:r>
          </a:p>
        </p:txBody>
      </p:sp>
    </p:spTree>
    <p:extLst>
      <p:ext uri="{BB962C8B-B14F-4D97-AF65-F5344CB8AC3E}">
        <p14:creationId xmlns:p14="http://schemas.microsoft.com/office/powerpoint/2010/main" val="218379335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042001" y="340445"/>
            <a:ext cx="4860416" cy="551950"/>
          </a:xfrm>
        </p:spPr>
        <p:txBody>
          <a:bodyPr>
            <a:noAutofit/>
          </a:bodyPr>
          <a:lstStyle/>
          <a:p>
            <a:r>
              <a:rPr lang="es-MX" sz="2000" dirty="0"/>
              <a:t>Uso indebido de emblema de partido</a:t>
            </a:r>
          </a:p>
        </p:txBody>
      </p:sp>
      <p:sp>
        <p:nvSpPr>
          <p:cNvPr id="6" name="5 CuadroTexto"/>
          <p:cNvSpPr txBox="1"/>
          <p:nvPr/>
        </p:nvSpPr>
        <p:spPr>
          <a:xfrm>
            <a:off x="319290" y="1050337"/>
            <a:ext cx="3800418" cy="5693866"/>
          </a:xfrm>
          <a:prstGeom prst="rect">
            <a:avLst/>
          </a:prstGeom>
          <a:noFill/>
          <a:ln w="57150">
            <a:solidFill>
              <a:schemeClr val="tx1">
                <a:lumMod val="50000"/>
                <a:lumOff val="50000"/>
              </a:schemeClr>
            </a:solidFill>
          </a:ln>
        </p:spPr>
        <p:txBody>
          <a:bodyPr wrap="square" rtlCol="0">
            <a:spAutoFit/>
          </a:bodyPr>
          <a:lstStyle/>
          <a:p>
            <a:r>
              <a:rPr lang="es-MX" sz="1400" b="1" dirty="0"/>
              <a:t>MORENA vs Quien Resulte Responsable</a:t>
            </a:r>
            <a:endParaRPr lang="es-MX" sz="1400" dirty="0"/>
          </a:p>
          <a:p>
            <a:r>
              <a:rPr lang="es-MX" sz="1400" b="1" dirty="0"/>
              <a:t>Acuerdo: ACQyD-INE-179/2018</a:t>
            </a:r>
            <a:endParaRPr lang="es-MX" sz="1400" dirty="0"/>
          </a:p>
          <a:p>
            <a:r>
              <a:rPr lang="es-MX" sz="1400" b="1" dirty="0"/>
              <a:t>(9 noviembre 2018)</a:t>
            </a:r>
            <a:endParaRPr lang="es-MX" sz="1400" dirty="0"/>
          </a:p>
          <a:p>
            <a:r>
              <a:rPr lang="es-MX" sz="1400" b="1" dirty="0"/>
              <a:t>Asunto:</a:t>
            </a:r>
            <a:endParaRPr lang="es-MX" sz="1400" dirty="0"/>
          </a:p>
          <a:p>
            <a:r>
              <a:rPr lang="es-ES" sz="1400" dirty="0"/>
              <a:t>Colocación de publicidad en la Línea 2 del Metro alusiva a MORENA, sin que partido la autorice; uso indebido del logotipo y leyenda de MORENA, lo que podría confundir a la ciudadanía.</a:t>
            </a:r>
            <a:endParaRPr lang="es-MX" sz="1400" dirty="0"/>
          </a:p>
          <a:p>
            <a:r>
              <a:rPr lang="es-ES" sz="1400" b="1" dirty="0"/>
              <a:t>PROCEDENTE MEDIDA CAUTELAR:</a:t>
            </a:r>
            <a:r>
              <a:rPr lang="es-MX" sz="1400" dirty="0"/>
              <a:t> publicidad denunciada no atribuible a MORENA, pero puede ser fácilmente confundida por el público en general, con propaganda política legítima emitida por MORENA (P. 17).</a:t>
            </a:r>
          </a:p>
          <a:p>
            <a:r>
              <a:rPr lang="es-ES" sz="1400" dirty="0"/>
              <a:t>Propaganda contiene logotipo de MORENA y la leyenda “La Esperanza de México”.</a:t>
            </a:r>
          </a:p>
          <a:p>
            <a:r>
              <a:rPr lang="es-MX" sz="1400" dirty="0"/>
              <a:t>Publicidad denunciada podría ser ilegal, ya que MORENA no la emitió. (P. 18)</a:t>
            </a:r>
          </a:p>
          <a:p>
            <a:r>
              <a:rPr lang="es-ES" sz="1400" dirty="0"/>
              <a:t>Se vinculó al Transporte Colectivo Metro y a la empresa ISA para retirar publicidad denunciada en 24 horas. </a:t>
            </a:r>
          </a:p>
          <a:p>
            <a:r>
              <a:rPr lang="es-ES" sz="1400" dirty="0"/>
              <a:t>También se ordenó retirar publicidad que encuentren similar a la denunciada.</a:t>
            </a:r>
            <a:endParaRPr lang="es-MX" sz="1400" dirty="0"/>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4330417" y="1365561"/>
            <a:ext cx="4572000" cy="300082"/>
          </a:xfrm>
          <a:prstGeom prst="rect">
            <a:avLst/>
          </a:prstGeom>
        </p:spPr>
        <p:txBody>
          <a:bodyPr wrap="square">
            <a:spAutoFit/>
          </a:bodyPr>
          <a:lstStyle/>
          <a:p>
            <a:endParaRPr lang="es-MX" sz="1350" i="1" dirty="0">
              <a:latin typeface="Arial" panose="020B0604020202020204" pitchFamily="34" charset="0"/>
              <a:cs typeface="Arial" panose="020B0604020202020204" pitchFamily="34" charset="0"/>
            </a:endParaRPr>
          </a:p>
        </p:txBody>
      </p:sp>
      <p:pic>
        <p:nvPicPr>
          <p:cNvPr id="11" name="Imagen 10" descr="C:\Users\juancarlos.conzuelo\AppData\Local\Microsoft\Windows\INetCache\Content.Outlook\50BEKFXT\DSC_0125.jpg"/>
          <p:cNvPicPr/>
          <p:nvPr/>
        </p:nvPicPr>
        <p:blipFill rotWithShape="1">
          <a:blip r:embed="rId2" cstate="print">
            <a:extLst>
              <a:ext uri="{28A0092B-C50C-407E-A947-70E740481C1C}">
                <a14:useLocalDpi xmlns:a14="http://schemas.microsoft.com/office/drawing/2010/main" val="0"/>
              </a:ext>
            </a:extLst>
          </a:blip>
          <a:srcRect l="27240" t="27315" r="32286" b="28777"/>
          <a:stretch/>
        </p:blipFill>
        <p:spPr bwMode="auto">
          <a:xfrm>
            <a:off x="4613564" y="1116474"/>
            <a:ext cx="3717290" cy="3295015"/>
          </a:xfrm>
          <a:prstGeom prst="rect">
            <a:avLst/>
          </a:prstGeom>
          <a:noFill/>
          <a:ln>
            <a:noFill/>
          </a:ln>
          <a:extLst>
            <a:ext uri="{53640926-AAD7-44D8-BBD7-CCE9431645EC}">
              <a14:shadowObscured xmlns:a14="http://schemas.microsoft.com/office/drawing/2010/main"/>
            </a:ext>
          </a:extLst>
        </p:spPr>
      </p:pic>
      <p:pic>
        <p:nvPicPr>
          <p:cNvPr id="12" name="Imagen 11" descr="C:\Users\juanmiguel.ruiz\Documents\JMR\EXPEDIENTES 2015\2018\NOVIEMBRE 2018\EXP 608-2018\DSC_0090.JPG"/>
          <p:cNvPicPr/>
          <p:nvPr/>
        </p:nvPicPr>
        <p:blipFill rotWithShape="1">
          <a:blip r:embed="rId3" cstate="print">
            <a:extLst>
              <a:ext uri="{28A0092B-C50C-407E-A947-70E740481C1C}">
                <a14:useLocalDpi xmlns:a14="http://schemas.microsoft.com/office/drawing/2010/main" val="0"/>
              </a:ext>
            </a:extLst>
          </a:blip>
          <a:srcRect l="12267" t="12532" r="17494" b="16270"/>
          <a:stretch/>
        </p:blipFill>
        <p:spPr bwMode="auto">
          <a:xfrm>
            <a:off x="4538749" y="4681357"/>
            <a:ext cx="3873731" cy="1788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3673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8787" y="1070844"/>
            <a:ext cx="8417793" cy="5373088"/>
          </a:xfrm>
        </p:spPr>
        <p:txBody>
          <a:bodyPr/>
          <a:lstStyle/>
          <a:p>
            <a:r>
              <a:rPr lang="es-MX" sz="2800" dirty="0"/>
              <a:t>2015. Mensajes en twitter durante la jornada electoral enviados por personas famosas en apoyo al PVEM.</a:t>
            </a:r>
          </a:p>
          <a:p>
            <a:r>
              <a:rPr lang="es-MX" sz="2800" dirty="0"/>
              <a:t>INE concedió medidas cautelares y ordenó suspender los mensajes.</a:t>
            </a:r>
          </a:p>
          <a:p>
            <a:r>
              <a:rPr lang="es-MX" sz="2800" dirty="0"/>
              <a:t>TEPJF sancionó al PVEM con multa final de $7 millones de pesos.</a:t>
            </a:r>
          </a:p>
          <a:p>
            <a:r>
              <a:rPr lang="es-MX" sz="2800" dirty="0"/>
              <a:t>Famosos no fueron sancionados porque emisión de mensajes fue en el ámbito de su libertad de expresión.</a:t>
            </a:r>
          </a:p>
          <a:p>
            <a:pPr marL="0" indent="0">
              <a:buNone/>
            </a:pPr>
            <a:r>
              <a:rPr lang="es-MX" sz="1800" dirty="0"/>
              <a:t>SUP-REP-542/2015 y acumulado.</a:t>
            </a:r>
          </a:p>
          <a:p>
            <a:pPr marL="0" indent="0">
              <a:buNone/>
            </a:pPr>
            <a:r>
              <a:rPr lang="es-MX" sz="1800" dirty="0"/>
              <a:t>SUP-REP-185/2016</a:t>
            </a:r>
          </a:p>
        </p:txBody>
      </p:sp>
      <p:sp>
        <p:nvSpPr>
          <p:cNvPr id="4" name="Título 3"/>
          <p:cNvSpPr>
            <a:spLocks noGrp="1"/>
          </p:cNvSpPr>
          <p:nvPr>
            <p:ph type="title"/>
          </p:nvPr>
        </p:nvSpPr>
        <p:spPr/>
        <p:txBody>
          <a:bodyPr/>
          <a:lstStyle/>
          <a:p>
            <a:r>
              <a:rPr lang="es-MX" dirty="0"/>
              <a:t>Mensajes en Twitter</a:t>
            </a:r>
          </a:p>
        </p:txBody>
      </p:sp>
    </p:spTree>
    <p:extLst>
      <p:ext uri="{BB962C8B-B14F-4D97-AF65-F5344CB8AC3E}">
        <p14:creationId xmlns:p14="http://schemas.microsoft.com/office/powerpoint/2010/main" val="25752285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80880" y="1157108"/>
            <a:ext cx="7829550" cy="4787900"/>
          </a:xfrm>
        </p:spPr>
        <p:txBody>
          <a:bodyPr/>
          <a:lstStyle/>
          <a:p>
            <a:r>
              <a:rPr lang="es-MX" dirty="0"/>
              <a:t>Partidos Políticos pueden retomar en sus spots hechos noticiosos.</a:t>
            </a:r>
          </a:p>
          <a:p>
            <a:endParaRPr lang="es-MX" dirty="0"/>
          </a:p>
          <a:p>
            <a:r>
              <a:rPr lang="es-MX" dirty="0"/>
              <a:t>Algunas veces alteran las Primeras Planas o Páginas de los medios de comunicación, para incluir HECHOS FALSOS.</a:t>
            </a:r>
          </a:p>
          <a:p>
            <a:endParaRPr lang="es-MX" dirty="0"/>
          </a:p>
          <a:p>
            <a:endParaRPr lang="es-MX" dirty="0"/>
          </a:p>
          <a:p>
            <a:endParaRPr lang="es-MX" dirty="0"/>
          </a:p>
        </p:txBody>
      </p:sp>
      <p:sp>
        <p:nvSpPr>
          <p:cNvPr id="4" name="Título 3"/>
          <p:cNvSpPr>
            <a:spLocks noGrp="1"/>
          </p:cNvSpPr>
          <p:nvPr>
            <p:ph type="title"/>
          </p:nvPr>
        </p:nvSpPr>
        <p:spPr>
          <a:xfrm>
            <a:off x="3524382" y="340445"/>
            <a:ext cx="5619618" cy="816663"/>
          </a:xfrm>
        </p:spPr>
        <p:txBody>
          <a:bodyPr>
            <a:normAutofit/>
          </a:bodyPr>
          <a:lstStyle/>
          <a:p>
            <a:r>
              <a:rPr lang="es-MX" sz="2000" dirty="0"/>
              <a:t>Hechos noticiosos retomados en spots</a:t>
            </a:r>
            <a:br>
              <a:rPr lang="es-MX" sz="2000" dirty="0"/>
            </a:br>
            <a:endParaRPr lang="es-MX" sz="2000" dirty="0"/>
          </a:p>
        </p:txBody>
      </p:sp>
    </p:spTree>
    <p:extLst>
      <p:ext uri="{BB962C8B-B14F-4D97-AF65-F5344CB8AC3E}">
        <p14:creationId xmlns:p14="http://schemas.microsoft.com/office/powerpoint/2010/main" val="35192122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pPr algn="just"/>
            <a:r>
              <a:rPr lang="es-MX" sz="2000" dirty="0">
                <a:latin typeface="Arial" panose="020B0604020202020204" pitchFamily="34" charset="0"/>
                <a:cs typeface="Arial" panose="020B0604020202020204" pitchFamily="34" charset="0"/>
              </a:rPr>
              <a:t>Sustanciado por la UTCE.</a:t>
            </a:r>
          </a:p>
          <a:p>
            <a:pPr algn="just"/>
            <a:r>
              <a:rPr lang="es-MX" sz="2000" dirty="0">
                <a:latin typeface="Arial" panose="020B0604020202020204" pitchFamily="34" charset="0"/>
                <a:cs typeface="Arial" panose="020B0604020202020204" pitchFamily="34" charset="0"/>
              </a:rPr>
              <a:t>Somete el anteproyecto de resolución ante la CQyD.</a:t>
            </a:r>
          </a:p>
          <a:p>
            <a:pPr algn="just"/>
            <a:r>
              <a:rPr lang="es-MX" sz="2000" dirty="0">
                <a:latin typeface="Arial" panose="020B0604020202020204" pitchFamily="34" charset="0"/>
                <a:cs typeface="Arial" panose="020B0604020202020204" pitchFamily="34" charset="0"/>
              </a:rPr>
              <a:t>De no aprobarse se devuelve </a:t>
            </a:r>
            <a:r>
              <a:rPr lang="es-MX" sz="2000" dirty="0" smtClean="0">
                <a:latin typeface="Arial" panose="020B0604020202020204" pitchFamily="34" charset="0"/>
                <a:cs typeface="Arial" panose="020B0604020202020204" pitchFamily="34" charset="0"/>
              </a:rPr>
              <a:t>a </a:t>
            </a:r>
            <a:r>
              <a:rPr lang="es-MX" sz="2000" dirty="0">
                <a:latin typeface="Arial" panose="020B0604020202020204" pitchFamily="34" charset="0"/>
                <a:cs typeface="Arial" panose="020B0604020202020204" pitchFamily="34" charset="0"/>
              </a:rPr>
              <a:t>la UTCE para su modificación.</a:t>
            </a:r>
          </a:p>
          <a:p>
            <a:pPr algn="just"/>
            <a:r>
              <a:rPr lang="es-MX" sz="2000" dirty="0">
                <a:latin typeface="Arial" panose="020B0604020202020204" pitchFamily="34" charset="0"/>
                <a:cs typeface="Arial" panose="020B0604020202020204" pitchFamily="34" charset="0"/>
              </a:rPr>
              <a:t>De aprobarse, se somete a la consideración del Consejo General del INE.</a:t>
            </a:r>
          </a:p>
          <a:p>
            <a:pPr algn="just"/>
            <a:r>
              <a:rPr lang="es-MX" sz="2000" dirty="0">
                <a:latin typeface="Arial" panose="020B0604020202020204" pitchFamily="34" charset="0"/>
                <a:cs typeface="Arial" panose="020B0604020202020204" pitchFamily="34" charset="0"/>
              </a:rPr>
              <a:t>El Consejo General puede aprobar el proyecto en sus términos, aprobarlo con modificaciones o devolverlo para su modificación o realizar mayores diligencias.</a:t>
            </a:r>
          </a:p>
          <a:p>
            <a:pPr algn="just"/>
            <a:r>
              <a:rPr lang="es-MX" sz="2000" dirty="0" smtClean="0">
                <a:latin typeface="Arial" panose="020B0604020202020204" pitchFamily="34" charset="0"/>
                <a:cs typeface="Arial" panose="020B0604020202020204" pitchFamily="34" charset="0"/>
              </a:rPr>
              <a:t>Contra la </a:t>
            </a:r>
            <a:r>
              <a:rPr lang="es-MX" sz="2000" dirty="0">
                <a:latin typeface="Arial" panose="020B0604020202020204" pitchFamily="34" charset="0"/>
                <a:cs typeface="Arial" panose="020B0604020202020204" pitchFamily="34" charset="0"/>
              </a:rPr>
              <a:t>resolución </a:t>
            </a:r>
            <a:r>
              <a:rPr lang="es-MX" sz="2000" dirty="0" smtClean="0">
                <a:latin typeface="Arial" panose="020B0604020202020204" pitchFamily="34" charset="0"/>
                <a:cs typeface="Arial" panose="020B0604020202020204" pitchFamily="34" charset="0"/>
              </a:rPr>
              <a:t>que emita el </a:t>
            </a:r>
            <a:r>
              <a:rPr lang="es-MX" sz="2000" dirty="0">
                <a:latin typeface="Arial" panose="020B0604020202020204" pitchFamily="34" charset="0"/>
                <a:cs typeface="Arial" panose="020B0604020202020204" pitchFamily="34" charset="0"/>
              </a:rPr>
              <a:t>Consejo General, procede el recurso de apelación ante la Sala Superior del TEPJF.</a:t>
            </a:r>
          </a:p>
        </p:txBody>
      </p:sp>
      <p:sp>
        <p:nvSpPr>
          <p:cNvPr id="4" name="Título 3"/>
          <p:cNvSpPr>
            <a:spLocks noGrp="1"/>
          </p:cNvSpPr>
          <p:nvPr>
            <p:ph type="title"/>
          </p:nvPr>
        </p:nvSpPr>
        <p:spPr/>
        <p:txBody>
          <a:bodyPr>
            <a:normAutofit fontScale="90000"/>
          </a:bodyPr>
          <a:lstStyle/>
          <a:p>
            <a:r>
              <a:rPr lang="es-MX" dirty="0"/>
              <a:t>Procedimiento Ordinario </a:t>
            </a:r>
            <a:r>
              <a:rPr lang="es-MX" dirty="0" smtClean="0"/>
              <a:t>Sancionador PES</a:t>
            </a:r>
            <a:endParaRPr lang="es-MX" dirty="0"/>
          </a:p>
        </p:txBody>
      </p:sp>
    </p:spTree>
    <p:extLst>
      <p:ext uri="{BB962C8B-B14F-4D97-AF65-F5344CB8AC3E}">
        <p14:creationId xmlns:p14="http://schemas.microsoft.com/office/powerpoint/2010/main" val="6138989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endParaRPr lang="es-MX"/>
          </a:p>
        </p:txBody>
      </p:sp>
      <p:pic>
        <p:nvPicPr>
          <p:cNvPr id="7" name="Marcador de contenido 6"/>
          <p:cNvPicPr>
            <a:picLocks noGrp="1"/>
          </p:cNvPicPr>
          <p:nvPr>
            <p:ph idx="1"/>
          </p:nvPr>
        </p:nvPicPr>
        <p:blipFill rotWithShape="1">
          <a:blip r:embed="rId2"/>
          <a:srcRect l="13442" t="12311" r="35234" b="8992"/>
          <a:stretch/>
        </p:blipFill>
        <p:spPr bwMode="auto">
          <a:xfrm>
            <a:off x="1846554" y="1459033"/>
            <a:ext cx="5551174" cy="4787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71859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MX"/>
          </a:p>
        </p:txBody>
      </p:sp>
      <p:pic>
        <p:nvPicPr>
          <p:cNvPr id="5" name="Marcador de contenido 4"/>
          <p:cNvPicPr>
            <a:picLocks noGrp="1"/>
          </p:cNvPicPr>
          <p:nvPr>
            <p:ph idx="1"/>
          </p:nvPr>
        </p:nvPicPr>
        <p:blipFill rotWithShape="1">
          <a:blip r:embed="rId2"/>
          <a:srcRect l="24170" t="10622" r="30753" b="10199"/>
          <a:stretch/>
        </p:blipFill>
        <p:spPr bwMode="auto">
          <a:xfrm>
            <a:off x="1949063" y="1338263"/>
            <a:ext cx="5633555" cy="47879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03566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8787" y="1010459"/>
            <a:ext cx="8417793" cy="4787900"/>
          </a:xfrm>
        </p:spPr>
        <p:txBody>
          <a:bodyPr/>
          <a:lstStyle/>
          <a:p>
            <a:r>
              <a:rPr lang="es-MX" sz="2800" dirty="0"/>
              <a:t>Utilización de imágenes de comunicadores en propaganda de partidos políticos.</a:t>
            </a:r>
          </a:p>
          <a:p>
            <a:r>
              <a:rPr lang="es-MX" sz="2800" dirty="0"/>
              <a:t>Es permitida cuando se utiliza en el contexto en que el comunicador actuó.</a:t>
            </a:r>
          </a:p>
          <a:p>
            <a:r>
              <a:rPr lang="es-MX" sz="2800" dirty="0"/>
              <a:t>NO permitido cuando se utiliza la imagen fuera de contexto.</a:t>
            </a:r>
          </a:p>
          <a:p>
            <a:r>
              <a:rPr lang="es-MX" sz="2800" dirty="0"/>
              <a:t>Casos:</a:t>
            </a:r>
          </a:p>
          <a:p>
            <a:pPr>
              <a:buFontTx/>
              <a:buChar char="-"/>
            </a:pPr>
            <a:r>
              <a:rPr lang="es-MX" sz="2800" dirty="0"/>
              <a:t>Carmen Aristegui.</a:t>
            </a:r>
          </a:p>
          <a:p>
            <a:pPr>
              <a:buFontTx/>
              <a:buChar char="-"/>
            </a:pPr>
            <a:r>
              <a:rPr lang="es-MX" sz="2800" dirty="0"/>
              <a:t>Joaquín López </a:t>
            </a:r>
            <a:r>
              <a:rPr lang="es-MX" sz="2800" dirty="0" err="1"/>
              <a:t>Dóriga</a:t>
            </a:r>
            <a:r>
              <a:rPr lang="es-MX" sz="2800" dirty="0"/>
              <a:t>.</a:t>
            </a:r>
          </a:p>
          <a:p>
            <a:pPr>
              <a:buFontTx/>
              <a:buChar char="-"/>
            </a:pPr>
            <a:r>
              <a:rPr lang="es-MX" sz="2800" dirty="0"/>
              <a:t>Denisse </a:t>
            </a:r>
            <a:r>
              <a:rPr lang="es-MX" sz="2800" dirty="0" err="1"/>
              <a:t>Maerker</a:t>
            </a:r>
            <a:r>
              <a:rPr lang="es-MX" sz="2800" dirty="0"/>
              <a:t>.</a:t>
            </a:r>
          </a:p>
        </p:txBody>
      </p:sp>
      <p:sp>
        <p:nvSpPr>
          <p:cNvPr id="4" name="Título 3"/>
          <p:cNvSpPr>
            <a:spLocks noGrp="1"/>
          </p:cNvSpPr>
          <p:nvPr>
            <p:ph type="title"/>
          </p:nvPr>
        </p:nvSpPr>
        <p:spPr/>
        <p:txBody>
          <a:bodyPr/>
          <a:lstStyle/>
          <a:p>
            <a:endParaRPr lang="es-MX" dirty="0"/>
          </a:p>
        </p:txBody>
      </p:sp>
    </p:spTree>
    <p:extLst>
      <p:ext uri="{BB962C8B-B14F-4D97-AF65-F5344CB8AC3E}">
        <p14:creationId xmlns:p14="http://schemas.microsoft.com/office/powerpoint/2010/main" val="27088677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396815" y="1036339"/>
            <a:ext cx="7829550" cy="5554242"/>
          </a:xfrm>
        </p:spPr>
        <p:txBody>
          <a:bodyPr/>
          <a:lstStyle/>
          <a:p>
            <a:r>
              <a:rPr lang="es-MX" dirty="0"/>
              <a:t>Auténtica labor de información no implica adquisición de tiempos en radio, TV o en algún medio de comunicación.</a:t>
            </a:r>
          </a:p>
          <a:p>
            <a:r>
              <a:rPr lang="es-MX" dirty="0"/>
              <a:t>Amplia libertad para definir el formato y diseño de programas o transmisiones en medios de comunicación.</a:t>
            </a:r>
          </a:p>
          <a:p>
            <a:r>
              <a:rPr lang="es-MX" dirty="0"/>
              <a:t>Pero cuidar que NO SE TRATE DE PROPAGANDA A FAVOR O EN CONTRA DE UNA OPCIÓN POLÍTICA. </a:t>
            </a:r>
          </a:p>
        </p:txBody>
      </p:sp>
      <p:sp>
        <p:nvSpPr>
          <p:cNvPr id="4" name="Título 3"/>
          <p:cNvSpPr>
            <a:spLocks noGrp="1"/>
          </p:cNvSpPr>
          <p:nvPr>
            <p:ph type="title"/>
          </p:nvPr>
        </p:nvSpPr>
        <p:spPr/>
        <p:txBody>
          <a:bodyPr/>
          <a:lstStyle/>
          <a:p>
            <a:endParaRPr lang="es-MX" dirty="0"/>
          </a:p>
        </p:txBody>
      </p:sp>
    </p:spTree>
    <p:extLst>
      <p:ext uri="{BB962C8B-B14F-4D97-AF65-F5344CB8AC3E}">
        <p14:creationId xmlns:p14="http://schemas.microsoft.com/office/powerpoint/2010/main" val="15556140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457200" y="1338263"/>
            <a:ext cx="8315864" cy="4787900"/>
          </a:xfrm>
        </p:spPr>
        <p:txBody>
          <a:bodyPr/>
          <a:lstStyle/>
          <a:p>
            <a:r>
              <a:rPr lang="es-MX" dirty="0"/>
              <a:t>Funcionarios públicos, políticos, figuras públicas o famosas, comunicadores, etcétera, deben tener mayor tolerancia a las críticas y cuestionamientos, pero cuidar que éstas no constituyan CALUMNIA.</a:t>
            </a:r>
          </a:p>
          <a:p>
            <a:r>
              <a:rPr lang="es-MX" dirty="0"/>
              <a:t>No se justifica la descalificación o minimización de su derecho a la honra y reputación, mediante la difusión de información falsa.</a:t>
            </a:r>
          </a:p>
          <a:p>
            <a:endParaRPr lang="es-MX" dirty="0"/>
          </a:p>
          <a:p>
            <a:endParaRPr lang="es-MX" dirty="0"/>
          </a:p>
        </p:txBody>
      </p:sp>
      <p:sp>
        <p:nvSpPr>
          <p:cNvPr id="4" name="Título 3"/>
          <p:cNvSpPr>
            <a:spLocks noGrp="1"/>
          </p:cNvSpPr>
          <p:nvPr>
            <p:ph type="title"/>
          </p:nvPr>
        </p:nvSpPr>
        <p:spPr/>
        <p:txBody>
          <a:bodyPr/>
          <a:lstStyle/>
          <a:p>
            <a:endParaRPr lang="es-MX"/>
          </a:p>
        </p:txBody>
      </p:sp>
    </p:spTree>
    <p:extLst>
      <p:ext uri="{BB962C8B-B14F-4D97-AF65-F5344CB8AC3E}">
        <p14:creationId xmlns:p14="http://schemas.microsoft.com/office/powerpoint/2010/main" val="22845816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p:txBody>
          <a:bodyPr/>
          <a:lstStyle/>
          <a:p>
            <a:r>
              <a:rPr lang="es-MX" dirty="0"/>
              <a:t>Difusión de opiniones o juicios de valor sobre hechos, dada su naturaleza subjetiva, NO están sujetas a un análisis o canon de veracidad, pues son producto de un convencimiento interior del sujeto que las expresa.</a:t>
            </a:r>
          </a:p>
          <a:p>
            <a:r>
              <a:rPr lang="es-MX" dirty="0"/>
              <a:t>Pero tal calidad sí es exigible cuando se afirmen hechos.</a:t>
            </a:r>
          </a:p>
        </p:txBody>
      </p:sp>
      <p:sp>
        <p:nvSpPr>
          <p:cNvPr id="4" name="Título 3"/>
          <p:cNvSpPr>
            <a:spLocks noGrp="1"/>
          </p:cNvSpPr>
          <p:nvPr>
            <p:ph type="title"/>
          </p:nvPr>
        </p:nvSpPr>
        <p:spPr/>
        <p:txBody>
          <a:bodyPr/>
          <a:lstStyle/>
          <a:p>
            <a:endParaRPr lang="es-MX"/>
          </a:p>
        </p:txBody>
      </p:sp>
    </p:spTree>
    <p:extLst>
      <p:ext uri="{BB962C8B-B14F-4D97-AF65-F5344CB8AC3E}">
        <p14:creationId xmlns:p14="http://schemas.microsoft.com/office/powerpoint/2010/main" val="229838669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idx="1"/>
          </p:nvPr>
        </p:nvSpPr>
        <p:spPr>
          <a:xfrm>
            <a:off x="588184" y="1424527"/>
            <a:ext cx="8271144" cy="4787900"/>
          </a:xfrm>
        </p:spPr>
        <p:txBody>
          <a:bodyPr/>
          <a:lstStyle/>
          <a:p>
            <a:r>
              <a:rPr lang="es-MX" sz="3100" dirty="0">
                <a:latin typeface="Arial" panose="020B0604020202020204" pitchFamily="34" charset="0"/>
                <a:cs typeface="Arial" panose="020B0604020202020204" pitchFamily="34" charset="0"/>
              </a:rPr>
              <a:t>Plena libertad de expresión y de información. Pero con información veraz.</a:t>
            </a:r>
          </a:p>
          <a:p>
            <a:endParaRPr lang="es-MX" sz="3100" dirty="0">
              <a:latin typeface="Arial" panose="020B0604020202020204" pitchFamily="34" charset="0"/>
              <a:cs typeface="Arial" panose="020B0604020202020204" pitchFamily="34" charset="0"/>
            </a:endParaRPr>
          </a:p>
          <a:p>
            <a:r>
              <a:rPr lang="es-MX" sz="3100" dirty="0">
                <a:latin typeface="Arial" panose="020B0604020202020204" pitchFamily="34" charset="0"/>
                <a:cs typeface="Arial" panose="020B0604020202020204" pitchFamily="34" charset="0"/>
              </a:rPr>
              <a:t>Derecho de la sociedad a recibir información de interés general y relevancia pública debe ser sobre información VERAZ y NO MANIPULADA, soportada en hechos reales susceptibles de comprobación, y no apoyados en ficciones mal intencionadas. Para propiciar un VOTO INFORMADO.</a:t>
            </a:r>
          </a:p>
        </p:txBody>
      </p:sp>
      <p:sp>
        <p:nvSpPr>
          <p:cNvPr id="4" name="Título 3"/>
          <p:cNvSpPr>
            <a:spLocks noGrp="1"/>
          </p:cNvSpPr>
          <p:nvPr>
            <p:ph type="title"/>
          </p:nvPr>
        </p:nvSpPr>
        <p:spPr/>
        <p:txBody>
          <a:bodyPr/>
          <a:lstStyle/>
          <a:p>
            <a:endParaRPr lang="es-MX"/>
          </a:p>
        </p:txBody>
      </p:sp>
    </p:spTree>
    <p:extLst>
      <p:ext uri="{BB962C8B-B14F-4D97-AF65-F5344CB8AC3E}">
        <p14:creationId xmlns:p14="http://schemas.microsoft.com/office/powerpoint/2010/main" val="450153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5042BEB2-802B-4FEF-B9E4-1616D479D8D7}"/>
              </a:ext>
            </a:extLst>
          </p:cNvPr>
          <p:cNvSpPr>
            <a:spLocks noGrp="1"/>
          </p:cNvSpPr>
          <p:nvPr>
            <p:ph idx="1"/>
          </p:nvPr>
        </p:nvSpPr>
        <p:spPr>
          <a:xfrm>
            <a:off x="574646" y="960758"/>
            <a:ext cx="7829550" cy="4787900"/>
          </a:xfrm>
        </p:spPr>
        <p:txBody>
          <a:bodyPr/>
          <a:lstStyle/>
          <a:p>
            <a:pPr algn="just"/>
            <a:r>
              <a:rPr lang="es-MX" sz="1600" dirty="0">
                <a:latin typeface="Arial" panose="020B0604020202020204" pitchFamily="34" charset="0"/>
                <a:cs typeface="Arial" panose="020B0604020202020204" pitchFamily="34" charset="0"/>
              </a:rPr>
              <a:t>Derecho a la información reconocido en el artículo 6 de la CPEUM y  en el artículo 13 de la Convención Americana sobre Derechos Humanos.</a:t>
            </a:r>
          </a:p>
          <a:p>
            <a:pPr algn="just"/>
            <a:r>
              <a:rPr lang="es-MX" sz="1600" dirty="0">
                <a:latin typeface="Arial" panose="020B0604020202020204" pitchFamily="34" charset="0"/>
                <a:cs typeface="Arial" panose="020B0604020202020204" pitchFamily="34" charset="0"/>
              </a:rPr>
              <a:t>SCJN, en el amparo en revisión 2931/2015 estableció que las autoridades tienen la obligación de garantizar 3 aspectos del derecho a la información:</a:t>
            </a:r>
          </a:p>
          <a:p>
            <a:pPr lvl="1" algn="just"/>
            <a:r>
              <a:rPr lang="es-MX" sz="1600" b="1" dirty="0">
                <a:latin typeface="Arial" panose="020B0604020202020204" pitchFamily="34" charset="0"/>
                <a:cs typeface="Arial" panose="020B0604020202020204" pitchFamily="34" charset="0"/>
              </a:rPr>
              <a:t>El derecho de informar (difundir)</a:t>
            </a:r>
            <a:r>
              <a:rPr lang="es-MX" sz="1600" dirty="0">
                <a:latin typeface="Arial" panose="020B0604020202020204" pitchFamily="34" charset="0"/>
                <a:cs typeface="Arial" panose="020B0604020202020204" pitchFamily="34" charset="0"/>
              </a:rPr>
              <a:t>, cualquier persona puede exteriorizar a través de cualquier medio, la información, datos, registros o documentos que posea. El Estado no puede restringir el flujo de información y debe propiciar el discurso democrático.</a:t>
            </a:r>
          </a:p>
          <a:p>
            <a:pPr lvl="1" algn="just"/>
            <a:r>
              <a:rPr lang="es-MX" sz="1600" b="1" dirty="0">
                <a:latin typeface="Arial" panose="020B0604020202020204" pitchFamily="34" charset="0"/>
                <a:cs typeface="Arial" panose="020B0604020202020204" pitchFamily="34" charset="0"/>
              </a:rPr>
              <a:t>El derecho de acceso a la información (buscar),</a:t>
            </a:r>
            <a:r>
              <a:rPr lang="es-MX" sz="1600" dirty="0">
                <a:latin typeface="Arial" panose="020B0604020202020204" pitchFamily="34" charset="0"/>
                <a:cs typeface="Arial" panose="020B0604020202020204" pitchFamily="34" charset="0"/>
              </a:rPr>
              <a:t> garantiza que todas las personas puedan solicitar información al Estado respecto de los documentos públicos, siempre que sea por escrito, de manera pacífica y respetuosa. El Estado no debe obstaculizar la búsqueda, y que establezca los medios idóneos para que las personas puedan solicitar dicha información.</a:t>
            </a:r>
          </a:p>
          <a:p>
            <a:pPr lvl="1" algn="just"/>
            <a:r>
              <a:rPr lang="es-MX" sz="1600" b="1" dirty="0">
                <a:latin typeface="Arial" panose="020B0604020202020204" pitchFamily="34" charset="0"/>
                <a:cs typeface="Arial" panose="020B0604020202020204" pitchFamily="34" charset="0"/>
              </a:rPr>
              <a:t>El derecho a ser informado (recibir), </a:t>
            </a:r>
            <a:r>
              <a:rPr lang="es-MX" sz="1600" dirty="0">
                <a:latin typeface="Arial" panose="020B0604020202020204" pitchFamily="34" charset="0"/>
                <a:cs typeface="Arial" panose="020B0604020202020204" pitchFamily="34" charset="0"/>
              </a:rPr>
              <a:t>garantiza que todos los miembros de la sociedad reciban libremente información plural y oportuna que les permita ejercer plenamente sus derechos, quedando obligado el Estado a no restringir o limitar la recepción de cualquier información, y que informe a las personas sobre aquellas cuestiones que puedan incidir en el ejercicio de sus derechos, sin que sea necesaria alguna solicitud por parte de los particulares.</a:t>
            </a:r>
          </a:p>
          <a:p>
            <a:pPr algn="just"/>
            <a:endParaRPr lang="es-MX" sz="1800" dirty="0"/>
          </a:p>
        </p:txBody>
      </p:sp>
      <p:sp>
        <p:nvSpPr>
          <p:cNvPr id="4" name="Título 3">
            <a:extLst>
              <a:ext uri="{FF2B5EF4-FFF2-40B4-BE49-F238E27FC236}">
                <a16:creationId xmlns:a16="http://schemas.microsoft.com/office/drawing/2014/main" xmlns="" id="{4DE73404-F7C0-4E84-9D02-5F7A3C17A331}"/>
              </a:ext>
            </a:extLst>
          </p:cNvPr>
          <p:cNvSpPr>
            <a:spLocks noGrp="1"/>
          </p:cNvSpPr>
          <p:nvPr>
            <p:ph type="title"/>
          </p:nvPr>
        </p:nvSpPr>
        <p:spPr/>
        <p:txBody>
          <a:bodyPr/>
          <a:lstStyle/>
          <a:p>
            <a:r>
              <a:rPr lang="es-MX" dirty="0"/>
              <a:t>Derecho a la información</a:t>
            </a:r>
          </a:p>
        </p:txBody>
      </p:sp>
    </p:spTree>
    <p:extLst>
      <p:ext uri="{BB962C8B-B14F-4D97-AF65-F5344CB8AC3E}">
        <p14:creationId xmlns:p14="http://schemas.microsoft.com/office/powerpoint/2010/main" val="8720787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7FA794FC-5F6E-43DD-AB6B-8DC53B410E0E}"/>
              </a:ext>
            </a:extLst>
          </p:cNvPr>
          <p:cNvSpPr>
            <a:spLocks noGrp="1"/>
          </p:cNvSpPr>
          <p:nvPr>
            <p:ph idx="1"/>
          </p:nvPr>
        </p:nvSpPr>
        <p:spPr/>
        <p:txBody>
          <a:bodyPr/>
          <a:lstStyle/>
          <a:p>
            <a:pPr algn="just"/>
            <a:r>
              <a:rPr lang="es-MX" sz="1800" b="1" dirty="0">
                <a:latin typeface="Arial" panose="020B0604020202020204" pitchFamily="34" charset="0"/>
                <a:cs typeface="Arial" panose="020B0604020202020204" pitchFamily="34" charset="0"/>
              </a:rPr>
              <a:t>Caso bloqueo a ciudadano de la cuenta de Twitter del Presidente Municipal.</a:t>
            </a:r>
            <a:endParaRPr lang="es-MX" sz="1800" dirty="0">
              <a:latin typeface="Arial" panose="020B0604020202020204" pitchFamily="34" charset="0"/>
              <a:cs typeface="Arial" panose="020B0604020202020204" pitchFamily="34" charset="0"/>
            </a:endParaRPr>
          </a:p>
          <a:p>
            <a:pPr algn="just"/>
            <a:r>
              <a:rPr lang="es-MX" sz="1800" dirty="0">
                <a:latin typeface="Arial" panose="020B0604020202020204" pitchFamily="34" charset="0"/>
                <a:cs typeface="Arial" panose="020B0604020202020204" pitchFamily="34" charset="0"/>
              </a:rPr>
              <a:t>Un ciudadano interpuso un amparo en contra del Presidente Municipal de Nogales, Sonora, reclamando que dicho gobernante lo bloqueó de su cuenta personal de Twitter (expediente 216/2017).</a:t>
            </a:r>
          </a:p>
          <a:p>
            <a:pPr algn="just"/>
            <a:r>
              <a:rPr lang="es-MX" sz="1800" dirty="0">
                <a:latin typeface="Arial" panose="020B0604020202020204" pitchFamily="34" charset="0"/>
                <a:cs typeface="Arial" panose="020B0604020202020204" pitchFamily="34" charset="0"/>
              </a:rPr>
              <a:t>27 septiembre 2017, Juez 5º Distrito en Sonora concedió amparo porque el Presidente Municipal vulneró el derecho del ciudadano a ser informado (recibir), contenido en el criterio de la SCJN en el amparo en revisión 2931/2015, y ordenó a dicha autoridad que desbloqueara al ciudadano.</a:t>
            </a:r>
          </a:p>
          <a:p>
            <a:pPr algn="just"/>
            <a:r>
              <a:rPr lang="es-MX" sz="1800" dirty="0">
                <a:latin typeface="Arial" panose="020B0604020202020204" pitchFamily="34" charset="0"/>
                <a:cs typeface="Arial" panose="020B0604020202020204" pitchFamily="34" charset="0"/>
              </a:rPr>
              <a:t>29 abril 2018, Primer Tribunal Colegiado en Materia Penal y Administrativa del 5º  circuito confirmó la sentencia que concedió el amparo (Toca 614/2017).</a:t>
            </a:r>
          </a:p>
          <a:p>
            <a:endParaRPr lang="es-MX" dirty="0"/>
          </a:p>
        </p:txBody>
      </p:sp>
      <p:sp>
        <p:nvSpPr>
          <p:cNvPr id="3" name="Título 2">
            <a:extLst>
              <a:ext uri="{FF2B5EF4-FFF2-40B4-BE49-F238E27FC236}">
                <a16:creationId xmlns:a16="http://schemas.microsoft.com/office/drawing/2014/main" xmlns="" id="{8222BEED-D757-4E51-A469-0DF223606211}"/>
              </a:ext>
            </a:extLst>
          </p:cNvPr>
          <p:cNvSpPr>
            <a:spLocks noGrp="1"/>
          </p:cNvSpPr>
          <p:nvPr>
            <p:ph type="title"/>
          </p:nvPr>
        </p:nvSpPr>
        <p:spPr/>
        <p:txBody>
          <a:bodyPr>
            <a:normAutofit fontScale="90000"/>
          </a:bodyPr>
          <a:lstStyle/>
          <a:p>
            <a:r>
              <a:rPr lang="es-MX" dirty="0"/>
              <a:t>Vulneración al derecho a la información</a:t>
            </a:r>
          </a:p>
        </p:txBody>
      </p:sp>
    </p:spTree>
    <p:extLst>
      <p:ext uri="{BB962C8B-B14F-4D97-AF65-F5344CB8AC3E}">
        <p14:creationId xmlns:p14="http://schemas.microsoft.com/office/powerpoint/2010/main" val="397824948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44C5B40C-3F64-A945-862F-184EE282A89C}"/>
              </a:ext>
            </a:extLst>
          </p:cNvPr>
          <p:cNvSpPr>
            <a:spLocks noGrp="1"/>
          </p:cNvSpPr>
          <p:nvPr>
            <p:ph idx="1"/>
          </p:nvPr>
        </p:nvSpPr>
        <p:spPr/>
        <p:txBody>
          <a:bodyPr/>
          <a:lstStyle/>
          <a:p>
            <a:endParaRPr lang="es-MX" sz="1400" dirty="0">
              <a:solidFill>
                <a:srgbClr val="000000"/>
              </a:solidFill>
              <a:latin typeface="Arial" panose="020B0604020202020204" pitchFamily="34" charset="0"/>
              <a:cs typeface="Arial" panose="020B0604020202020204" pitchFamily="34" charset="0"/>
            </a:endParaRPr>
          </a:p>
          <a:p>
            <a:endParaRPr lang="es-MX" sz="1400" dirty="0">
              <a:solidFill>
                <a:srgbClr val="000000"/>
              </a:solidFill>
              <a:latin typeface="Arial" panose="020B0604020202020204" pitchFamily="34" charset="0"/>
              <a:cs typeface="Arial" panose="020B0604020202020204" pitchFamily="34" charset="0"/>
            </a:endParaRPr>
          </a:p>
          <a:p>
            <a:endParaRPr lang="es-MX" sz="1400" dirty="0">
              <a:solidFill>
                <a:srgbClr val="000000"/>
              </a:solidFill>
              <a:latin typeface="Arial" panose="020B0604020202020204" pitchFamily="34" charset="0"/>
              <a:cs typeface="Arial" panose="020B0604020202020204" pitchFamily="34" charset="0"/>
            </a:endParaRPr>
          </a:p>
          <a:p>
            <a:endParaRPr lang="es-MX" sz="1400" dirty="0">
              <a:solidFill>
                <a:srgbClr val="000000"/>
              </a:solidFill>
              <a:latin typeface="Arial" panose="020B0604020202020204" pitchFamily="34" charset="0"/>
              <a:cs typeface="Arial" panose="020B0604020202020204" pitchFamily="34" charset="0"/>
            </a:endParaRPr>
          </a:p>
          <a:p>
            <a:r>
              <a:rPr lang="es-MX" sz="2000" dirty="0">
                <a:solidFill>
                  <a:srgbClr val="000000"/>
                </a:solidFill>
                <a:latin typeface="Arial" panose="020B0604020202020204" pitchFamily="34" charset="0"/>
                <a:cs typeface="Arial" panose="020B0604020202020204" pitchFamily="34" charset="0"/>
              </a:rPr>
              <a:t>LIBERTAD DE EXPRESIÓN Y OPINIÓN EJERCIDAS A TRAVÉS DE LA RED ELECTRÓNICA (INTERNET). RESTRICCIONES PERMISIBLES. </a:t>
            </a:r>
          </a:p>
          <a:p>
            <a:endParaRPr lang="es-MX" sz="2000" dirty="0">
              <a:solidFill>
                <a:srgbClr val="000000"/>
              </a:solidFill>
              <a:latin typeface="Arial" panose="020B0604020202020204" pitchFamily="34" charset="0"/>
              <a:cs typeface="Arial" panose="020B0604020202020204" pitchFamily="34" charset="0"/>
            </a:endParaRPr>
          </a:p>
          <a:p>
            <a:r>
              <a:rPr lang="es-MX" sz="2000" dirty="0">
                <a:solidFill>
                  <a:srgbClr val="000000"/>
                </a:solidFill>
                <a:latin typeface="Arial" panose="020B0604020202020204" pitchFamily="34" charset="0"/>
                <a:cs typeface="Arial" panose="020B0604020202020204" pitchFamily="34" charset="0"/>
              </a:rPr>
              <a:t>LIBERTAD DE EXPRESIÓN. SUS LÍMITES</a:t>
            </a:r>
          </a:p>
        </p:txBody>
      </p:sp>
      <p:sp>
        <p:nvSpPr>
          <p:cNvPr id="3" name="Título 2">
            <a:extLst>
              <a:ext uri="{FF2B5EF4-FFF2-40B4-BE49-F238E27FC236}">
                <a16:creationId xmlns:a16="http://schemas.microsoft.com/office/drawing/2014/main" xmlns="" id="{FE220FC7-0CCC-1E4E-82FD-2401534BC1C8}"/>
              </a:ext>
            </a:extLst>
          </p:cNvPr>
          <p:cNvSpPr>
            <a:spLocks noGrp="1"/>
          </p:cNvSpPr>
          <p:nvPr>
            <p:ph type="title"/>
          </p:nvPr>
        </p:nvSpPr>
        <p:spPr>
          <a:xfrm>
            <a:off x="4042001" y="340444"/>
            <a:ext cx="4246337" cy="700955"/>
          </a:xfrm>
        </p:spPr>
        <p:txBody>
          <a:bodyPr>
            <a:noAutofit/>
          </a:bodyPr>
          <a:lstStyle/>
          <a:p>
            <a:r>
              <a:rPr lang="es-MX" sz="1800" dirty="0"/>
              <a:t>Jurisprudencia SCJN relacionadas con Redes Sociales</a:t>
            </a:r>
          </a:p>
        </p:txBody>
      </p:sp>
    </p:spTree>
    <p:extLst>
      <p:ext uri="{BB962C8B-B14F-4D97-AF65-F5344CB8AC3E}">
        <p14:creationId xmlns:p14="http://schemas.microsoft.com/office/powerpoint/2010/main" val="39136466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915B6630-519C-9A44-B13E-674609C409EA}"/>
              </a:ext>
            </a:extLst>
          </p:cNvPr>
          <p:cNvSpPr>
            <a:spLocks noGrp="1"/>
          </p:cNvSpPr>
          <p:nvPr>
            <p:ph type="title"/>
          </p:nvPr>
        </p:nvSpPr>
        <p:spPr/>
        <p:txBody>
          <a:bodyPr/>
          <a:lstStyle/>
          <a:p>
            <a:r>
              <a:rPr lang="es-MX" dirty="0"/>
              <a:t>Diferencias entre PES y POS</a:t>
            </a:r>
          </a:p>
        </p:txBody>
      </p:sp>
      <p:sp>
        <p:nvSpPr>
          <p:cNvPr id="7" name="5 CuadroTexto">
            <a:extLst>
              <a:ext uri="{FF2B5EF4-FFF2-40B4-BE49-F238E27FC236}">
                <a16:creationId xmlns:a16="http://schemas.microsoft.com/office/drawing/2014/main" xmlns="" id="{BDCEC13B-3EB8-334B-9BEC-E5B4A151E881}"/>
              </a:ext>
            </a:extLst>
          </p:cNvPr>
          <p:cNvSpPr txBox="1">
            <a:spLocks noGrp="1"/>
          </p:cNvSpPr>
          <p:nvPr>
            <p:ph idx="1"/>
          </p:nvPr>
        </p:nvSpPr>
        <p:spPr>
          <a:xfrm>
            <a:off x="457199" y="1077968"/>
            <a:ext cx="4246337" cy="5607677"/>
          </a:xfrm>
          <a:prstGeom prst="rect">
            <a:avLst/>
          </a:prstGeom>
          <a:noFill/>
          <a:ln w="57150">
            <a:solidFill>
              <a:schemeClr val="tx1">
                <a:lumMod val="50000"/>
                <a:lumOff val="50000"/>
              </a:schemeClr>
            </a:solidFill>
          </a:ln>
        </p:spPr>
        <p:txBody>
          <a:bodyPr wrap="square" rtlCol="0">
            <a:spAutoFit/>
          </a:bodyPr>
          <a:lstStyle/>
          <a:p>
            <a:pPr marL="0" indent="0">
              <a:buNone/>
            </a:pPr>
            <a:r>
              <a:rPr lang="es-MX" sz="1400" b="1" dirty="0">
                <a:solidFill>
                  <a:schemeClr val="tx1">
                    <a:lumMod val="50000"/>
                  </a:schemeClr>
                </a:solidFill>
                <a:latin typeface="Arial" panose="020B0604020202020204" pitchFamily="34" charset="0"/>
                <a:cs typeface="Arial" panose="020B0604020202020204" pitchFamily="34" charset="0"/>
              </a:rPr>
              <a:t>Procedimiento Especial Sancionador</a:t>
            </a:r>
          </a:p>
          <a:p>
            <a:pPr marL="0" indent="0" algn="just">
              <a:buNone/>
            </a:pPr>
            <a:endParaRPr lang="es-MX" sz="1400" dirty="0">
              <a:solidFill>
                <a:schemeClr val="tx1">
                  <a:lumMod val="50000"/>
                </a:schemeClr>
              </a:solidFill>
              <a:latin typeface="Arial" panose="020B0604020202020204" pitchFamily="34" charset="0"/>
              <a:cs typeface="Arial" panose="020B0604020202020204" pitchFamily="34" charset="0"/>
            </a:endParaRPr>
          </a:p>
          <a:p>
            <a:pPr marL="0" indent="0" algn="just">
              <a:buNone/>
            </a:pPr>
            <a:r>
              <a:rPr lang="es-MX" sz="1400" b="1" u="sng" dirty="0">
                <a:solidFill>
                  <a:schemeClr val="tx1">
                    <a:lumMod val="50000"/>
                  </a:schemeClr>
                </a:solidFill>
                <a:latin typeface="Arial" panose="020B0604020202020204" pitchFamily="34" charset="0"/>
                <a:cs typeface="Arial" panose="020B0604020202020204" pitchFamily="34" charset="0"/>
              </a:rPr>
              <a:t>Asuntos relacionados con procesos electorales y con temas de radio y tv aun encontrándose fuera de proceso electoral.</a:t>
            </a:r>
          </a:p>
          <a:p>
            <a:pPr marL="0" indent="0" algn="just">
              <a:buNone/>
            </a:pPr>
            <a:endParaRPr lang="es-MX" sz="1400" dirty="0">
              <a:solidFill>
                <a:schemeClr val="tx1">
                  <a:lumMod val="50000"/>
                </a:schemeClr>
              </a:solidFill>
              <a:latin typeface="Arial" panose="020B0604020202020204" pitchFamily="34" charset="0"/>
              <a:cs typeface="Arial" panose="020B0604020202020204" pitchFamily="34" charset="0"/>
            </a:endParaRPr>
          </a:p>
          <a:p>
            <a:pPr marL="0" indent="0" algn="just">
              <a:buNone/>
            </a:pPr>
            <a:r>
              <a:rPr lang="es-MX" sz="1400" dirty="0">
                <a:solidFill>
                  <a:schemeClr val="tx1">
                    <a:lumMod val="50000"/>
                  </a:schemeClr>
                </a:solidFill>
                <a:latin typeface="Arial" panose="020B0604020202020204" pitchFamily="34" charset="0"/>
                <a:cs typeface="Arial" panose="020B0604020202020204" pitchFamily="34" charset="0"/>
              </a:rPr>
              <a:t>Intervienen 2 </a:t>
            </a:r>
            <a:r>
              <a:rPr lang="es-MX" sz="1400" dirty="0" smtClean="0">
                <a:solidFill>
                  <a:schemeClr val="tx1">
                    <a:lumMod val="50000"/>
                  </a:schemeClr>
                </a:solidFill>
                <a:latin typeface="Arial" panose="020B0604020202020204" pitchFamily="34" charset="0"/>
                <a:cs typeface="Arial" panose="020B0604020202020204" pitchFamily="34" charset="0"/>
              </a:rPr>
              <a:t>autoridades: </a:t>
            </a:r>
            <a:r>
              <a:rPr lang="es-MX" sz="1400" dirty="0">
                <a:solidFill>
                  <a:schemeClr val="tx1">
                    <a:lumMod val="50000"/>
                  </a:schemeClr>
                </a:solidFill>
                <a:latin typeface="Arial" panose="020B0604020202020204" pitchFamily="34" charset="0"/>
                <a:cs typeface="Arial" panose="020B0604020202020204" pitchFamily="34" charset="0"/>
              </a:rPr>
              <a:t>INE (UTCE </a:t>
            </a:r>
            <a:r>
              <a:rPr lang="es-MX" sz="1400" dirty="0" smtClean="0">
                <a:solidFill>
                  <a:schemeClr val="tx1">
                    <a:lumMod val="50000"/>
                  </a:schemeClr>
                </a:solidFill>
                <a:latin typeface="Arial" panose="020B0604020202020204" pitchFamily="34" charset="0"/>
                <a:cs typeface="Arial" panose="020B0604020202020204" pitchFamily="34" charset="0"/>
              </a:rPr>
              <a:t>y </a:t>
            </a:r>
            <a:r>
              <a:rPr lang="es-MX" sz="1400" dirty="0">
                <a:solidFill>
                  <a:schemeClr val="tx1">
                    <a:lumMod val="50000"/>
                  </a:schemeClr>
                </a:solidFill>
                <a:latin typeface="Arial" panose="020B0604020202020204" pitchFamily="34" charset="0"/>
                <a:cs typeface="Arial" panose="020B0604020202020204" pitchFamily="34" charset="0"/>
              </a:rPr>
              <a:t>órganos </a:t>
            </a:r>
            <a:r>
              <a:rPr lang="es-MX" sz="1400" dirty="0" smtClean="0">
                <a:solidFill>
                  <a:schemeClr val="tx1">
                    <a:lumMod val="50000"/>
                  </a:schemeClr>
                </a:solidFill>
                <a:latin typeface="Arial" panose="020B0604020202020204" pitchFamily="34" charset="0"/>
                <a:cs typeface="Arial" panose="020B0604020202020204" pitchFamily="34" charset="0"/>
              </a:rPr>
              <a:t>desconcentrados y </a:t>
            </a:r>
            <a:r>
              <a:rPr lang="es-MX" sz="1400" dirty="0" err="1" smtClean="0">
                <a:solidFill>
                  <a:schemeClr val="tx1">
                    <a:lumMod val="50000"/>
                  </a:schemeClr>
                </a:solidFill>
                <a:latin typeface="Arial" panose="020B0604020202020204" pitchFamily="34" charset="0"/>
                <a:cs typeface="Arial" panose="020B0604020202020204" pitchFamily="34" charset="0"/>
              </a:rPr>
              <a:t>CQyD</a:t>
            </a:r>
            <a:r>
              <a:rPr lang="es-MX" sz="1400" dirty="0" smtClean="0">
                <a:solidFill>
                  <a:schemeClr val="tx1">
                    <a:lumMod val="50000"/>
                  </a:schemeClr>
                </a:solidFill>
                <a:latin typeface="Arial" panose="020B0604020202020204" pitchFamily="34" charset="0"/>
                <a:cs typeface="Arial" panose="020B0604020202020204" pitchFamily="34" charset="0"/>
              </a:rPr>
              <a:t>) </a:t>
            </a:r>
            <a:r>
              <a:rPr lang="es-MX" sz="1400" dirty="0">
                <a:solidFill>
                  <a:schemeClr val="tx1">
                    <a:lumMod val="50000"/>
                  </a:schemeClr>
                </a:solidFill>
                <a:latin typeface="Arial" panose="020B0604020202020204" pitchFamily="34" charset="0"/>
                <a:cs typeface="Arial" panose="020B0604020202020204" pitchFamily="34" charset="0"/>
              </a:rPr>
              <a:t>y Sala Especializada del TEPJF.</a:t>
            </a:r>
          </a:p>
          <a:p>
            <a:pPr marL="0" indent="0" algn="just">
              <a:buNone/>
            </a:pPr>
            <a:endParaRPr lang="es-MX" sz="1400" dirty="0">
              <a:solidFill>
                <a:schemeClr val="tx1">
                  <a:lumMod val="50000"/>
                </a:schemeClr>
              </a:solidFill>
              <a:latin typeface="Arial" panose="020B0604020202020204" pitchFamily="34" charset="0"/>
              <a:cs typeface="Arial" panose="020B0604020202020204" pitchFamily="34" charset="0"/>
            </a:endParaRPr>
          </a:p>
          <a:p>
            <a:pPr marL="0" indent="0" algn="just">
              <a:buNone/>
            </a:pPr>
            <a:r>
              <a:rPr lang="es-MX" sz="1400" dirty="0">
                <a:solidFill>
                  <a:schemeClr val="tx1">
                    <a:lumMod val="50000"/>
                  </a:schemeClr>
                </a:solidFill>
                <a:latin typeface="Arial" panose="020B0604020202020204" pitchFamily="34" charset="0"/>
                <a:cs typeface="Arial" panose="020B0604020202020204" pitchFamily="34" charset="0"/>
              </a:rPr>
              <a:t>Tramita la </a:t>
            </a:r>
            <a:r>
              <a:rPr lang="es-MX" sz="1400" dirty="0" smtClean="0">
                <a:solidFill>
                  <a:schemeClr val="tx1">
                    <a:lumMod val="50000"/>
                  </a:schemeClr>
                </a:solidFill>
                <a:latin typeface="Arial" panose="020B0604020202020204" pitchFamily="34" charset="0"/>
                <a:cs typeface="Arial" panose="020B0604020202020204" pitchFamily="34" charset="0"/>
              </a:rPr>
              <a:t>UTCE del INE </a:t>
            </a:r>
            <a:r>
              <a:rPr lang="es-MX" sz="1400" dirty="0">
                <a:solidFill>
                  <a:schemeClr val="tx1">
                    <a:lumMod val="50000"/>
                  </a:schemeClr>
                </a:solidFill>
                <a:latin typeface="Arial" panose="020B0604020202020204" pitchFamily="34" charset="0"/>
                <a:cs typeface="Arial" panose="020B0604020202020204" pitchFamily="34" charset="0"/>
              </a:rPr>
              <a:t>y órganos desconcentrados (d</a:t>
            </a:r>
            <a:r>
              <a:rPr lang="es-MX" sz="1400" dirty="0">
                <a:latin typeface="Arial" panose="020B0604020202020204" pitchFamily="34" charset="0"/>
                <a:cs typeface="Arial" panose="020B0604020202020204" pitchFamily="34" charset="0"/>
              </a:rPr>
              <a:t>esahoga la audiencia de pruebas y alegatos, integra el expediente</a:t>
            </a:r>
            <a:r>
              <a:rPr lang="es-MX" sz="1400" dirty="0">
                <a:solidFill>
                  <a:schemeClr val="tx1">
                    <a:lumMod val="50000"/>
                  </a:schemeClr>
                </a:solidFill>
                <a:latin typeface="Arial" panose="020B0604020202020204" pitchFamily="34" charset="0"/>
                <a:cs typeface="Arial" panose="020B0604020202020204" pitchFamily="34" charset="0"/>
              </a:rPr>
              <a:t>) y remite a SRE del TEPJF para resolver el fondo.</a:t>
            </a:r>
          </a:p>
          <a:p>
            <a:pPr marL="0" indent="0" algn="just">
              <a:buNone/>
            </a:pPr>
            <a:endParaRPr lang="es-MX" sz="1400" dirty="0">
              <a:solidFill>
                <a:schemeClr val="tx1">
                  <a:lumMod val="50000"/>
                </a:schemeClr>
              </a:solidFill>
              <a:latin typeface="Arial" panose="020B0604020202020204" pitchFamily="34" charset="0"/>
              <a:cs typeface="Arial" panose="020B0604020202020204" pitchFamily="34" charset="0"/>
            </a:endParaRPr>
          </a:p>
          <a:p>
            <a:pPr marL="0" indent="0" algn="just">
              <a:buNone/>
            </a:pPr>
            <a:endParaRPr lang="es-MX" sz="1400" dirty="0" smtClean="0">
              <a:solidFill>
                <a:schemeClr val="tx1">
                  <a:lumMod val="50000"/>
                </a:schemeClr>
              </a:solidFill>
              <a:latin typeface="Arial" panose="020B0604020202020204" pitchFamily="34" charset="0"/>
              <a:cs typeface="Arial" panose="020B0604020202020204" pitchFamily="34" charset="0"/>
            </a:endParaRPr>
          </a:p>
          <a:p>
            <a:pPr marL="0" indent="0" algn="just">
              <a:buNone/>
            </a:pPr>
            <a:r>
              <a:rPr lang="es-MX" sz="1400" dirty="0" smtClean="0">
                <a:solidFill>
                  <a:schemeClr val="tx1">
                    <a:lumMod val="50000"/>
                  </a:schemeClr>
                </a:solidFill>
                <a:latin typeface="Arial" panose="020B0604020202020204" pitchFamily="34" charset="0"/>
                <a:cs typeface="Arial" panose="020B0604020202020204" pitchFamily="34" charset="0"/>
              </a:rPr>
              <a:t>Plazos </a:t>
            </a:r>
            <a:r>
              <a:rPr lang="es-MX" sz="1400" dirty="0">
                <a:solidFill>
                  <a:schemeClr val="tx1">
                    <a:lumMod val="50000"/>
                  </a:schemeClr>
                </a:solidFill>
                <a:latin typeface="Arial" panose="020B0604020202020204" pitchFamily="34" charset="0"/>
                <a:cs typeface="Arial" panose="020B0604020202020204" pitchFamily="34" charset="0"/>
              </a:rPr>
              <a:t>reducidos para la tramitación.</a:t>
            </a:r>
          </a:p>
          <a:p>
            <a:pPr marL="0" indent="0" algn="just">
              <a:buNone/>
            </a:pPr>
            <a:endParaRPr lang="es-MX" sz="1400" dirty="0">
              <a:solidFill>
                <a:schemeClr val="tx1">
                  <a:lumMod val="50000"/>
                </a:schemeClr>
              </a:solidFill>
              <a:latin typeface="Arial" panose="020B0604020202020204" pitchFamily="34" charset="0"/>
              <a:cs typeface="Arial" panose="020B0604020202020204" pitchFamily="34" charset="0"/>
            </a:endParaRPr>
          </a:p>
          <a:p>
            <a:pPr marL="0" indent="0" algn="just">
              <a:buNone/>
            </a:pPr>
            <a:r>
              <a:rPr lang="es-MX" sz="1400" dirty="0">
                <a:solidFill>
                  <a:schemeClr val="tx1">
                    <a:lumMod val="50000"/>
                  </a:schemeClr>
                </a:solidFill>
                <a:latin typeface="Arial" panose="020B0604020202020204" pitchFamily="34" charset="0"/>
                <a:cs typeface="Arial" panose="020B0604020202020204" pitchFamily="34" charset="0"/>
              </a:rPr>
              <a:t>Todas las horas y días son hábiles cuando se trata de asuntos relacionados con procesos electorales.</a:t>
            </a:r>
          </a:p>
          <a:p>
            <a:pPr marL="0" indent="0" algn="just">
              <a:buNone/>
            </a:pPr>
            <a:endParaRPr lang="es-MX" sz="1400" dirty="0">
              <a:solidFill>
                <a:schemeClr val="tx1">
                  <a:lumMod val="50000"/>
                </a:schemeClr>
              </a:solidFill>
              <a:latin typeface="Arial" panose="020B0604020202020204" pitchFamily="34" charset="0"/>
              <a:cs typeface="Arial" panose="020B0604020202020204" pitchFamily="34" charset="0"/>
            </a:endParaRPr>
          </a:p>
          <a:p>
            <a:pPr marL="0" indent="0" algn="just">
              <a:buNone/>
            </a:pPr>
            <a:r>
              <a:rPr lang="es-MX" sz="1400" dirty="0">
                <a:solidFill>
                  <a:schemeClr val="tx1">
                    <a:lumMod val="50000"/>
                  </a:schemeClr>
                </a:solidFill>
                <a:latin typeface="Arial" panose="020B0604020202020204" pitchFamily="34" charset="0"/>
                <a:cs typeface="Arial" panose="020B0604020202020204" pitchFamily="34" charset="0"/>
              </a:rPr>
              <a:t>Sala Superior del TEPJF </a:t>
            </a:r>
            <a:r>
              <a:rPr lang="es-MX" sz="1400" dirty="0" smtClean="0">
                <a:solidFill>
                  <a:schemeClr val="tx1">
                    <a:lumMod val="50000"/>
                  </a:schemeClr>
                </a:solidFill>
                <a:latin typeface="Arial" panose="020B0604020202020204" pitchFamily="34" charset="0"/>
                <a:cs typeface="Arial" panose="020B0604020202020204" pitchFamily="34" charset="0"/>
              </a:rPr>
              <a:t>resuelve impugnaciones a </a:t>
            </a:r>
            <a:r>
              <a:rPr lang="es-MX" sz="1400" dirty="0">
                <a:solidFill>
                  <a:schemeClr val="tx1">
                    <a:lumMod val="50000"/>
                  </a:schemeClr>
                </a:solidFill>
                <a:latin typeface="Arial" panose="020B0604020202020204" pitchFamily="34" charset="0"/>
                <a:cs typeface="Arial" panose="020B0604020202020204" pitchFamily="34" charset="0"/>
              </a:rPr>
              <a:t>través del recursos de revisión.</a:t>
            </a:r>
          </a:p>
        </p:txBody>
      </p:sp>
      <p:sp>
        <p:nvSpPr>
          <p:cNvPr id="8" name="5 CuadroTexto">
            <a:extLst>
              <a:ext uri="{FF2B5EF4-FFF2-40B4-BE49-F238E27FC236}">
                <a16:creationId xmlns:a16="http://schemas.microsoft.com/office/drawing/2014/main" xmlns="" id="{66C985FE-384A-2145-B0C4-72C5D175E973}"/>
              </a:ext>
            </a:extLst>
          </p:cNvPr>
          <p:cNvSpPr txBox="1">
            <a:spLocks/>
          </p:cNvSpPr>
          <p:nvPr/>
        </p:nvSpPr>
        <p:spPr bwMode="auto">
          <a:xfrm>
            <a:off x="4932608" y="1100998"/>
            <a:ext cx="4069724" cy="5262967"/>
          </a:xfrm>
          <a:prstGeom prst="rect">
            <a:avLst/>
          </a:prstGeom>
          <a:noFill/>
          <a:ln w="57150">
            <a:solidFill>
              <a:schemeClr val="tx1">
                <a:lumMod val="50000"/>
                <a:lumOff val="50000"/>
              </a:schemeClr>
            </a:solidFill>
            <a:miter lim="800000"/>
            <a:headEnd/>
            <a:tailEnd/>
          </a:ln>
        </p:spPr>
        <p:txBody>
          <a:bodyPr vert="horz" wrap="square" lIns="91429" tIns="45714" rIns="91429" bIns="45714" numCol="1" rtlCol="0" anchor="t" anchorCtr="0" compatLnSpc="1">
            <a:prstTxWarp prst="textNoShape">
              <a:avLst/>
            </a:prstTxWarp>
            <a:spAutoFit/>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MX" sz="1400" b="1" dirty="0">
                <a:solidFill>
                  <a:schemeClr val="tx1">
                    <a:lumMod val="50000"/>
                  </a:schemeClr>
                </a:solidFill>
                <a:latin typeface="Arial" panose="020B0604020202020204" pitchFamily="34" charset="0"/>
                <a:cs typeface="Arial" panose="020B0604020202020204" pitchFamily="34" charset="0"/>
              </a:rPr>
              <a:t>Procedimiento Ordinario Sancionador</a:t>
            </a:r>
          </a:p>
          <a:p>
            <a:pPr marL="0" indent="0" algn="just">
              <a:buNone/>
            </a:pPr>
            <a:endParaRPr lang="es-MX" sz="1400" dirty="0">
              <a:solidFill>
                <a:schemeClr val="tx1">
                  <a:lumMod val="50000"/>
                </a:schemeClr>
              </a:solidFill>
              <a:latin typeface="Arial" panose="020B0604020202020204" pitchFamily="34" charset="0"/>
              <a:cs typeface="Arial" panose="020B0604020202020204" pitchFamily="34" charset="0"/>
            </a:endParaRPr>
          </a:p>
          <a:p>
            <a:pPr marL="0" indent="0" algn="just">
              <a:buNone/>
            </a:pPr>
            <a:r>
              <a:rPr lang="es-MX" sz="1400" dirty="0">
                <a:solidFill>
                  <a:schemeClr val="tx1">
                    <a:lumMod val="50000"/>
                  </a:schemeClr>
                </a:solidFill>
                <a:latin typeface="Arial" panose="020B0604020202020204" pitchFamily="34" charset="0"/>
                <a:cs typeface="Arial" panose="020B0604020202020204" pitchFamily="34" charset="0"/>
              </a:rPr>
              <a:t>Asuntos que no están relacionados con algún proceso electoral.</a:t>
            </a:r>
          </a:p>
          <a:p>
            <a:pPr marL="0" indent="0" algn="just">
              <a:buNone/>
            </a:pPr>
            <a:endParaRPr lang="es-MX" sz="1400" dirty="0">
              <a:solidFill>
                <a:schemeClr val="tx1">
                  <a:lumMod val="50000"/>
                </a:schemeClr>
              </a:solidFill>
              <a:latin typeface="Arial" panose="020B0604020202020204" pitchFamily="34" charset="0"/>
              <a:cs typeface="Arial" panose="020B0604020202020204" pitchFamily="34" charset="0"/>
            </a:endParaRPr>
          </a:p>
          <a:p>
            <a:pPr marL="0" indent="0" algn="just">
              <a:buNone/>
            </a:pPr>
            <a:r>
              <a:rPr lang="es-MX" sz="1400" dirty="0" smtClean="0">
                <a:solidFill>
                  <a:schemeClr val="tx1">
                    <a:lumMod val="50000"/>
                  </a:schemeClr>
                </a:solidFill>
                <a:latin typeface="Arial" panose="020B0604020202020204" pitchFamily="34" charset="0"/>
                <a:cs typeface="Arial" panose="020B0604020202020204" pitchFamily="34" charset="0"/>
              </a:rPr>
              <a:t>Únicamente interviene el INE para tramitación y resolución.</a:t>
            </a:r>
          </a:p>
          <a:p>
            <a:pPr marL="0" indent="0" algn="just">
              <a:buNone/>
            </a:pPr>
            <a:r>
              <a:rPr lang="es-MX" sz="1400" dirty="0" smtClean="0">
                <a:solidFill>
                  <a:schemeClr val="tx1">
                    <a:lumMod val="50000"/>
                  </a:schemeClr>
                </a:solidFill>
                <a:latin typeface="Arial" panose="020B0604020202020204" pitchFamily="34" charset="0"/>
                <a:cs typeface="Arial" panose="020B0604020202020204" pitchFamily="34" charset="0"/>
              </a:rPr>
              <a:t>Tramita </a:t>
            </a:r>
            <a:r>
              <a:rPr lang="es-MX" sz="1400" dirty="0">
                <a:solidFill>
                  <a:schemeClr val="tx1">
                    <a:lumMod val="50000"/>
                  </a:schemeClr>
                </a:solidFill>
                <a:latin typeface="Arial" panose="020B0604020202020204" pitchFamily="34" charset="0"/>
                <a:cs typeface="Arial" panose="020B0604020202020204" pitchFamily="34" charset="0"/>
              </a:rPr>
              <a:t>la </a:t>
            </a:r>
            <a:r>
              <a:rPr lang="es-MX" sz="1400" dirty="0" smtClean="0">
                <a:solidFill>
                  <a:schemeClr val="tx1">
                    <a:lumMod val="50000"/>
                  </a:schemeClr>
                </a:solidFill>
                <a:latin typeface="Arial" panose="020B0604020202020204" pitchFamily="34" charset="0"/>
                <a:cs typeface="Arial" panose="020B0604020202020204" pitchFamily="34" charset="0"/>
              </a:rPr>
              <a:t>UTCE, y </a:t>
            </a:r>
            <a:r>
              <a:rPr lang="es-MX" sz="1400" dirty="0" err="1" smtClean="0">
                <a:solidFill>
                  <a:schemeClr val="tx1">
                    <a:lumMod val="50000"/>
                  </a:schemeClr>
                </a:solidFill>
                <a:latin typeface="Arial" panose="020B0604020202020204" pitchFamily="34" charset="0"/>
                <a:cs typeface="Arial" panose="020B0604020202020204" pitchFamily="34" charset="0"/>
              </a:rPr>
              <a:t>CQyD</a:t>
            </a:r>
            <a:r>
              <a:rPr lang="es-MX" sz="1400" dirty="0" smtClean="0">
                <a:solidFill>
                  <a:schemeClr val="tx1">
                    <a:lumMod val="50000"/>
                  </a:schemeClr>
                </a:solidFill>
                <a:latin typeface="Arial" panose="020B0604020202020204" pitchFamily="34" charset="0"/>
                <a:cs typeface="Arial" panose="020B0604020202020204" pitchFamily="34" charset="0"/>
              </a:rPr>
              <a:t> conoce del proyecto de resolución (puede </a:t>
            </a:r>
            <a:r>
              <a:rPr lang="es-MX" sz="1400" dirty="0">
                <a:solidFill>
                  <a:schemeClr val="tx1">
                    <a:lumMod val="50000"/>
                  </a:schemeClr>
                </a:solidFill>
                <a:latin typeface="Arial" panose="020B0604020202020204" pitchFamily="34" charset="0"/>
                <a:cs typeface="Arial" panose="020B0604020202020204" pitchFamily="34" charset="0"/>
              </a:rPr>
              <a:t>aprobarse en sus términos, modificarlo o devolverlo para mayores diligencias</a:t>
            </a:r>
            <a:r>
              <a:rPr lang="es-MX" sz="1400" dirty="0" smtClean="0">
                <a:solidFill>
                  <a:schemeClr val="tx1">
                    <a:lumMod val="50000"/>
                  </a:schemeClr>
                </a:solidFill>
                <a:latin typeface="Arial" panose="020B0604020202020204" pitchFamily="34" charset="0"/>
                <a:cs typeface="Arial" panose="020B0604020202020204" pitchFamily="34" charset="0"/>
              </a:rPr>
              <a:t>).</a:t>
            </a:r>
          </a:p>
          <a:p>
            <a:pPr marL="0" indent="0" algn="just">
              <a:buNone/>
            </a:pPr>
            <a:r>
              <a:rPr lang="es-MX" sz="1400" dirty="0" smtClean="0">
                <a:solidFill>
                  <a:schemeClr val="tx1">
                    <a:lumMod val="50000"/>
                  </a:schemeClr>
                </a:solidFill>
                <a:latin typeface="Arial" panose="020B0604020202020204" pitchFamily="34" charset="0"/>
                <a:cs typeface="Arial" panose="020B0604020202020204" pitchFamily="34" charset="0"/>
              </a:rPr>
              <a:t>Si se aprueba proyecto por la </a:t>
            </a:r>
            <a:r>
              <a:rPr lang="es-MX" sz="1400" dirty="0" err="1" smtClean="0">
                <a:solidFill>
                  <a:schemeClr val="tx1">
                    <a:lumMod val="50000"/>
                  </a:schemeClr>
                </a:solidFill>
                <a:latin typeface="Arial" panose="020B0604020202020204" pitchFamily="34" charset="0"/>
                <a:cs typeface="Arial" panose="020B0604020202020204" pitchFamily="34" charset="0"/>
              </a:rPr>
              <a:t>CQyD</a:t>
            </a:r>
            <a:r>
              <a:rPr lang="es-MX" sz="1400" dirty="0" smtClean="0">
                <a:solidFill>
                  <a:schemeClr val="tx1">
                    <a:lumMod val="50000"/>
                  </a:schemeClr>
                </a:solidFill>
                <a:latin typeface="Arial" panose="020B0604020202020204" pitchFamily="34" charset="0"/>
                <a:cs typeface="Arial" panose="020B0604020202020204" pitchFamily="34" charset="0"/>
              </a:rPr>
              <a:t>, entonces se </a:t>
            </a:r>
            <a:r>
              <a:rPr lang="es-MX" sz="1400" dirty="0">
                <a:solidFill>
                  <a:schemeClr val="tx1">
                    <a:lumMod val="50000"/>
                  </a:schemeClr>
                </a:solidFill>
                <a:latin typeface="Arial" panose="020B0604020202020204" pitchFamily="34" charset="0"/>
                <a:cs typeface="Arial" panose="020B0604020202020204" pitchFamily="34" charset="0"/>
              </a:rPr>
              <a:t>somete a consideración </a:t>
            </a:r>
            <a:r>
              <a:rPr lang="es-MX" sz="1400" dirty="0" smtClean="0">
                <a:solidFill>
                  <a:schemeClr val="tx1">
                    <a:lumMod val="50000"/>
                  </a:schemeClr>
                </a:solidFill>
                <a:latin typeface="Arial" panose="020B0604020202020204" pitchFamily="34" charset="0"/>
                <a:cs typeface="Arial" panose="020B0604020202020204" pitchFamily="34" charset="0"/>
              </a:rPr>
              <a:t>del Consejo </a:t>
            </a:r>
            <a:r>
              <a:rPr lang="es-MX" sz="1400" dirty="0">
                <a:solidFill>
                  <a:schemeClr val="tx1">
                    <a:lumMod val="50000"/>
                  </a:schemeClr>
                </a:solidFill>
                <a:latin typeface="Arial" panose="020B0604020202020204" pitchFamily="34" charset="0"/>
                <a:cs typeface="Arial" panose="020B0604020202020204" pitchFamily="34" charset="0"/>
              </a:rPr>
              <a:t>General del INE </a:t>
            </a:r>
            <a:r>
              <a:rPr lang="es-MX" sz="1400" dirty="0" smtClean="0">
                <a:solidFill>
                  <a:schemeClr val="tx1">
                    <a:lumMod val="50000"/>
                  </a:schemeClr>
                </a:solidFill>
                <a:latin typeface="Arial" panose="020B0604020202020204" pitchFamily="34" charset="0"/>
                <a:cs typeface="Arial" panose="020B0604020202020204" pitchFamily="34" charset="0"/>
              </a:rPr>
              <a:t>(</a:t>
            </a:r>
            <a:r>
              <a:rPr lang="es-MX" sz="1400" dirty="0">
                <a:solidFill>
                  <a:schemeClr val="tx1">
                    <a:lumMod val="50000"/>
                  </a:schemeClr>
                </a:solidFill>
                <a:latin typeface="Arial" panose="020B0604020202020204" pitchFamily="34" charset="0"/>
                <a:cs typeface="Arial" panose="020B0604020202020204" pitchFamily="34" charset="0"/>
              </a:rPr>
              <a:t>puede aprobarlo en los términos propuestos, modificarlo o devolverlo para el efecto de realizar mayores diligencias)</a:t>
            </a:r>
          </a:p>
          <a:p>
            <a:pPr marL="0" indent="0" algn="just">
              <a:buNone/>
            </a:pPr>
            <a:endParaRPr lang="es-MX" sz="1400" dirty="0">
              <a:solidFill>
                <a:schemeClr val="tx1">
                  <a:lumMod val="50000"/>
                </a:schemeClr>
              </a:solidFill>
              <a:latin typeface="Arial" panose="020B0604020202020204" pitchFamily="34" charset="0"/>
              <a:cs typeface="Arial" panose="020B0604020202020204" pitchFamily="34" charset="0"/>
            </a:endParaRPr>
          </a:p>
          <a:p>
            <a:pPr marL="0" indent="0" algn="just">
              <a:buNone/>
            </a:pPr>
            <a:r>
              <a:rPr lang="es-MX" sz="1400" dirty="0">
                <a:solidFill>
                  <a:schemeClr val="tx1">
                    <a:lumMod val="50000"/>
                  </a:schemeClr>
                </a:solidFill>
                <a:latin typeface="Arial" panose="020B0604020202020204" pitchFamily="34" charset="0"/>
                <a:cs typeface="Arial" panose="020B0604020202020204" pitchFamily="34" charset="0"/>
              </a:rPr>
              <a:t>Plazos normales para tramitación.</a:t>
            </a:r>
          </a:p>
          <a:p>
            <a:pPr marL="0" indent="0" algn="just">
              <a:buNone/>
            </a:pPr>
            <a:endParaRPr lang="es-MX" sz="1400" dirty="0">
              <a:solidFill>
                <a:schemeClr val="tx1">
                  <a:lumMod val="50000"/>
                </a:schemeClr>
              </a:solidFill>
              <a:latin typeface="Arial" panose="020B0604020202020204" pitchFamily="34" charset="0"/>
              <a:cs typeface="Arial" panose="020B0604020202020204" pitchFamily="34" charset="0"/>
            </a:endParaRPr>
          </a:p>
          <a:p>
            <a:pPr marL="0" indent="0" algn="just">
              <a:buNone/>
            </a:pPr>
            <a:r>
              <a:rPr lang="es-MX" sz="1400" dirty="0">
                <a:solidFill>
                  <a:schemeClr val="tx1">
                    <a:lumMod val="50000"/>
                  </a:schemeClr>
                </a:solidFill>
                <a:latin typeface="Arial" panose="020B0604020202020204" pitchFamily="34" charset="0"/>
                <a:cs typeface="Arial" panose="020B0604020202020204" pitchFamily="34" charset="0"/>
              </a:rPr>
              <a:t>Sala Superior del TEPJF </a:t>
            </a:r>
            <a:r>
              <a:rPr lang="es-MX" sz="1400" dirty="0" smtClean="0">
                <a:solidFill>
                  <a:schemeClr val="tx1">
                    <a:lumMod val="50000"/>
                  </a:schemeClr>
                </a:solidFill>
                <a:latin typeface="Arial" panose="020B0604020202020204" pitchFamily="34" charset="0"/>
                <a:cs typeface="Arial" panose="020B0604020202020204" pitchFamily="34" charset="0"/>
              </a:rPr>
              <a:t>resuelve impugnaciones a </a:t>
            </a:r>
            <a:r>
              <a:rPr lang="es-MX" sz="1400" dirty="0">
                <a:solidFill>
                  <a:schemeClr val="tx1">
                    <a:lumMod val="50000"/>
                  </a:schemeClr>
                </a:solidFill>
                <a:latin typeface="Arial" panose="020B0604020202020204" pitchFamily="34" charset="0"/>
                <a:cs typeface="Arial" panose="020B0604020202020204" pitchFamily="34" charset="0"/>
              </a:rPr>
              <a:t>través del recurso de apelación.</a:t>
            </a:r>
          </a:p>
        </p:txBody>
      </p:sp>
    </p:spTree>
    <p:extLst>
      <p:ext uri="{BB962C8B-B14F-4D97-AF65-F5344CB8AC3E}">
        <p14:creationId xmlns:p14="http://schemas.microsoft.com/office/powerpoint/2010/main" val="32313461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xmlns="" id="{9D651FB1-64A3-5047-B387-23E9B5156BDF}"/>
              </a:ext>
            </a:extLst>
          </p:cNvPr>
          <p:cNvSpPr>
            <a:spLocks noGrp="1"/>
          </p:cNvSpPr>
          <p:nvPr>
            <p:ph idx="1"/>
          </p:nvPr>
        </p:nvSpPr>
        <p:spPr/>
        <p:txBody>
          <a:bodyPr/>
          <a:lstStyle/>
          <a:p>
            <a:endParaRPr lang="es-MX" sz="1400" dirty="0">
              <a:solidFill>
                <a:srgbClr val="000000"/>
              </a:solidFill>
              <a:latin typeface="Arial" panose="020B0604020202020204" pitchFamily="34" charset="0"/>
              <a:cs typeface="Arial" panose="020B0604020202020204" pitchFamily="34" charset="0"/>
            </a:endParaRPr>
          </a:p>
          <a:p>
            <a:endParaRPr lang="es-MX" sz="1400" dirty="0">
              <a:solidFill>
                <a:srgbClr val="000000"/>
              </a:solidFill>
              <a:latin typeface="Arial" panose="020B0604020202020204" pitchFamily="34" charset="0"/>
              <a:cs typeface="Arial" panose="020B0604020202020204" pitchFamily="34" charset="0"/>
            </a:endParaRPr>
          </a:p>
          <a:p>
            <a:r>
              <a:rPr lang="es-MX" sz="1400" dirty="0">
                <a:solidFill>
                  <a:srgbClr val="000000"/>
                </a:solidFill>
                <a:latin typeface="Arial" panose="020B0604020202020204" pitchFamily="34" charset="0"/>
                <a:cs typeface="Arial" panose="020B0604020202020204" pitchFamily="34" charset="0"/>
              </a:rPr>
              <a:t>17/2016 de rubro “INTERNET. DEBE TOMARSE EN CUENTA SUS PARTICULARIDADES PARA DETERMINAR INFRACCIONES RESPECTO DE MENSAJES DIFUNDIDOS EN ESE MEDIO”</a:t>
            </a:r>
          </a:p>
          <a:p>
            <a:endParaRPr lang="es-MX" sz="1400" dirty="0">
              <a:solidFill>
                <a:srgbClr val="000000"/>
              </a:solidFill>
              <a:latin typeface="Arial" panose="020B0604020202020204" pitchFamily="34" charset="0"/>
              <a:cs typeface="Arial" panose="020B0604020202020204" pitchFamily="34" charset="0"/>
            </a:endParaRPr>
          </a:p>
          <a:p>
            <a:r>
              <a:rPr lang="es-MX" sz="1400" dirty="0">
                <a:solidFill>
                  <a:srgbClr val="000000"/>
                </a:solidFill>
                <a:latin typeface="Arial" panose="020B0604020202020204" pitchFamily="34" charset="0"/>
                <a:cs typeface="Arial" panose="020B0604020202020204" pitchFamily="34" charset="0"/>
              </a:rPr>
              <a:t> 19/2016 de rubro “LIBERTAD DE EXPRESIÓN EN REDES SOCIALES. ENFOQUE QUE DEBE ADOPTARSE AL ANALIZAR MEDIDAS QUE PUEDEN IMPACTARLAS”</a:t>
            </a:r>
          </a:p>
          <a:p>
            <a:endParaRPr lang="es-MX" sz="1400" dirty="0">
              <a:solidFill>
                <a:srgbClr val="000000"/>
              </a:solidFill>
              <a:latin typeface="Arial" panose="020B0604020202020204" pitchFamily="34" charset="0"/>
              <a:cs typeface="Arial" panose="020B0604020202020204" pitchFamily="34" charset="0"/>
            </a:endParaRPr>
          </a:p>
          <a:p>
            <a:r>
              <a:rPr lang="es-MX" sz="1400" dirty="0">
                <a:solidFill>
                  <a:srgbClr val="000000"/>
                </a:solidFill>
                <a:latin typeface="Arial" panose="020B0604020202020204" pitchFamily="34" charset="0"/>
                <a:cs typeface="Arial" panose="020B0604020202020204" pitchFamily="34" charset="0"/>
              </a:rPr>
              <a:t>18/2016 de rubro “LIBERTAD DE EXPRESIÓN. PRESUNCIÓN DE ESPONTANEIDAD EN LA DIFUSIÓN DE MENSAJES EN REDES SOCIALES”.</a:t>
            </a:r>
          </a:p>
          <a:p>
            <a:pPr marL="0" indent="0">
              <a:buNone/>
            </a:pPr>
            <a:endParaRPr lang="es-MX" sz="1400" dirty="0">
              <a:solidFill>
                <a:srgbClr val="000000"/>
              </a:solidFill>
              <a:latin typeface="Arial" panose="020B0604020202020204" pitchFamily="34" charset="0"/>
              <a:cs typeface="Arial" panose="020B0604020202020204" pitchFamily="34" charset="0"/>
            </a:endParaRPr>
          </a:p>
          <a:p>
            <a:r>
              <a:rPr lang="es-MX" sz="1400" dirty="0">
                <a:solidFill>
                  <a:srgbClr val="000000"/>
                </a:solidFill>
                <a:latin typeface="Arial" panose="020B0604020202020204" pitchFamily="34" charset="0"/>
                <a:cs typeface="Arial" panose="020B0604020202020204" pitchFamily="34" charset="0"/>
              </a:rPr>
              <a:t>LXVIII/2016 VEDA ELECTORAL. DEBEN ANALIZARSE INTEGRALMENTE LOS MENSAJES DIFUNDIDOS POR PERSONAS FAMOSAS EN REDESSOCIALES PARA DETERMINAR SI VULNERAN ALGUNA PROHIBICIÓN LEGAL</a:t>
            </a:r>
          </a:p>
          <a:p>
            <a:endParaRPr lang="es-MX" sz="1400" dirty="0">
              <a:solidFill>
                <a:srgbClr val="000000"/>
              </a:solidFill>
              <a:latin typeface="Arial" panose="020B0604020202020204" pitchFamily="34" charset="0"/>
              <a:cs typeface="Arial" panose="020B0604020202020204" pitchFamily="34" charset="0"/>
            </a:endParaRPr>
          </a:p>
          <a:p>
            <a:r>
              <a:rPr lang="es-MX" sz="1400" dirty="0">
                <a:solidFill>
                  <a:srgbClr val="000000"/>
                </a:solidFill>
                <a:latin typeface="Arial" panose="020B0604020202020204" pitchFamily="34" charset="0"/>
                <a:cs typeface="Arial" panose="020B0604020202020204" pitchFamily="34" charset="0"/>
              </a:rPr>
              <a:t>XIII/2017 de rubro INFORMACIÓN PÚBLICA DE CARÁCTER INSTITUCIONAL. LA CONTENIDA EN PORTALES DE INTERNET Y REDES SOCIALES, PUEDE SER DIFUNDIDA DURANTE CAMPAÑAS Y VEDA ELECTORAL</a:t>
            </a:r>
          </a:p>
          <a:p>
            <a:endParaRPr lang="es-MX" sz="1400" dirty="0">
              <a:solidFill>
                <a:srgbClr val="000000"/>
              </a:solidFill>
              <a:latin typeface="Arial" panose="020B0604020202020204" pitchFamily="34" charset="0"/>
              <a:cs typeface="Arial" panose="020B0604020202020204" pitchFamily="34" charset="0"/>
            </a:endParaRPr>
          </a:p>
          <a:p>
            <a:endParaRPr lang="es-MX" dirty="0"/>
          </a:p>
        </p:txBody>
      </p:sp>
      <p:sp>
        <p:nvSpPr>
          <p:cNvPr id="3" name="Título 2">
            <a:extLst>
              <a:ext uri="{FF2B5EF4-FFF2-40B4-BE49-F238E27FC236}">
                <a16:creationId xmlns:a16="http://schemas.microsoft.com/office/drawing/2014/main" xmlns="" id="{63AC600A-8672-3640-8112-1DC35BD65F73}"/>
              </a:ext>
            </a:extLst>
          </p:cNvPr>
          <p:cNvSpPr>
            <a:spLocks noGrp="1"/>
          </p:cNvSpPr>
          <p:nvPr>
            <p:ph type="title"/>
          </p:nvPr>
        </p:nvSpPr>
        <p:spPr/>
        <p:txBody>
          <a:bodyPr>
            <a:noAutofit/>
          </a:bodyPr>
          <a:lstStyle/>
          <a:p>
            <a:r>
              <a:rPr lang="es-MX" sz="1800" dirty="0"/>
              <a:t>Jurisprudencia y Tesis del TEPJF relacionada con Redes Sociales</a:t>
            </a:r>
          </a:p>
        </p:txBody>
      </p:sp>
    </p:spTree>
    <p:extLst>
      <p:ext uri="{BB962C8B-B14F-4D97-AF65-F5344CB8AC3E}">
        <p14:creationId xmlns:p14="http://schemas.microsoft.com/office/powerpoint/2010/main" val="122943881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xmlns="" id="{984D7B0D-E62D-D446-B24F-55768C777BD2}"/>
              </a:ext>
            </a:extLst>
          </p:cNvPr>
          <p:cNvGraphicFramePr>
            <a:graphicFrameLocks noGrp="1"/>
          </p:cNvGraphicFramePr>
          <p:nvPr>
            <p:ph idx="1"/>
          </p:nvPr>
        </p:nvGraphicFramePr>
        <p:xfrm>
          <a:off x="85344" y="892395"/>
          <a:ext cx="8924544" cy="5674360"/>
        </p:xfrm>
        <a:graphic>
          <a:graphicData uri="http://schemas.openxmlformats.org/drawingml/2006/table">
            <a:tbl>
              <a:tblPr firstRow="1" bandRow="1">
                <a:tableStyleId>{073A0DAA-6AF3-43AB-8588-CEC1D06C72B9}</a:tableStyleId>
              </a:tblPr>
              <a:tblGrid>
                <a:gridCol w="4462272">
                  <a:extLst>
                    <a:ext uri="{9D8B030D-6E8A-4147-A177-3AD203B41FA5}">
                      <a16:colId xmlns:a16="http://schemas.microsoft.com/office/drawing/2014/main" xmlns="" val="2823308515"/>
                    </a:ext>
                  </a:extLst>
                </a:gridCol>
                <a:gridCol w="4462272">
                  <a:extLst>
                    <a:ext uri="{9D8B030D-6E8A-4147-A177-3AD203B41FA5}">
                      <a16:colId xmlns:a16="http://schemas.microsoft.com/office/drawing/2014/main" xmlns="" val="3918593248"/>
                    </a:ext>
                  </a:extLst>
                </a:gridCol>
              </a:tblGrid>
              <a:tr h="370840">
                <a:tc>
                  <a:txBody>
                    <a:bodyPr/>
                    <a:lstStyle/>
                    <a:p>
                      <a:pPr algn="ctr"/>
                      <a:r>
                        <a:rPr lang="es-MX" dirty="0">
                          <a:solidFill>
                            <a:schemeClr val="tx1"/>
                          </a:solidFill>
                        </a:rPr>
                        <a:t>Publicidad Pagada</a:t>
                      </a:r>
                    </a:p>
                  </a:txBody>
                  <a:tcPr/>
                </a:tc>
                <a:tc>
                  <a:txBody>
                    <a:bodyPr/>
                    <a:lstStyle/>
                    <a:p>
                      <a:pPr algn="ctr"/>
                      <a:r>
                        <a:rPr lang="es-MX" dirty="0">
                          <a:solidFill>
                            <a:schemeClr val="tx1"/>
                          </a:solidFill>
                        </a:rPr>
                        <a:t>Publicación en Redes Sociales</a:t>
                      </a:r>
                    </a:p>
                  </a:txBody>
                  <a:tcPr/>
                </a:tc>
                <a:extLst>
                  <a:ext uri="{0D108BD9-81ED-4DB2-BD59-A6C34878D82A}">
                    <a16:rowId xmlns:a16="http://schemas.microsoft.com/office/drawing/2014/main" xmlns="" val="1699204726"/>
                  </a:ext>
                </a:extLst>
              </a:tr>
              <a:tr h="370840">
                <a:tc>
                  <a:txBody>
                    <a:bodyPr/>
                    <a:lstStyle/>
                    <a:p>
                      <a:pPr marL="0" marR="0" indent="0" algn="just" defTabSz="457146" rtl="0" eaLnBrk="1" fontAlgn="auto" latinLnBrk="0" hangingPunct="1">
                        <a:lnSpc>
                          <a:spcPct val="100000"/>
                        </a:lnSpc>
                        <a:spcBef>
                          <a:spcPts val="0"/>
                        </a:spcBef>
                        <a:spcAft>
                          <a:spcPts val="0"/>
                        </a:spcAft>
                        <a:buClrTx/>
                        <a:buSzTx/>
                        <a:buFontTx/>
                        <a:buNone/>
                        <a:tabLst/>
                        <a:defRPr/>
                      </a:pPr>
                      <a:r>
                        <a:rPr lang="es-MX" dirty="0">
                          <a:solidFill>
                            <a:schemeClr val="tx1"/>
                          </a:solidFill>
                        </a:rPr>
                        <a:t>Sala Superior al resolver el SUP-REP-31/2017 determinó que:</a:t>
                      </a:r>
                    </a:p>
                    <a:p>
                      <a:pPr marL="0" marR="0" indent="0" algn="just" defTabSz="457146" rtl="0" eaLnBrk="1" fontAlgn="auto" latinLnBrk="0" hangingPunct="1">
                        <a:lnSpc>
                          <a:spcPct val="100000"/>
                        </a:lnSpc>
                        <a:spcBef>
                          <a:spcPts val="0"/>
                        </a:spcBef>
                        <a:spcAft>
                          <a:spcPts val="0"/>
                        </a:spcAft>
                        <a:buClrTx/>
                        <a:buSzTx/>
                        <a:buFontTx/>
                        <a:buNone/>
                        <a:tabLst/>
                        <a:defRPr/>
                      </a:pPr>
                      <a:r>
                        <a:rPr lang="es-MX" dirty="0">
                          <a:solidFill>
                            <a:schemeClr val="tx1"/>
                          </a:solidFill>
                        </a:rPr>
                        <a:t>*La publicidad pagada en redes sociales posee una naturaleza distinta que las publicaciones  realizadas por los usuarios dentro de sus perfiles.</a:t>
                      </a:r>
                    </a:p>
                    <a:p>
                      <a:pPr marL="0" marR="0" indent="0" algn="just" defTabSz="457146" rtl="0" eaLnBrk="1" fontAlgn="auto" latinLnBrk="0" hangingPunct="1">
                        <a:lnSpc>
                          <a:spcPct val="100000"/>
                        </a:lnSpc>
                        <a:spcBef>
                          <a:spcPts val="0"/>
                        </a:spcBef>
                        <a:spcAft>
                          <a:spcPts val="0"/>
                        </a:spcAft>
                        <a:buClrTx/>
                        <a:buSzTx/>
                        <a:buFontTx/>
                        <a:buNone/>
                        <a:tabLst/>
                        <a:defRPr/>
                      </a:pPr>
                      <a:r>
                        <a:rPr lang="es-MX" dirty="0">
                          <a:solidFill>
                            <a:schemeClr val="tx1"/>
                          </a:solidFill>
                        </a:rPr>
                        <a:t>*Llega a un grupo más amplio de usuarios y no sólo a las personas interesadas en seguir ciertos usuarios.</a:t>
                      </a:r>
                    </a:p>
                    <a:p>
                      <a:pPr marL="0" marR="0" indent="0" algn="just" defTabSz="457146" rtl="0" eaLnBrk="1" fontAlgn="auto" latinLnBrk="0" hangingPunct="1">
                        <a:lnSpc>
                          <a:spcPct val="100000"/>
                        </a:lnSpc>
                        <a:spcBef>
                          <a:spcPts val="0"/>
                        </a:spcBef>
                        <a:spcAft>
                          <a:spcPts val="0"/>
                        </a:spcAft>
                        <a:buClrTx/>
                        <a:buSzTx/>
                        <a:buFontTx/>
                        <a:buNone/>
                        <a:tabLst/>
                        <a:defRPr/>
                      </a:pPr>
                      <a:r>
                        <a:rPr lang="es-MX" dirty="0">
                          <a:solidFill>
                            <a:schemeClr val="tx1"/>
                          </a:solidFill>
                        </a:rPr>
                        <a:t>*</a:t>
                      </a:r>
                      <a:r>
                        <a:rPr lang="es-MX" b="1" dirty="0">
                          <a:solidFill>
                            <a:schemeClr val="tx1"/>
                          </a:solidFill>
                        </a:rPr>
                        <a:t>No</a:t>
                      </a:r>
                      <a:r>
                        <a:rPr lang="es-MX" dirty="0">
                          <a:solidFill>
                            <a:schemeClr val="tx1"/>
                          </a:solidFill>
                        </a:rPr>
                        <a:t> se actualiza, en este tipo de mensajes, la presunción de </a:t>
                      </a:r>
                      <a:r>
                        <a:rPr lang="es-MX" b="1" dirty="0">
                          <a:solidFill>
                            <a:schemeClr val="tx1"/>
                          </a:solidFill>
                        </a:rPr>
                        <a:t>espontaneidad, </a:t>
                      </a:r>
                      <a:r>
                        <a:rPr lang="es-MX" dirty="0">
                          <a:solidFill>
                            <a:schemeClr val="tx1"/>
                          </a:solidFill>
                        </a:rPr>
                        <a:t>ni el </a:t>
                      </a:r>
                      <a:r>
                        <a:rPr lang="es-MX" b="1" dirty="0">
                          <a:solidFill>
                            <a:schemeClr val="tx1"/>
                          </a:solidFill>
                        </a:rPr>
                        <a:t>auténtico</a:t>
                      </a:r>
                      <a:r>
                        <a:rPr lang="es-MX" dirty="0">
                          <a:solidFill>
                            <a:schemeClr val="tx1"/>
                          </a:solidFill>
                        </a:rPr>
                        <a:t> ejercicio de </a:t>
                      </a:r>
                      <a:r>
                        <a:rPr lang="es-MX" b="1" dirty="0">
                          <a:solidFill>
                            <a:schemeClr val="tx1"/>
                          </a:solidFill>
                        </a:rPr>
                        <a:t>libertad</a:t>
                      </a:r>
                      <a:r>
                        <a:rPr lang="es-MX" dirty="0">
                          <a:solidFill>
                            <a:schemeClr val="tx1"/>
                          </a:solidFill>
                        </a:rPr>
                        <a:t> de </a:t>
                      </a:r>
                      <a:r>
                        <a:rPr lang="es-MX" b="1" dirty="0">
                          <a:solidFill>
                            <a:schemeClr val="tx1"/>
                          </a:solidFill>
                        </a:rPr>
                        <a:t>expresión</a:t>
                      </a:r>
                      <a:r>
                        <a:rPr lang="es-MX" dirty="0">
                          <a:solidFill>
                            <a:schemeClr val="tx1"/>
                          </a:solidFill>
                        </a:rPr>
                        <a:t> e información.</a:t>
                      </a:r>
                    </a:p>
                    <a:p>
                      <a:pPr marL="0" marR="0" indent="0" algn="just" defTabSz="457146" rtl="0" eaLnBrk="1" fontAlgn="auto" latinLnBrk="0" hangingPunct="1">
                        <a:lnSpc>
                          <a:spcPct val="100000"/>
                        </a:lnSpc>
                        <a:spcBef>
                          <a:spcPts val="0"/>
                        </a:spcBef>
                        <a:spcAft>
                          <a:spcPts val="0"/>
                        </a:spcAft>
                        <a:buClrTx/>
                        <a:buSzTx/>
                        <a:buFontTx/>
                        <a:buNone/>
                        <a:tabLst/>
                        <a:defRPr/>
                      </a:pPr>
                      <a:r>
                        <a:rPr lang="es-MX" dirty="0">
                          <a:solidFill>
                            <a:schemeClr val="tx1"/>
                          </a:solidFill>
                        </a:rPr>
                        <a:t>* La difusión tiene como finalidad </a:t>
                      </a:r>
                      <a:r>
                        <a:rPr lang="es-MX" b="1" dirty="0">
                          <a:solidFill>
                            <a:schemeClr val="tx1"/>
                          </a:solidFill>
                        </a:rPr>
                        <a:t>promover</a:t>
                      </a:r>
                      <a:r>
                        <a:rPr lang="es-MX" dirty="0">
                          <a:solidFill>
                            <a:schemeClr val="tx1"/>
                          </a:solidFill>
                        </a:rPr>
                        <a:t> </a:t>
                      </a:r>
                      <a:r>
                        <a:rPr lang="es-MX" b="1" dirty="0">
                          <a:solidFill>
                            <a:schemeClr val="tx1"/>
                          </a:solidFill>
                        </a:rPr>
                        <a:t>productos</a:t>
                      </a:r>
                      <a:r>
                        <a:rPr lang="es-MX" dirty="0">
                          <a:solidFill>
                            <a:schemeClr val="tx1"/>
                          </a:solidFill>
                        </a:rPr>
                        <a:t> o </a:t>
                      </a:r>
                      <a:r>
                        <a:rPr lang="es-MX" b="1" dirty="0">
                          <a:solidFill>
                            <a:schemeClr val="tx1"/>
                          </a:solidFill>
                        </a:rPr>
                        <a:t>servicios</a:t>
                      </a:r>
                      <a:r>
                        <a:rPr lang="es-MX" dirty="0">
                          <a:solidFill>
                            <a:schemeClr val="tx1"/>
                          </a:solidFill>
                        </a:rPr>
                        <a:t>, así como de </a:t>
                      </a:r>
                      <a:r>
                        <a:rPr lang="es-MX" b="1" dirty="0">
                          <a:solidFill>
                            <a:schemeClr val="tx1"/>
                          </a:solidFill>
                        </a:rPr>
                        <a:t>generar</a:t>
                      </a:r>
                      <a:r>
                        <a:rPr lang="es-MX" dirty="0">
                          <a:solidFill>
                            <a:schemeClr val="tx1"/>
                          </a:solidFill>
                        </a:rPr>
                        <a:t> una </a:t>
                      </a:r>
                      <a:r>
                        <a:rPr lang="es-MX" b="1" dirty="0">
                          <a:solidFill>
                            <a:schemeClr val="tx1"/>
                          </a:solidFill>
                        </a:rPr>
                        <a:t>interacción</a:t>
                      </a:r>
                      <a:r>
                        <a:rPr lang="es-MX" dirty="0">
                          <a:solidFill>
                            <a:schemeClr val="tx1"/>
                          </a:solidFill>
                        </a:rPr>
                        <a:t> </a:t>
                      </a:r>
                      <a:r>
                        <a:rPr lang="es-MX" b="1" dirty="0">
                          <a:solidFill>
                            <a:schemeClr val="tx1"/>
                          </a:solidFill>
                        </a:rPr>
                        <a:t>mayor</a:t>
                      </a:r>
                      <a:r>
                        <a:rPr lang="es-MX" dirty="0">
                          <a:solidFill>
                            <a:schemeClr val="tx1"/>
                          </a:solidFill>
                        </a:rPr>
                        <a:t> con la </a:t>
                      </a:r>
                      <a:r>
                        <a:rPr lang="es-MX" b="1" dirty="0">
                          <a:solidFill>
                            <a:schemeClr val="tx1"/>
                          </a:solidFill>
                        </a:rPr>
                        <a:t>comunidad</a:t>
                      </a:r>
                      <a:r>
                        <a:rPr lang="es-MX" dirty="0">
                          <a:solidFill>
                            <a:schemeClr val="tx1"/>
                          </a:solidFill>
                        </a:rPr>
                        <a:t> de usuarios de la red social en cuestión.</a:t>
                      </a:r>
                    </a:p>
                  </a:txBody>
                  <a:tcPr/>
                </a:tc>
                <a:tc>
                  <a:txBody>
                    <a:bodyPr/>
                    <a:lstStyle/>
                    <a:p>
                      <a:pPr marL="0" marR="0" indent="0" algn="just" defTabSz="457146" rtl="0" eaLnBrk="1" fontAlgn="auto" latinLnBrk="0" hangingPunct="1">
                        <a:lnSpc>
                          <a:spcPct val="100000"/>
                        </a:lnSpc>
                        <a:spcBef>
                          <a:spcPts val="0"/>
                        </a:spcBef>
                        <a:spcAft>
                          <a:spcPts val="0"/>
                        </a:spcAft>
                        <a:buClrTx/>
                        <a:buSzTx/>
                        <a:buFontTx/>
                        <a:buNone/>
                        <a:tabLst/>
                        <a:defRPr/>
                      </a:pPr>
                      <a:r>
                        <a:rPr lang="es-MX" dirty="0">
                          <a:solidFill>
                            <a:schemeClr val="tx1"/>
                          </a:solidFill>
                        </a:rPr>
                        <a:t>Son aquellas que simplemente se encuentra alojadas en el perfil que se está accediendo, sin que se trate de una </a:t>
                      </a:r>
                      <a:r>
                        <a:rPr lang="es-MX" b="1" dirty="0">
                          <a:solidFill>
                            <a:schemeClr val="tx1"/>
                          </a:solidFill>
                        </a:rPr>
                        <a:t>difusión</a:t>
                      </a:r>
                      <a:r>
                        <a:rPr lang="es-MX" dirty="0">
                          <a:solidFill>
                            <a:schemeClr val="tx1"/>
                          </a:solidFill>
                        </a:rPr>
                        <a:t> </a:t>
                      </a:r>
                      <a:r>
                        <a:rPr lang="es-MX" b="1" dirty="0">
                          <a:solidFill>
                            <a:schemeClr val="tx1"/>
                          </a:solidFill>
                        </a:rPr>
                        <a:t>automática</a:t>
                      </a:r>
                      <a:r>
                        <a:rPr lang="es-MX" dirty="0">
                          <a:solidFill>
                            <a:schemeClr val="tx1"/>
                          </a:solidFill>
                        </a:rPr>
                        <a:t>, pues para obtener la información es necesario que exista el </a:t>
                      </a:r>
                      <a:r>
                        <a:rPr lang="es-MX" b="1" dirty="0">
                          <a:solidFill>
                            <a:schemeClr val="tx1"/>
                          </a:solidFill>
                        </a:rPr>
                        <a:t>elemento volitivo</a:t>
                      </a:r>
                      <a:r>
                        <a:rPr lang="es-MX" dirty="0">
                          <a:solidFill>
                            <a:schemeClr val="tx1"/>
                          </a:solidFill>
                        </a:rPr>
                        <a:t> para acceder, pues en el uso ordinario de la red social o internet </a:t>
                      </a:r>
                      <a:r>
                        <a:rPr lang="es-MX" b="1" dirty="0">
                          <a:solidFill>
                            <a:schemeClr val="tx1"/>
                          </a:solidFill>
                        </a:rPr>
                        <a:t>no se provoca un acceso espontáneo.</a:t>
                      </a:r>
                    </a:p>
                    <a:p>
                      <a:pPr marL="0" marR="0" indent="0" algn="just" defTabSz="457146" rtl="0" eaLnBrk="1" fontAlgn="auto" latinLnBrk="0" hangingPunct="1">
                        <a:lnSpc>
                          <a:spcPct val="100000"/>
                        </a:lnSpc>
                        <a:spcBef>
                          <a:spcPts val="0"/>
                        </a:spcBef>
                        <a:spcAft>
                          <a:spcPts val="0"/>
                        </a:spcAft>
                        <a:buClrTx/>
                        <a:buSzTx/>
                        <a:buFontTx/>
                        <a:buNone/>
                        <a:tabLst/>
                        <a:defRPr/>
                      </a:pPr>
                      <a:endParaRPr lang="es-MX" b="1" dirty="0">
                        <a:solidFill>
                          <a:schemeClr val="tx1"/>
                        </a:solidFill>
                      </a:endParaRPr>
                    </a:p>
                  </a:txBody>
                  <a:tcPr/>
                </a:tc>
                <a:extLst>
                  <a:ext uri="{0D108BD9-81ED-4DB2-BD59-A6C34878D82A}">
                    <a16:rowId xmlns:a16="http://schemas.microsoft.com/office/drawing/2014/main" xmlns="" val="3299587058"/>
                  </a:ext>
                </a:extLst>
              </a:tr>
            </a:tbl>
          </a:graphicData>
        </a:graphic>
      </p:graphicFrame>
      <p:sp>
        <p:nvSpPr>
          <p:cNvPr id="3" name="Título 2">
            <a:extLst>
              <a:ext uri="{FF2B5EF4-FFF2-40B4-BE49-F238E27FC236}">
                <a16:creationId xmlns:a16="http://schemas.microsoft.com/office/drawing/2014/main" xmlns="" id="{737C2C3B-839C-B348-85A9-3C2280D1F3F9}"/>
              </a:ext>
            </a:extLst>
          </p:cNvPr>
          <p:cNvSpPr>
            <a:spLocks noGrp="1"/>
          </p:cNvSpPr>
          <p:nvPr>
            <p:ph type="title"/>
          </p:nvPr>
        </p:nvSpPr>
        <p:spPr/>
        <p:txBody>
          <a:bodyPr>
            <a:noAutofit/>
          </a:bodyPr>
          <a:lstStyle/>
          <a:p>
            <a:r>
              <a:rPr lang="es-MX" sz="1800" dirty="0"/>
              <a:t>Diferencia entre publicidad pagada y publicaciones en internet</a:t>
            </a:r>
          </a:p>
        </p:txBody>
      </p:sp>
    </p:spTree>
    <p:extLst>
      <p:ext uri="{BB962C8B-B14F-4D97-AF65-F5344CB8AC3E}">
        <p14:creationId xmlns:p14="http://schemas.microsoft.com/office/powerpoint/2010/main" val="23647848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042001" y="340445"/>
            <a:ext cx="4833238" cy="551950"/>
          </a:xfrm>
        </p:spPr>
        <p:txBody>
          <a:bodyPr>
            <a:normAutofit fontScale="90000"/>
          </a:bodyPr>
          <a:lstStyle/>
          <a:p>
            <a:r>
              <a:rPr lang="es-MX" sz="2200" dirty="0"/>
              <a:t>Redes Sociales publicidad pagada</a:t>
            </a:r>
            <a:endParaRPr lang="es-MX" dirty="0"/>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Proceso Electoral Federal 2018</a:t>
            </a:r>
          </a:p>
        </p:txBody>
      </p:sp>
      <p:sp>
        <p:nvSpPr>
          <p:cNvPr id="6" name="5 CuadroTexto"/>
          <p:cNvSpPr txBox="1"/>
          <p:nvPr/>
        </p:nvSpPr>
        <p:spPr>
          <a:xfrm>
            <a:off x="175844" y="849586"/>
            <a:ext cx="2904075" cy="4901342"/>
          </a:xfrm>
          <a:prstGeom prst="rect">
            <a:avLst/>
          </a:prstGeom>
          <a:noFill/>
          <a:ln w="57150">
            <a:solidFill>
              <a:schemeClr val="tx1">
                <a:lumMod val="50000"/>
                <a:lumOff val="50000"/>
              </a:schemeClr>
            </a:solidFill>
          </a:ln>
        </p:spPr>
        <p:txBody>
          <a:bodyPr wrap="square" rtlCol="0">
            <a:spAutoFit/>
          </a:bodyPr>
          <a:lstStyle/>
          <a:p>
            <a:pPr lvl="0" algn="just" defTabSz="914400">
              <a:spcAft>
                <a:spcPts val="300"/>
              </a:spcAft>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Quejoso: </a:t>
            </a:r>
            <a:r>
              <a:rPr lang="es-MX" sz="1400" dirty="0">
                <a:solidFill>
                  <a:srgbClr val="000000"/>
                </a:solidFill>
                <a:latin typeface="Arial" panose="020B0604020202020204" pitchFamily="34" charset="0"/>
                <a:cs typeface="Arial" panose="020B0604020202020204" pitchFamily="34" charset="0"/>
              </a:rPr>
              <a:t>PRI</a:t>
            </a:r>
          </a:p>
          <a:p>
            <a:pPr algn="just" defTabSz="914400">
              <a:spcAft>
                <a:spcPts val="300"/>
              </a:spcAft>
              <a:defRPr/>
            </a:pPr>
            <a:r>
              <a:rPr lang="es-MX" sz="1400" dirty="0">
                <a:solidFill>
                  <a:srgbClr val="000000"/>
                </a:solidFill>
                <a:latin typeface="Arial" panose="020B0604020202020204" pitchFamily="34" charset="0"/>
                <a:cs typeface="Arial" panose="020B0604020202020204" pitchFamily="34" charset="0"/>
              </a:rPr>
              <a:t>Denunciado</a:t>
            </a: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Ricardo Anaya Cortés, PAN, PRD y MC</a:t>
            </a:r>
          </a:p>
          <a:p>
            <a:pPr algn="just" defTabSz="914400">
              <a:spcAft>
                <a:spcPts val="300"/>
              </a:spcAf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Acuerdo INE </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ACQyD-INE-45/2018</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Medidas cautelares: Improcedentes.</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Sí impugnado</a:t>
            </a:r>
          </a:p>
          <a:p>
            <a:pPr marL="0" marR="0" lvl="0" indent="0" algn="just" defTabSz="914400" rtl="0" eaLnBrk="1" fontAlgn="auto" latinLnBrk="0" hangingPunct="1">
              <a:lnSpc>
                <a:spcPct val="100000"/>
              </a:lnSpc>
              <a:spcBef>
                <a:spcPts val="0"/>
              </a:spcBef>
              <a:spcAft>
                <a:spcPts val="300"/>
              </a:spcAft>
              <a:buClrTx/>
              <a:buSzTx/>
              <a:buFontTx/>
              <a:buNone/>
              <a:tabLst/>
              <a:defRPr/>
            </a:pPr>
            <a:r>
              <a:rPr lang="es-MX" sz="1400" i="1" dirty="0">
                <a:solidFill>
                  <a:srgbClr val="000000"/>
                </a:solidFill>
                <a:latin typeface="Arial" panose="020B0604020202020204" pitchFamily="34" charset="0"/>
                <a:cs typeface="Arial" panose="020B0604020202020204" pitchFamily="34" charset="0"/>
              </a:rPr>
              <a:t>SUP-REP-55/2018</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Confirma</a:t>
            </a:r>
          </a:p>
          <a:p>
            <a:pPr marL="0" marR="0" lvl="0" indent="0" algn="just" defTabSz="914400" rtl="0" eaLnBrk="1" fontAlgn="auto" latinLnBrk="0" hangingPunct="1">
              <a:lnSpc>
                <a:spcPct val="100000"/>
              </a:lnSpc>
              <a:spcBef>
                <a:spcPts val="0"/>
              </a:spcBef>
              <a:spcAft>
                <a:spcPts val="300"/>
              </a:spcAft>
              <a:buClrTx/>
              <a:buSzTx/>
              <a:buFontTx/>
              <a:buNone/>
              <a:tabLst/>
              <a:defRPr/>
            </a:pPr>
            <a:r>
              <a:rPr lang="es-MX" sz="1400" dirty="0">
                <a:solidFill>
                  <a:srgbClr val="000000"/>
                </a:solidFill>
                <a:latin typeface="Arial" panose="020B0604020202020204" pitchFamily="34" charset="0"/>
                <a:cs typeface="Arial" panose="020B0604020202020204" pitchFamily="34" charset="0"/>
              </a:rPr>
              <a:t>Sala Superior señaló que no se trataba de publicidad genérica, sino que posicionaba a Ricardo Anaya</a:t>
            </a:r>
            <a:endParaRPr kumimoji="0" lang="es-MX" sz="1400" b="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Fondo del asunto:</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ES"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Inexistencia de la infracción. </a:t>
            </a:r>
          </a:p>
          <a:p>
            <a:pPr marL="0" marR="0" lvl="0" indent="0" algn="just" defTabSz="914400" rtl="0" eaLnBrk="1" fontAlgn="auto" latinLnBrk="0" hangingPunct="1">
              <a:lnSpc>
                <a:spcPct val="100000"/>
              </a:lnSpc>
              <a:spcBef>
                <a:spcPts val="0"/>
              </a:spcBef>
              <a:spcAft>
                <a:spcPts val="300"/>
              </a:spcAft>
              <a:buClrTx/>
              <a:buSzTx/>
              <a:buFontTx/>
              <a:buNone/>
              <a:tabLst/>
              <a:defRPr/>
            </a:pPr>
            <a:r>
              <a:rPr lang="es-ES" sz="1400" dirty="0">
                <a:solidFill>
                  <a:srgbClr val="000000">
                    <a:lumMod val="50000"/>
                  </a:srgbClr>
                </a:solidFill>
                <a:latin typeface="Arial" panose="020B0604020202020204" pitchFamily="34" charset="0"/>
                <a:cs typeface="Arial" panose="020B0604020202020204" pitchFamily="34" charset="0"/>
              </a:rPr>
              <a:t>SRE-PSC-71/2018</a:t>
            </a:r>
          </a:p>
          <a:p>
            <a:pPr lvl="0" algn="just" defTabSz="914400">
              <a:spcAft>
                <a:spcPts val="300"/>
              </a:spcAft>
              <a:defRPr/>
            </a:pPr>
            <a:r>
              <a:rPr lang="es-ES" sz="1400" dirty="0">
                <a:solidFill>
                  <a:srgbClr val="000000">
                    <a:lumMod val="50000"/>
                  </a:srgbClr>
                </a:solidFill>
                <a:latin typeface="Arial" panose="020B0604020202020204" pitchFamily="34" charset="0"/>
                <a:cs typeface="Arial" panose="020B0604020202020204" pitchFamily="34" charset="0"/>
              </a:rPr>
              <a:t>Inexistente</a:t>
            </a:r>
          </a:p>
          <a:p>
            <a:pPr lvl="0" algn="just" defTabSz="914400">
              <a:spcAft>
                <a:spcPts val="300"/>
              </a:spcAft>
              <a:defRPr/>
            </a:pPr>
            <a:r>
              <a:rPr kumimoji="0" lang="es-ES"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No </a:t>
            </a:r>
            <a:r>
              <a:rPr lang="es-ES" sz="1400" dirty="0">
                <a:solidFill>
                  <a:srgbClr val="000000">
                    <a:lumMod val="50000"/>
                  </a:srgbClr>
                </a:solidFill>
                <a:latin typeface="Arial" panose="020B0604020202020204" pitchFamily="34" charset="0"/>
                <a:cs typeface="Arial" panose="020B0604020202020204" pitchFamily="34" charset="0"/>
              </a:rPr>
              <a:t>impugnada</a:t>
            </a:r>
            <a:endParaRPr kumimoji="0" lang="es-ES"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s-MX"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endParaRPr>
          </a:p>
        </p:txBody>
      </p:sp>
      <p:sp>
        <p:nvSpPr>
          <p:cNvPr id="8" name="7 CuadroTexto"/>
          <p:cNvSpPr txBox="1"/>
          <p:nvPr/>
        </p:nvSpPr>
        <p:spPr>
          <a:xfrm>
            <a:off x="3348680" y="1264078"/>
            <a:ext cx="5421938" cy="3323987"/>
          </a:xfrm>
          <a:prstGeom prst="rect">
            <a:avLst/>
          </a:prstGeom>
          <a:noFill/>
          <a:ln w="57150">
            <a:solidFill>
              <a:schemeClr val="tx1">
                <a:lumMod val="50000"/>
                <a:lumOff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Acuerdo INE</a:t>
            </a:r>
          </a:p>
          <a:p>
            <a:r>
              <a:rPr lang="es-MX" sz="1400" b="1" dirty="0">
                <a:solidFill>
                  <a:srgbClr val="000000"/>
                </a:solidFill>
                <a:latin typeface="Arial" panose="020B0604020202020204" pitchFamily="34" charset="0"/>
                <a:cs typeface="Arial" panose="020B0604020202020204" pitchFamily="34" charset="0"/>
              </a:rPr>
              <a:t>Procedente</a:t>
            </a:r>
            <a:r>
              <a:rPr lang="es-MX" sz="1400" dirty="0">
                <a:solidFill>
                  <a:srgbClr val="000000"/>
                </a:solidFill>
                <a:latin typeface="Arial" panose="020B0604020202020204" pitchFamily="34" charset="0"/>
                <a:cs typeface="Arial" panose="020B0604020202020204" pitchFamily="34" charset="0"/>
              </a:rPr>
              <a:t> la medida cautelar por lo siguiente:</a:t>
            </a:r>
          </a:p>
          <a:p>
            <a:pPr algn="just"/>
            <a:r>
              <a:rPr lang="es-MX" sz="1400" dirty="0">
                <a:solidFill>
                  <a:srgbClr val="000000"/>
                </a:solidFill>
                <a:latin typeface="Arial" panose="020B0604020202020204" pitchFamily="34" charset="0"/>
                <a:cs typeface="Arial" panose="020B0604020202020204" pitchFamily="34" charset="0"/>
              </a:rPr>
              <a:t>•	Existen indicios suficientes para considerar que el video denunciado fue contratado (publicidad pagada) para su difusión en YouTube.</a:t>
            </a:r>
          </a:p>
          <a:p>
            <a:pPr algn="just"/>
            <a:r>
              <a:rPr lang="es-MX" sz="1400" dirty="0">
                <a:solidFill>
                  <a:srgbClr val="000000"/>
                </a:solidFill>
                <a:latin typeface="Arial" panose="020B0604020202020204" pitchFamily="34" charset="0"/>
                <a:cs typeface="Arial" panose="020B0604020202020204" pitchFamily="34" charset="0"/>
              </a:rPr>
              <a:t>•	La publicidad posiciona indebidamente al precandidato de la Coalición “Por México al Frente”, Ricardo Anaya en periodo distinto al de campaña. </a:t>
            </a:r>
          </a:p>
          <a:p>
            <a:pPr algn="just"/>
            <a:r>
              <a:rPr lang="es-MX" sz="1400" dirty="0">
                <a:solidFill>
                  <a:srgbClr val="000000"/>
                </a:solidFill>
                <a:latin typeface="Arial" panose="020B0604020202020204" pitchFamily="34" charset="0"/>
                <a:cs typeface="Arial" panose="020B0604020202020204" pitchFamily="34" charset="0"/>
              </a:rPr>
              <a:t>•	Se aprecia de manera central y destacada la imagen, voz y de Ricardo Anaya precandidato a la Presidencia de la República.</a:t>
            </a:r>
          </a:p>
          <a:p>
            <a:pPr algn="just"/>
            <a:r>
              <a:rPr lang="es-MX" sz="1400" dirty="0">
                <a:solidFill>
                  <a:srgbClr val="000000"/>
                </a:solidFill>
                <a:latin typeface="Arial" panose="020B0604020202020204" pitchFamily="34" charset="0"/>
                <a:cs typeface="Arial" panose="020B0604020202020204" pitchFamily="34" charset="0"/>
              </a:rPr>
              <a:t>•	Se aprecian frases tendentes a posicionarse en el PEF, como lo son: “intentar sacarme de la elección”, “López Obrador ya prometió perdonar a Enrique Peña Nieto y a sus colaboradores”, “los desvíos millonarios de Rosario Robles y José Antonio Meade en SEDESOL”. </a:t>
            </a:r>
          </a:p>
        </p:txBody>
      </p:sp>
      <p:sp>
        <p:nvSpPr>
          <p:cNvPr id="9" name="8 CuadroTexto"/>
          <p:cNvSpPr txBox="1"/>
          <p:nvPr/>
        </p:nvSpPr>
        <p:spPr>
          <a:xfrm>
            <a:off x="3348680" y="4701673"/>
            <a:ext cx="5421938" cy="1815882"/>
          </a:xfrm>
          <a:prstGeom prst="rect">
            <a:avLst/>
          </a:prstGeom>
          <a:noFill/>
          <a:ln w="57150">
            <a:solidFill>
              <a:schemeClr val="tx1">
                <a:lumMod val="50000"/>
                <a:lumOff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Sentencia SRE</a:t>
            </a:r>
          </a:p>
          <a:p>
            <a:pPr lvl="0" algn="just" defTabSz="914400">
              <a:defRPr/>
            </a:pPr>
            <a:r>
              <a:rPr lang="es-MX" sz="1400" dirty="0">
                <a:solidFill>
                  <a:srgbClr val="000000"/>
                </a:solidFill>
                <a:latin typeface="Arial" panose="020B0604020202020204" pitchFamily="34" charset="0"/>
                <a:cs typeface="Arial" panose="020B0604020202020204" pitchFamily="34" charset="0"/>
              </a:rPr>
              <a:t>No se trató de propaganda política o electoral, pues derivado de una serie de eventos que le precedieron (contexto), es un ejercicio comunicativo del PAN, cuya finalidad fue dar a conocer a la ciudadanía la postura de su entonces precandidato a la Presidencia de la República, frente a la actividad institucional de comunicación social que desplegó la PGR; por tanto, no encuadra en las hipótesis de propaganda política, o política electoral.</a:t>
            </a:r>
          </a:p>
        </p:txBody>
      </p:sp>
    </p:spTree>
    <p:extLst>
      <p:ext uri="{BB962C8B-B14F-4D97-AF65-F5344CB8AC3E}">
        <p14:creationId xmlns:p14="http://schemas.microsoft.com/office/powerpoint/2010/main" val="34251776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21209B5F-8B32-A94B-A0AA-1A930CAA12B2}"/>
              </a:ext>
            </a:extLst>
          </p:cNvPr>
          <p:cNvSpPr>
            <a:spLocks noGrp="1"/>
          </p:cNvSpPr>
          <p:nvPr>
            <p:ph type="title"/>
          </p:nvPr>
        </p:nvSpPr>
        <p:spPr/>
        <p:txBody>
          <a:bodyPr>
            <a:normAutofit fontScale="90000"/>
          </a:bodyPr>
          <a:lstStyle/>
          <a:p>
            <a:r>
              <a:rPr lang="es-MX" dirty="0"/>
              <a:t>Publicidad Pagada pagada Ilegal</a:t>
            </a:r>
          </a:p>
        </p:txBody>
      </p:sp>
      <p:pic>
        <p:nvPicPr>
          <p:cNvPr id="4" name="Marcador de contenido 3" descr="Imagen que contiene monitor, texto, foto, periódico&#10;&#10;Descripción generada automáticamente">
            <a:extLst>
              <a:ext uri="{FF2B5EF4-FFF2-40B4-BE49-F238E27FC236}">
                <a16:creationId xmlns:a16="http://schemas.microsoft.com/office/drawing/2014/main" xmlns="" id="{2C2732BB-AE37-F142-8EC7-3BBD59C548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9274" y="1109472"/>
            <a:ext cx="8277733" cy="5108447"/>
          </a:xfrm>
          <a:prstGeom prst="rect">
            <a:avLst/>
          </a:prstGeom>
        </p:spPr>
      </p:pic>
    </p:spTree>
    <p:extLst>
      <p:ext uri="{BB962C8B-B14F-4D97-AF65-F5344CB8AC3E}">
        <p14:creationId xmlns:p14="http://schemas.microsoft.com/office/powerpoint/2010/main" val="302969565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042001" y="340445"/>
            <a:ext cx="4833238" cy="551950"/>
          </a:xfrm>
        </p:spPr>
        <p:txBody>
          <a:bodyPr>
            <a:normAutofit fontScale="90000"/>
          </a:bodyPr>
          <a:lstStyle/>
          <a:p>
            <a:r>
              <a:rPr lang="es-MX" sz="2200" dirty="0"/>
              <a:t>Redes Sociales publicidad pagada en búsquedas en Google</a:t>
            </a:r>
            <a:endParaRPr lang="es-MX" dirty="0"/>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Proceso Electoral Federal 2018</a:t>
            </a:r>
          </a:p>
        </p:txBody>
      </p:sp>
      <p:sp>
        <p:nvSpPr>
          <p:cNvPr id="6" name="5 CuadroTexto"/>
          <p:cNvSpPr txBox="1"/>
          <p:nvPr/>
        </p:nvSpPr>
        <p:spPr>
          <a:xfrm>
            <a:off x="175844" y="849586"/>
            <a:ext cx="2904075" cy="5116785"/>
          </a:xfrm>
          <a:prstGeom prst="rect">
            <a:avLst/>
          </a:prstGeom>
          <a:noFill/>
          <a:ln w="57150">
            <a:solidFill>
              <a:schemeClr val="tx1">
                <a:lumMod val="50000"/>
                <a:lumOff val="50000"/>
              </a:schemeClr>
            </a:solidFill>
          </a:ln>
        </p:spPr>
        <p:txBody>
          <a:bodyPr wrap="square" rtlCol="0">
            <a:spAutoFit/>
          </a:bodyPr>
          <a:lstStyle/>
          <a:p>
            <a:pPr lvl="0" algn="just" defTabSz="914400">
              <a:spcAft>
                <a:spcPts val="300"/>
              </a:spcAft>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Quejoso: </a:t>
            </a:r>
            <a:r>
              <a:rPr lang="es-MX" sz="1400" dirty="0">
                <a:solidFill>
                  <a:srgbClr val="000000"/>
                </a:solidFill>
                <a:latin typeface="Arial" panose="020B0604020202020204" pitchFamily="34" charset="0"/>
                <a:cs typeface="Arial" panose="020B0604020202020204" pitchFamily="34" charset="0"/>
              </a:rPr>
              <a:t>MORENA</a:t>
            </a:r>
          </a:p>
          <a:p>
            <a:pPr algn="just" defTabSz="914400">
              <a:spcAft>
                <a:spcPts val="300"/>
              </a:spcAft>
              <a:defRPr/>
            </a:pPr>
            <a:r>
              <a:rPr lang="es-MX" sz="1400" dirty="0">
                <a:solidFill>
                  <a:srgbClr val="000000"/>
                </a:solidFill>
                <a:latin typeface="Arial" panose="020B0604020202020204" pitchFamily="34" charset="0"/>
                <a:cs typeface="Arial" panose="020B0604020202020204" pitchFamily="34" charset="0"/>
              </a:rPr>
              <a:t>Denunciado</a:t>
            </a: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es-MX" sz="1400" dirty="0">
                <a:solidFill>
                  <a:srgbClr val="000000"/>
                </a:solidFill>
                <a:latin typeface="Arial" panose="020B0604020202020204" pitchFamily="34" charset="0"/>
                <a:cs typeface="Arial" panose="020B0604020202020204" pitchFamily="34" charset="0"/>
              </a:rPr>
              <a:t>José Antonio Meade y la Coalición por México al Frente</a:t>
            </a:r>
          </a:p>
          <a:p>
            <a:pPr algn="just" defTabSz="914400">
              <a:spcAft>
                <a:spcPts val="300"/>
              </a:spcAf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Acuerdo INE </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ACQyD-INE-58/2018</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Medidas cautelares: Improcedentes.</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Sí impugnado</a:t>
            </a:r>
          </a:p>
          <a:p>
            <a:pPr marL="0" marR="0" lvl="0" indent="0" algn="just" defTabSz="914400" rtl="0" eaLnBrk="1" fontAlgn="auto" latinLnBrk="0" hangingPunct="1">
              <a:lnSpc>
                <a:spcPct val="100000"/>
              </a:lnSpc>
              <a:spcBef>
                <a:spcPts val="0"/>
              </a:spcBef>
              <a:spcAft>
                <a:spcPts val="300"/>
              </a:spcAft>
              <a:buClrTx/>
              <a:buSzTx/>
              <a:buFontTx/>
              <a:buNone/>
              <a:tabLst/>
              <a:defRPr/>
            </a:pPr>
            <a:r>
              <a:rPr lang="es-MX" sz="1400" i="1" dirty="0">
                <a:solidFill>
                  <a:srgbClr val="000000"/>
                </a:solidFill>
                <a:latin typeface="Arial" panose="020B0604020202020204" pitchFamily="34" charset="0"/>
                <a:cs typeface="Arial" panose="020B0604020202020204" pitchFamily="34" charset="0"/>
              </a:rPr>
              <a:t>SUP-REP-82/2018</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SS determinó como inoperantes los agravios de MORENA ya que no realizó agravio que desvirtúen las consideraciones de la Comisión de Quejas del INE.</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Fondo del asunto:</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ES"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Inexistencia de la infracción respecto del ciudadano.</a:t>
            </a:r>
          </a:p>
          <a:p>
            <a:pPr lvl="0" algn="just" defTabSz="914400">
              <a:spcAft>
                <a:spcPts val="300"/>
              </a:spcAft>
              <a:defRPr/>
            </a:pPr>
            <a:r>
              <a:rPr lang="es-ES" sz="1400" dirty="0">
                <a:solidFill>
                  <a:srgbClr val="000000">
                    <a:lumMod val="50000"/>
                  </a:srgbClr>
                </a:solidFill>
                <a:latin typeface="Arial" panose="020B0604020202020204" pitchFamily="34" charset="0"/>
                <a:cs typeface="Arial" panose="020B0604020202020204" pitchFamily="34" charset="0"/>
              </a:rPr>
              <a:t>SRE-PSC-23/2018</a:t>
            </a:r>
          </a:p>
          <a:p>
            <a:pPr lvl="0" algn="just" defTabSz="914400">
              <a:spcAft>
                <a:spcPts val="300"/>
              </a:spcAft>
              <a:defRPr/>
            </a:pPr>
            <a:r>
              <a:rPr lang="es-ES" sz="1400" dirty="0">
                <a:solidFill>
                  <a:srgbClr val="000000">
                    <a:lumMod val="50000"/>
                  </a:srgbClr>
                </a:solidFill>
                <a:latin typeface="Arial" panose="020B0604020202020204" pitchFamily="34" charset="0"/>
                <a:cs typeface="Arial" panose="020B0604020202020204" pitchFamily="34" charset="0"/>
              </a:rPr>
              <a:t>Inexistente</a:t>
            </a:r>
          </a:p>
          <a:p>
            <a:pPr lvl="0" algn="just" defTabSz="914400">
              <a:spcAft>
                <a:spcPts val="300"/>
              </a:spcAft>
              <a:defRPr/>
            </a:pPr>
            <a:r>
              <a:rPr kumimoji="0" lang="es-ES"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No </a:t>
            </a:r>
            <a:r>
              <a:rPr lang="es-ES" sz="1400" dirty="0">
                <a:solidFill>
                  <a:srgbClr val="000000">
                    <a:lumMod val="50000"/>
                  </a:srgbClr>
                </a:solidFill>
                <a:latin typeface="Arial" panose="020B0604020202020204" pitchFamily="34" charset="0"/>
                <a:cs typeface="Arial" panose="020B0604020202020204" pitchFamily="34" charset="0"/>
              </a:rPr>
              <a:t>impugnada</a:t>
            </a:r>
            <a:endParaRPr kumimoji="0" lang="es-ES"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s-MX"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endParaRPr>
          </a:p>
        </p:txBody>
      </p:sp>
      <p:sp>
        <p:nvSpPr>
          <p:cNvPr id="7" name="6 CuadroTexto"/>
          <p:cNvSpPr txBox="1"/>
          <p:nvPr/>
        </p:nvSpPr>
        <p:spPr>
          <a:xfrm>
            <a:off x="3617439" y="1276270"/>
            <a:ext cx="5257800" cy="1384995"/>
          </a:xfrm>
          <a:prstGeom prst="rect">
            <a:avLst/>
          </a:prstGeom>
          <a:noFill/>
        </p:spPr>
        <p:txBody>
          <a:bodyPr wrap="square" rtlCol="0">
            <a:spAutoFit/>
          </a:bodyPr>
          <a:lstStyle/>
          <a:p>
            <a:pPr algn="just" defTabSz="914400">
              <a:defRPr/>
            </a:pPr>
            <a:r>
              <a:rPr lang="es-MX" sz="1400" dirty="0">
                <a:solidFill>
                  <a:srgbClr val="000000"/>
                </a:solidFill>
                <a:latin typeface="Arial" panose="020B0604020202020204" pitchFamily="34" charset="0"/>
                <a:cs typeface="Arial" panose="020B0604020202020204" pitchFamily="34" charset="0"/>
              </a:rPr>
              <a:t>Al introducir las palabras: “Andrés Manuel” “Andrés Manuel López” “AMLO” y “Andrés Manuel López Obrador”, en Google, se despliega, entre otras páginas, una liga promocionada como anuncio con la frase “¿Buscando a Andrés Manuel?  Propuestas: Avanzar contigo”; y “¿Buscando a AMLO?  Yo no tengo nada que esconder  meade18.com”.</a:t>
            </a:r>
          </a:p>
        </p:txBody>
      </p:sp>
      <p:sp>
        <p:nvSpPr>
          <p:cNvPr id="8" name="7 CuadroTexto"/>
          <p:cNvSpPr txBox="1"/>
          <p:nvPr/>
        </p:nvSpPr>
        <p:spPr>
          <a:xfrm>
            <a:off x="3134138" y="2717238"/>
            <a:ext cx="2875726" cy="4185761"/>
          </a:xfrm>
          <a:prstGeom prst="rect">
            <a:avLst/>
          </a:prstGeom>
          <a:noFill/>
          <a:ln w="57150">
            <a:solidFill>
              <a:schemeClr val="tx1">
                <a:lumMod val="50000"/>
                <a:lumOff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Acuerdo INE</a:t>
            </a:r>
          </a:p>
          <a:p>
            <a:pPr lvl="0" algn="just" defTabSz="914400">
              <a:defRPr/>
            </a:pPr>
            <a:r>
              <a:rPr lang="es-MX" sz="1400" dirty="0">
                <a:solidFill>
                  <a:srgbClr val="000000"/>
                </a:solidFill>
                <a:latin typeface="Arial" panose="020B0604020202020204" pitchFamily="34" charset="0"/>
                <a:cs typeface="Arial" panose="020B0604020202020204" pitchFamily="34" charset="0"/>
              </a:rPr>
              <a:t>Declaró improcedente la medida cautelar, ya que no confunde al electorado, pues se trata de propaganada de campaña, diseñada conforme a la estrategia de comunicación del partido y candidato denunciados, ya que no existe prohibición jurídica alguna para que los candidatos, partidos políticos, coaliciones, simpatizantes o miltantes, contraten o difundan propaganda electoral en internet. Además, al realizar la búsqueda no dirigía directamente a la información relacionada con José Antonio Meade, sino que se necesitaba la voluntad de ingresar a la página.</a:t>
            </a:r>
          </a:p>
        </p:txBody>
      </p:sp>
      <p:sp>
        <p:nvSpPr>
          <p:cNvPr id="9" name="8 CuadroTexto"/>
          <p:cNvSpPr txBox="1"/>
          <p:nvPr/>
        </p:nvSpPr>
        <p:spPr>
          <a:xfrm>
            <a:off x="5995165" y="2717238"/>
            <a:ext cx="2972991" cy="3323987"/>
          </a:xfrm>
          <a:prstGeom prst="rect">
            <a:avLst/>
          </a:prstGeom>
          <a:noFill/>
          <a:ln w="57150">
            <a:solidFill>
              <a:schemeClr val="tx1">
                <a:lumMod val="50000"/>
                <a:lumOff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Sentencia SRE</a:t>
            </a:r>
          </a:p>
          <a:p>
            <a:pPr lvl="0" algn="just" defTabSz="914400">
              <a:defRPr/>
            </a:pPr>
            <a:r>
              <a:rPr lang="es-MX" sz="1400" dirty="0">
                <a:solidFill>
                  <a:srgbClr val="000000"/>
                </a:solidFill>
                <a:latin typeface="Arial" panose="020B0604020202020204" pitchFamily="34" charset="0"/>
                <a:cs typeface="Arial" panose="020B0604020202020204" pitchFamily="34" charset="0"/>
              </a:rPr>
              <a:t>Determinó inexistente la publicidad denunciada, ya que no generó confusion en el electorado ni presenta información engañosa, además de contar con elementos para identificar que se trata de una publicidad pagada relacionada con José Antonio Meade Kuribreña y aparece junto con otros resultados destacables , exige el </a:t>
            </a:r>
            <a:r>
              <a:rPr lang="es-MX" sz="1400" b="1" dirty="0">
                <a:solidFill>
                  <a:srgbClr val="000000"/>
                </a:solidFill>
                <a:latin typeface="Arial" panose="020B0604020202020204" pitchFamily="34" charset="0"/>
                <a:cs typeface="Arial" panose="020B0604020202020204" pitchFamily="34" charset="0"/>
              </a:rPr>
              <a:t>acto volitivo de la persona</a:t>
            </a:r>
            <a:r>
              <a:rPr lang="es-MX" sz="1400" dirty="0">
                <a:solidFill>
                  <a:srgbClr val="000000"/>
                </a:solidFill>
                <a:latin typeface="Arial" panose="020B0604020202020204" pitchFamily="34" charset="0"/>
                <a:cs typeface="Arial" panose="020B0604020202020204" pitchFamily="34" charset="0"/>
              </a:rPr>
              <a:t> que </a:t>
            </a:r>
            <a:r>
              <a:rPr lang="es-MX" sz="1400" b="1" dirty="0">
                <a:solidFill>
                  <a:srgbClr val="000000"/>
                </a:solidFill>
                <a:latin typeface="Arial" panose="020B0604020202020204" pitchFamily="34" charset="0"/>
                <a:cs typeface="Arial" panose="020B0604020202020204" pitchFamily="34" charset="0"/>
              </a:rPr>
              <a:t>busca</a:t>
            </a:r>
            <a:r>
              <a:rPr lang="es-MX" sz="1400" dirty="0">
                <a:solidFill>
                  <a:srgbClr val="000000"/>
                </a:solidFill>
                <a:latin typeface="Arial" panose="020B0604020202020204" pitchFamily="34" charset="0"/>
                <a:cs typeface="Arial" panose="020B0604020202020204" pitchFamily="34" charset="0"/>
              </a:rPr>
              <a:t> información referente a </a:t>
            </a:r>
            <a:r>
              <a:rPr lang="es-MX" sz="1400" b="1" dirty="0">
                <a:solidFill>
                  <a:srgbClr val="000000"/>
                </a:solidFill>
                <a:latin typeface="Arial" panose="020B0604020202020204" pitchFamily="34" charset="0"/>
                <a:cs typeface="Arial" panose="020B0604020202020204" pitchFamily="34" charset="0"/>
              </a:rPr>
              <a:t>AMLO</a:t>
            </a:r>
            <a:r>
              <a:rPr lang="es-MX" sz="1400" dirty="0">
                <a:solidFill>
                  <a:srgbClr val="000000"/>
                </a:solidFill>
                <a:latin typeface="Arial" panose="020B0604020202020204" pitchFamily="34" charset="0"/>
                <a:cs typeface="Arial" panose="020B0604020202020204" pitchFamily="34" charset="0"/>
              </a:rPr>
              <a:t>, es decir no se presenta de manera espontánea.</a:t>
            </a:r>
          </a:p>
        </p:txBody>
      </p:sp>
    </p:spTree>
    <p:extLst>
      <p:ext uri="{BB962C8B-B14F-4D97-AF65-F5344CB8AC3E}">
        <p14:creationId xmlns:p14="http://schemas.microsoft.com/office/powerpoint/2010/main" val="18409235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042001" y="220968"/>
            <a:ext cx="4984553" cy="671427"/>
          </a:xfrm>
        </p:spPr>
        <p:txBody>
          <a:bodyPr>
            <a:noAutofit/>
          </a:bodyPr>
          <a:lstStyle/>
          <a:p>
            <a:r>
              <a:rPr lang="es-MX" sz="1800" dirty="0"/>
              <a:t>Redes Sociales de persona física </a:t>
            </a:r>
            <a:r>
              <a:rPr lang="es-MX" sz="1800" dirty="0" smtClean="0"/>
              <a:t>identificada y </a:t>
            </a:r>
            <a:r>
              <a:rPr lang="es-MX" sz="1800" dirty="0"/>
              <a:t>violencia política de género</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Federal 2018</a:t>
            </a:r>
          </a:p>
        </p:txBody>
      </p:sp>
      <p:sp>
        <p:nvSpPr>
          <p:cNvPr id="6" name="5 CuadroTexto"/>
          <p:cNvSpPr txBox="1"/>
          <p:nvPr/>
        </p:nvSpPr>
        <p:spPr>
          <a:xfrm>
            <a:off x="389237" y="1067580"/>
            <a:ext cx="2748246" cy="3947234"/>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Quejosa: Magaly Fregoso </a:t>
            </a:r>
            <a:r>
              <a:rPr lang="es-MX" sz="1350" dirty="0" err="1">
                <a:latin typeface="Arial" panose="020B0604020202020204" pitchFamily="34" charset="0"/>
                <a:cs typeface="Arial" panose="020B0604020202020204" pitchFamily="34" charset="0"/>
              </a:rPr>
              <a:t>Ortíz</a:t>
            </a:r>
            <a:endParaRPr lang="es-MX" sz="1350" dirty="0">
              <a:latin typeface="Arial" panose="020B0604020202020204" pitchFamily="34" charset="0"/>
              <a:cs typeface="Arial" panose="020B0604020202020204" pitchFamily="34" charset="0"/>
            </a:endParaRPr>
          </a:p>
          <a:p>
            <a:pPr>
              <a:spcAft>
                <a:spcPts val="300"/>
              </a:spcAft>
            </a:pPr>
            <a:r>
              <a:rPr lang="es-MX" sz="1350" dirty="0">
                <a:latin typeface="Arial" panose="020B0604020202020204" pitchFamily="34" charset="0"/>
                <a:cs typeface="Arial" panose="020B0604020202020204" pitchFamily="34" charset="0"/>
              </a:rPr>
              <a:t>Denunciado: </a:t>
            </a:r>
            <a:r>
              <a:rPr lang="en-US" sz="1400" dirty="0">
                <a:latin typeface="Arial" panose="020B0604020202020204" pitchFamily="34" charset="0"/>
                <a:cs typeface="Arial" panose="020B0604020202020204" pitchFamily="34" charset="0"/>
              </a:rPr>
              <a:t>Rodrigo Aguilera</a:t>
            </a:r>
            <a:endParaRPr lang="es-MX" sz="1400" dirty="0">
              <a:latin typeface="Arial" panose="020B0604020202020204" pitchFamily="34" charset="0"/>
              <a:cs typeface="Arial" panose="020B0604020202020204" pitchFamily="34" charset="0"/>
            </a:endParaRPr>
          </a:p>
          <a:p>
            <a:pPr>
              <a:spcAft>
                <a:spcPts val="300"/>
              </a:spcAft>
            </a:pPr>
            <a:r>
              <a:rPr lang="es-MX" sz="1400" b="1" dirty="0">
                <a:latin typeface="Arial" panose="020B0604020202020204" pitchFamily="34" charset="0"/>
                <a:cs typeface="Arial" panose="020B0604020202020204" pitchFamily="34" charset="0"/>
              </a:rPr>
              <a:t>Acuerdo INE:</a:t>
            </a:r>
          </a:p>
          <a:p>
            <a:pPr>
              <a:spcAft>
                <a:spcPts val="300"/>
              </a:spcAft>
            </a:pPr>
            <a:r>
              <a:rPr lang="es-MX" sz="1400" dirty="0">
                <a:latin typeface="Arial" panose="020B0604020202020204" pitchFamily="34" charset="0"/>
                <a:cs typeface="Arial" panose="020B0604020202020204" pitchFamily="34" charset="0"/>
              </a:rPr>
              <a:t>ACQyD-INE-63/2018</a:t>
            </a:r>
          </a:p>
          <a:p>
            <a:pPr>
              <a:spcAft>
                <a:spcPts val="300"/>
              </a:spcAft>
            </a:pPr>
            <a:r>
              <a:rPr lang="es-MX" sz="1400" dirty="0">
                <a:latin typeface="Arial" panose="020B0604020202020204" pitchFamily="34" charset="0"/>
                <a:cs typeface="Arial" panose="020B0604020202020204" pitchFamily="34" charset="0"/>
              </a:rPr>
              <a:t>Medidas cautelares: Procedentes.</a:t>
            </a:r>
          </a:p>
          <a:p>
            <a:pPr>
              <a:spcAft>
                <a:spcPts val="300"/>
              </a:spcAft>
            </a:pPr>
            <a:r>
              <a:rPr lang="es-MX" sz="1400" i="1" dirty="0">
                <a:latin typeface="Arial" panose="020B0604020202020204" pitchFamily="34" charset="0"/>
                <a:cs typeface="Arial" panose="020B0604020202020204" pitchFamily="34" charset="0"/>
              </a:rPr>
              <a:t>Sí impugnado</a:t>
            </a:r>
          </a:p>
          <a:p>
            <a:pPr>
              <a:spcAft>
                <a:spcPts val="300"/>
              </a:spcAft>
            </a:pPr>
            <a:r>
              <a:rPr lang="es-MX" sz="1400" dirty="0">
                <a:latin typeface="Arial" panose="020B0604020202020204" pitchFamily="34" charset="0"/>
                <a:cs typeface="Arial" panose="020B0604020202020204" pitchFamily="34" charset="0"/>
              </a:rPr>
              <a:t>SUP-REP-142/2018</a:t>
            </a:r>
          </a:p>
          <a:p>
            <a:pPr>
              <a:spcAft>
                <a:spcPts val="300"/>
              </a:spcAft>
            </a:pPr>
            <a:r>
              <a:rPr lang="es-MX" sz="1400" dirty="0">
                <a:latin typeface="Arial" panose="020B0604020202020204" pitchFamily="34" charset="0"/>
                <a:cs typeface="Arial" panose="020B0604020202020204" pitchFamily="34" charset="0"/>
              </a:rPr>
              <a:t>(Se confirmó acuerdo del INE).</a:t>
            </a:r>
          </a:p>
          <a:p>
            <a:pPr>
              <a:spcAft>
                <a:spcPts val="300"/>
              </a:spcAft>
            </a:pPr>
            <a:r>
              <a:rPr lang="es-MX" sz="1350" b="1" dirty="0">
                <a:latin typeface="Arial" panose="020B0604020202020204" pitchFamily="34" charset="0"/>
                <a:cs typeface="Arial" panose="020B0604020202020204" pitchFamily="34" charset="0"/>
              </a:rPr>
              <a:t>Fondo del asunto:</a:t>
            </a:r>
          </a:p>
          <a:p>
            <a:pPr>
              <a:spcAft>
                <a:spcPts val="300"/>
              </a:spcAft>
            </a:pPr>
            <a:r>
              <a:rPr lang="es-MX" sz="1400" dirty="0">
                <a:latin typeface="Arial" panose="020B0604020202020204" pitchFamily="34" charset="0"/>
                <a:cs typeface="Arial" panose="020B0604020202020204" pitchFamily="34" charset="0"/>
              </a:rPr>
              <a:t>SRE-PSC-108/2018</a:t>
            </a:r>
            <a:r>
              <a:rPr lang="es-ES_tradnl" sz="1400" dirty="0">
                <a:latin typeface="Arial" panose="020B0604020202020204" pitchFamily="34" charset="0"/>
                <a:cs typeface="Arial" panose="020B0604020202020204" pitchFamily="34" charset="0"/>
              </a:rPr>
              <a:t>.</a:t>
            </a:r>
          </a:p>
          <a:p>
            <a:pPr>
              <a:spcAft>
                <a:spcPts val="300"/>
              </a:spcAft>
            </a:pPr>
            <a:r>
              <a:rPr lang="es-MX" sz="1350" dirty="0">
                <a:latin typeface="Arial" panose="020B0604020202020204" pitchFamily="34" charset="0"/>
                <a:cs typeface="Arial" panose="020B0604020202020204" pitchFamily="34" charset="0"/>
              </a:rPr>
              <a:t>Existencia de la infracción.</a:t>
            </a:r>
          </a:p>
          <a:p>
            <a:pPr>
              <a:spcAft>
                <a:spcPts val="300"/>
              </a:spcAft>
            </a:pPr>
            <a:r>
              <a:rPr lang="es-MX" sz="1350" dirty="0">
                <a:latin typeface="Arial" panose="020B0604020202020204" pitchFamily="34" charset="0"/>
                <a:cs typeface="Arial" panose="020B0604020202020204" pitchFamily="34" charset="0"/>
              </a:rPr>
              <a:t>Multa $5,077.80 y ordena medidas de reparación y no repetición.</a:t>
            </a:r>
          </a:p>
          <a:p>
            <a:pPr>
              <a:spcAft>
                <a:spcPts val="300"/>
              </a:spcAft>
            </a:pPr>
            <a:r>
              <a:rPr lang="es-MX" sz="1350" b="1" i="1" dirty="0">
                <a:latin typeface="Arial" panose="020B0604020202020204" pitchFamily="34" charset="0"/>
                <a:cs typeface="Arial" panose="020B0604020202020204" pitchFamily="34" charset="0"/>
              </a:rPr>
              <a:t>No impugnado</a:t>
            </a:r>
            <a:r>
              <a:rPr lang="es-MX" sz="1350" b="1" dirty="0">
                <a:latin typeface="Arial" panose="020B0604020202020204" pitchFamily="34" charset="0"/>
                <a:cs typeface="Arial" panose="020B0604020202020204" pitchFamily="34" charset="0"/>
              </a:rPr>
              <a:t>.</a:t>
            </a:r>
          </a:p>
        </p:txBody>
      </p:sp>
      <p:sp>
        <p:nvSpPr>
          <p:cNvPr id="8" name="7 CuadroTexto"/>
          <p:cNvSpPr txBox="1"/>
          <p:nvPr/>
        </p:nvSpPr>
        <p:spPr>
          <a:xfrm>
            <a:off x="389237" y="5252038"/>
            <a:ext cx="3530719" cy="1384995"/>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pPr algn="just"/>
            <a:r>
              <a:rPr lang="es-MX" sz="1400" dirty="0">
                <a:latin typeface="Arial" panose="020B0604020202020204" pitchFamily="34" charset="0"/>
                <a:cs typeface="Arial" panose="020B0604020202020204" pitchFamily="34" charset="0"/>
              </a:rPr>
              <a:t>Procedente las medidas cautelares en contra de periodista que publicó en el  perfil “V Poder” de Facebook expresiones que constituyen violencia política en razón de género.</a:t>
            </a:r>
          </a:p>
        </p:txBody>
      </p:sp>
      <p:sp>
        <p:nvSpPr>
          <p:cNvPr id="9" name="8 CuadroTexto"/>
          <p:cNvSpPr txBox="1"/>
          <p:nvPr/>
        </p:nvSpPr>
        <p:spPr>
          <a:xfrm>
            <a:off x="4042001" y="5252037"/>
            <a:ext cx="4547171" cy="1384995"/>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ES" sz="1400" dirty="0">
                <a:latin typeface="Arial" panose="020B0604020202020204" pitchFamily="34" charset="0"/>
                <a:cs typeface="Arial" panose="020B0604020202020204" pitchFamily="34" charset="0"/>
              </a:rPr>
              <a:t>Los calificativos empleados por el periodista refuerzan estereotipos de género que afectan la intimidad y vida sexual de la víctima, siendo exhibida como objeto por su condición de mujer, dependiente y subordinada a un hombre.</a:t>
            </a:r>
            <a:endParaRPr lang="es-MX" sz="1400" dirty="0">
              <a:latin typeface="Arial" panose="020B0604020202020204" pitchFamily="34" charset="0"/>
              <a:cs typeface="Arial" panose="020B0604020202020204" pitchFamily="34" charset="0"/>
            </a:endParaRPr>
          </a:p>
        </p:txBody>
      </p:sp>
      <p:sp>
        <p:nvSpPr>
          <p:cNvPr id="2" name="Rectángulo 1"/>
          <p:cNvSpPr/>
          <p:nvPr/>
        </p:nvSpPr>
        <p:spPr>
          <a:xfrm>
            <a:off x="3348680" y="1344216"/>
            <a:ext cx="5284956" cy="3785652"/>
          </a:xfrm>
          <a:prstGeom prst="rect">
            <a:avLst/>
          </a:prstGeom>
        </p:spPr>
        <p:txBody>
          <a:bodyPr wrap="square">
            <a:spAutoFit/>
          </a:bodyPr>
          <a:lstStyle/>
          <a:p>
            <a:r>
              <a:rPr lang="es-ES_tradnl" sz="1400" b="1" i="1" dirty="0">
                <a:latin typeface="Arial" panose="020B0604020202020204" pitchFamily="34" charset="0"/>
                <a:cs typeface="Arial" panose="020B0604020202020204" pitchFamily="34" charset="0"/>
              </a:rPr>
              <a:t>Expresiones publicadas en redes sociales: </a:t>
            </a:r>
          </a:p>
          <a:p>
            <a:endParaRPr lang="es-MX" sz="1200" i="1" dirty="0">
              <a:latin typeface="Arial" panose="020B0604020202020204" pitchFamily="34" charset="0"/>
              <a:cs typeface="Arial" panose="020B0604020202020204" pitchFamily="34" charset="0"/>
            </a:endParaRPr>
          </a:p>
          <a:p>
            <a:pPr marL="171450" lvl="0" indent="-171450" algn="just">
              <a:buFont typeface="Arial" panose="020B0604020202020204" pitchFamily="34" charset="0"/>
              <a:buChar char="•"/>
            </a:pPr>
            <a:r>
              <a:rPr lang="es-MX" sz="1200" i="1" dirty="0">
                <a:latin typeface="Arial" panose="020B0604020202020204" pitchFamily="34" charset="0"/>
                <a:cs typeface="Arial" panose="020B0604020202020204" pitchFamily="34" charset="0"/>
              </a:rPr>
              <a:t>Se transporta en un vehículo Honda, Ridge Line (pintado asquerosamente de rosa, el color favorito de "</a:t>
            </a:r>
            <a:r>
              <a:rPr lang="es-MX" sz="1200" i="1" dirty="0" err="1">
                <a:latin typeface="Arial" panose="020B0604020202020204" pitchFamily="34" charset="0"/>
                <a:cs typeface="Arial" panose="020B0604020202020204" pitchFamily="34" charset="0"/>
              </a:rPr>
              <a:t>Pinky</a:t>
            </a:r>
            <a:r>
              <a:rPr lang="es-MX" sz="1200" i="1" dirty="0">
                <a:latin typeface="Arial" panose="020B0604020202020204" pitchFamily="34" charset="0"/>
                <a:cs typeface="Arial" panose="020B0604020202020204" pitchFamily="34" charset="0"/>
              </a:rPr>
              <a:t>") </a:t>
            </a:r>
            <a:r>
              <a:rPr lang="es-MX" sz="1200" b="1" i="1" dirty="0">
                <a:latin typeface="Arial" panose="020B0604020202020204" pitchFamily="34" charset="0"/>
                <a:cs typeface="Arial" panose="020B0604020202020204" pitchFamily="34" charset="0"/>
              </a:rPr>
              <a:t>que le "bajó" (¿O de ahí se cobró lo dado?) </a:t>
            </a:r>
            <a:r>
              <a:rPr lang="es-MX" sz="1200" i="1" dirty="0">
                <a:latin typeface="Arial" panose="020B0604020202020204" pitchFamily="34" charset="0"/>
                <a:cs typeface="Arial" panose="020B0604020202020204" pitchFamily="34" charset="0"/>
              </a:rPr>
              <a:t>a otro viejito, un poblano, Dante le dio en julio del año pasado (¿a cambio de qué?).</a:t>
            </a:r>
          </a:p>
          <a:p>
            <a:pPr marL="171450" lvl="0" indent="-171450" algn="just">
              <a:buFont typeface="Arial" panose="020B0604020202020204" pitchFamily="34" charset="0"/>
              <a:buChar char="•"/>
            </a:pPr>
            <a:r>
              <a:rPr lang="es-MX" sz="1200" b="1" i="1" dirty="0">
                <a:latin typeface="Arial" panose="020B0604020202020204" pitchFamily="34" charset="0"/>
                <a:cs typeface="Arial" panose="020B0604020202020204" pitchFamily="34" charset="0"/>
              </a:rPr>
              <a:t>La maternidad le sentó fatal... Y luego la maquillan como hetaira. (hetaira es prostituta).</a:t>
            </a:r>
          </a:p>
          <a:p>
            <a:pPr marL="171450" lvl="0" indent="-171450" algn="just">
              <a:buFont typeface="Arial" panose="020B0604020202020204" pitchFamily="34" charset="0"/>
              <a:buChar char="•"/>
            </a:pPr>
            <a:r>
              <a:rPr lang="es-MX" sz="1200" i="1" dirty="0">
                <a:latin typeface="Arial" panose="020B0604020202020204" pitchFamily="34" charset="0"/>
                <a:cs typeface="Arial" panose="020B0604020202020204" pitchFamily="34" charset="0"/>
              </a:rPr>
              <a:t>Magaly Iba  por la Cabeza  del Secretario… y no, no como acostumbra (ir por las "cabezas" --que besas dice ella--).</a:t>
            </a:r>
          </a:p>
          <a:p>
            <a:pPr marL="171450" lvl="0" indent="-171450" algn="just">
              <a:buFont typeface="Arial" panose="020B0604020202020204" pitchFamily="34" charset="0"/>
              <a:buChar char="•"/>
            </a:pPr>
            <a:r>
              <a:rPr lang="es-MX" sz="1200" b="1" i="1" dirty="0">
                <a:latin typeface="Arial" panose="020B0604020202020204" pitchFamily="34" charset="0"/>
                <a:cs typeface="Arial" panose="020B0604020202020204" pitchFamily="34" charset="0"/>
              </a:rPr>
              <a:t>La vividora</a:t>
            </a:r>
            <a:r>
              <a:rPr lang="es-MX" sz="1200" i="1" dirty="0">
                <a:latin typeface="Arial" panose="020B0604020202020204" pitchFamily="34" charset="0"/>
                <a:cs typeface="Arial" panose="020B0604020202020204" pitchFamily="34" charset="0"/>
              </a:rPr>
              <a:t> Magaly Fregoso está en el lugar siete se la lista PLURINOMINAL </a:t>
            </a:r>
            <a:r>
              <a:rPr lang="es-MX" sz="1200" b="1" i="1" dirty="0">
                <a:latin typeface="Arial" panose="020B0604020202020204" pitchFamily="34" charset="0"/>
                <a:cs typeface="Arial" panose="020B0604020202020204" pitchFamily="34" charset="0"/>
              </a:rPr>
              <a:t>a cambio de no sé qué con @</a:t>
            </a:r>
            <a:r>
              <a:rPr lang="es-MX" sz="1200" b="1" i="1" dirty="0" err="1">
                <a:latin typeface="Arial" panose="020B0604020202020204" pitchFamily="34" charset="0"/>
                <a:cs typeface="Arial" panose="020B0604020202020204" pitchFamily="34" charset="0"/>
              </a:rPr>
              <a:t>dantedelgado</a:t>
            </a:r>
            <a:r>
              <a:rPr lang="es-MX" sz="1200" b="1" i="1" dirty="0">
                <a:latin typeface="Arial" panose="020B0604020202020204" pitchFamily="34" charset="0"/>
                <a:cs typeface="Arial" panose="020B0604020202020204" pitchFamily="34" charset="0"/>
              </a:rPr>
              <a:t>.</a:t>
            </a:r>
          </a:p>
          <a:p>
            <a:pPr marL="171450" lvl="0" indent="-171450" algn="just">
              <a:buFont typeface="Arial" panose="020B0604020202020204" pitchFamily="34" charset="0"/>
              <a:buChar char="•"/>
            </a:pPr>
            <a:r>
              <a:rPr lang="es-MX" sz="1200" i="1" dirty="0">
                <a:latin typeface="Arial" panose="020B0604020202020204" pitchFamily="34" charset="0"/>
                <a:cs typeface="Arial" panose="020B0604020202020204" pitchFamily="34" charset="0"/>
              </a:rPr>
              <a:t>Quizá Magaly sí le compitiera a Dávalos por una fémina.</a:t>
            </a:r>
          </a:p>
          <a:p>
            <a:pPr marL="171450" lvl="0" indent="-171450" algn="just">
              <a:buFont typeface="Arial" panose="020B0604020202020204" pitchFamily="34" charset="0"/>
              <a:buChar char="•"/>
            </a:pPr>
            <a:r>
              <a:rPr lang="es-MX" sz="1200" i="1" dirty="0">
                <a:latin typeface="Arial" panose="020B0604020202020204" pitchFamily="34" charset="0"/>
                <a:cs typeface="Arial" panose="020B0604020202020204" pitchFamily="34" charset="0"/>
              </a:rPr>
              <a:t>Magaly, </a:t>
            </a:r>
            <a:r>
              <a:rPr lang="es-MX" sz="1200" b="1" i="1" dirty="0">
                <a:latin typeface="Arial" panose="020B0604020202020204" pitchFamily="34" charset="0"/>
                <a:cs typeface="Arial" panose="020B0604020202020204" pitchFamily="34" charset="0"/>
              </a:rPr>
              <a:t>la que le intercambió las </a:t>
            </a:r>
            <a:r>
              <a:rPr lang="es-MX" sz="1200" b="1" i="1" dirty="0" err="1">
                <a:latin typeface="Arial" panose="020B0604020202020204" pitchFamily="34" charset="0"/>
                <a:cs typeface="Arial" panose="020B0604020202020204" pitchFamily="34" charset="0"/>
              </a:rPr>
              <a:t>tepanjuanas</a:t>
            </a:r>
            <a:r>
              <a:rPr lang="es-MX" sz="1200" b="1" i="1" dirty="0">
                <a:latin typeface="Arial" panose="020B0604020202020204" pitchFamily="34" charset="0"/>
                <a:cs typeface="Arial" panose="020B0604020202020204" pitchFamily="34" charset="0"/>
              </a:rPr>
              <a:t> al viejito.</a:t>
            </a:r>
          </a:p>
          <a:p>
            <a:pPr marL="171450" lvl="0" indent="-171450" algn="just">
              <a:buFont typeface="Arial" panose="020B0604020202020204" pitchFamily="34" charset="0"/>
              <a:buChar char="•"/>
            </a:pPr>
            <a:r>
              <a:rPr lang="es-MX" sz="1200" i="1" dirty="0">
                <a:latin typeface="Arial" panose="020B0604020202020204" pitchFamily="34" charset="0"/>
                <a:cs typeface="Arial" panose="020B0604020202020204" pitchFamily="34" charset="0"/>
              </a:rPr>
              <a:t>Magaly Fregoso, de verdad, una de las creaturas políticas más monstruosas de la historia reciente de la ciudad. Su última fue que, así, </a:t>
            </a:r>
            <a:r>
              <a:rPr lang="es-MX" sz="1200" b="1" i="1" dirty="0">
                <a:latin typeface="Arial" panose="020B0604020202020204" pitchFamily="34" charset="0"/>
                <a:cs typeface="Arial" panose="020B0604020202020204" pitchFamily="34" charset="0"/>
              </a:rPr>
              <a:t>a calzón quitado</a:t>
            </a:r>
            <a:r>
              <a:rPr lang="es-MX" sz="1200" i="1" dirty="0">
                <a:latin typeface="Arial" panose="020B0604020202020204" pitchFamily="34" charset="0"/>
                <a:cs typeface="Arial" panose="020B0604020202020204" pitchFamily="34" charset="0"/>
              </a:rPr>
              <a:t>, como siempre opera.</a:t>
            </a:r>
          </a:p>
          <a:p>
            <a:pPr marL="171450" lvl="0" indent="-171450" algn="just">
              <a:buFont typeface="Arial" panose="020B0604020202020204" pitchFamily="34" charset="0"/>
              <a:buChar char="•"/>
            </a:pPr>
            <a:r>
              <a:rPr lang="es-MX" sz="1200" b="1" i="1" dirty="0">
                <a:latin typeface="Arial" panose="020B0604020202020204" pitchFamily="34" charset="0"/>
                <a:cs typeface="Arial" panose="020B0604020202020204" pitchFamily="34" charset="0"/>
              </a:rPr>
              <a:t>Una alimaña ponzoñosa que utiliza la cola </a:t>
            </a:r>
            <a:r>
              <a:rPr lang="es-MX" sz="1200" i="1" dirty="0">
                <a:latin typeface="Arial" panose="020B0604020202020204" pitchFamily="34" charset="0"/>
                <a:cs typeface="Arial" panose="020B0604020202020204" pitchFamily="34" charset="0"/>
              </a:rPr>
              <a:t>ya sea para buscar favores o para picar a quienes confían en ella, generalmente por la espalda.</a:t>
            </a: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3070371" y="1344216"/>
            <a:ext cx="5956183" cy="307777"/>
          </a:xfrm>
          <a:prstGeom prst="rect">
            <a:avLst/>
          </a:prstGeom>
        </p:spPr>
        <p:txBody>
          <a:bodyPr wrap="square">
            <a:spAutoFit/>
          </a:bodyPr>
          <a:lstStyle/>
          <a:p>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527366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fontScale="90000"/>
          </a:bodyPr>
          <a:lstStyle/>
          <a:p>
            <a:r>
              <a:rPr lang="es-MX" dirty="0"/>
              <a:t>Redes Sociales perfil privado</a:t>
            </a:r>
            <a:br>
              <a:rPr lang="es-MX" dirty="0"/>
            </a:br>
            <a:r>
              <a:rPr lang="es-MX" dirty="0"/>
              <a:t>Publicidad no pagada</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Proceso Electoral Federal 2018</a:t>
            </a:r>
          </a:p>
        </p:txBody>
      </p:sp>
      <p:sp>
        <p:nvSpPr>
          <p:cNvPr id="6" name="5 CuadroTexto"/>
          <p:cNvSpPr txBox="1"/>
          <p:nvPr/>
        </p:nvSpPr>
        <p:spPr>
          <a:xfrm>
            <a:off x="96715" y="1430158"/>
            <a:ext cx="2904075" cy="4939814"/>
          </a:xfrm>
          <a:prstGeom prst="rect">
            <a:avLst/>
          </a:prstGeom>
          <a:noFill/>
          <a:ln w="57150">
            <a:solidFill>
              <a:schemeClr val="tx1">
                <a:lumMod val="50000"/>
                <a:lumOff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Quejoso: </a:t>
            </a:r>
            <a:r>
              <a:rPr lang="es-MX" sz="1400" dirty="0">
                <a:solidFill>
                  <a:srgbClr val="000000"/>
                </a:solidFill>
                <a:latin typeface="Arial" panose="020B0604020202020204" pitchFamily="34" charset="0"/>
                <a:cs typeface="Arial" panose="020B0604020202020204" pitchFamily="34" charset="0"/>
              </a:rPr>
              <a:t>PRD</a:t>
            </a:r>
            <a:endPar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Denunciado: AMLO y MORENA</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Acuerdo INE </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ACQyD-INE-1/2018</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Medidas cautelares: Improcedentes</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Sí impugnado</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SUP-REP-3/2018</a:t>
            </a:r>
          </a:p>
          <a:p>
            <a:pPr marL="0" marR="0" lvl="0" indent="0" algn="just" defTabSz="914400" rtl="0" eaLnBrk="1" fontAlgn="auto" latinLnBrk="0" hangingPunct="1">
              <a:lnSpc>
                <a:spcPct val="100000"/>
              </a:lnSpc>
              <a:spcBef>
                <a:spcPts val="0"/>
              </a:spcBef>
              <a:spcAft>
                <a:spcPts val="300"/>
              </a:spcAft>
              <a:buClrTx/>
              <a:buSzTx/>
              <a:buFontTx/>
              <a:buNone/>
              <a:tabLst/>
              <a:defRPr/>
            </a:pPr>
            <a:r>
              <a:rPr lang="es-MX" sz="1400" i="1" dirty="0">
                <a:solidFill>
                  <a:srgbClr val="000000"/>
                </a:solidFill>
                <a:latin typeface="Arial" panose="020B0604020202020204" pitchFamily="34" charset="0"/>
                <a:cs typeface="Arial" panose="020B0604020202020204" pitchFamily="34" charset="0"/>
              </a:rPr>
              <a:t>Confirma</a:t>
            </a:r>
            <a:endParaRPr kumimoji="0" lang="es-MX"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Sala Superior señaló que la propaganda denunciada no colmaba el elemento subjetivo por lo que no se puede acreditar los actos anticipados de campaña.</a:t>
            </a:r>
          </a:p>
          <a:p>
            <a:pPr marL="0" marR="0" lvl="0" indent="0" algn="just" defTabSz="914400" rtl="0" eaLnBrk="1" fontAlgn="auto" latinLnBrk="0" hangingPunct="1">
              <a:lnSpc>
                <a:spcPct val="100000"/>
              </a:lnSpc>
              <a:spcBef>
                <a:spcPts val="0"/>
              </a:spcBef>
              <a:spcAft>
                <a:spcPts val="30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Fondo del asunto:</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SRE-PSC-53/2018</a:t>
            </a:r>
          </a:p>
          <a:p>
            <a:pPr marL="0" marR="0" lvl="0" indent="0" algn="l" defTabSz="914400" rtl="0" eaLnBrk="1" fontAlgn="auto" latinLnBrk="0" hangingPunct="1">
              <a:lnSpc>
                <a:spcPct val="100000"/>
              </a:lnSpc>
              <a:spcBef>
                <a:spcPts val="0"/>
              </a:spcBef>
              <a:spcAft>
                <a:spcPts val="300"/>
              </a:spcAft>
              <a:buClrTx/>
              <a:buSzTx/>
              <a:buFontTx/>
              <a:buNone/>
              <a:tabLst/>
              <a:defRPr/>
            </a:pPr>
            <a:r>
              <a:rPr lang="es-MX" sz="1400" dirty="0">
                <a:solidFill>
                  <a:srgbClr val="000000">
                    <a:lumMod val="50000"/>
                  </a:srgbClr>
                </a:solidFill>
                <a:latin typeface="Arial" panose="020B0604020202020204" pitchFamily="34" charset="0"/>
                <a:cs typeface="Arial" panose="020B0604020202020204" pitchFamily="34" charset="0"/>
              </a:rPr>
              <a:t>Inexistente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Sí impugnado</a:t>
            </a:r>
          </a:p>
          <a:p>
            <a:pPr marL="0" marR="0" lvl="0" indent="0" algn="l" defTabSz="914400" rtl="0" eaLnBrk="1" fontAlgn="auto" latinLnBrk="0" hangingPunct="1">
              <a:lnSpc>
                <a:spcPct val="100000"/>
              </a:lnSpc>
              <a:spcBef>
                <a:spcPts val="0"/>
              </a:spcBef>
              <a:spcAft>
                <a:spcPts val="300"/>
              </a:spcAft>
              <a:buClrTx/>
              <a:buSzTx/>
              <a:buFontTx/>
              <a:buNone/>
              <a:tabLst/>
              <a:defRPr/>
            </a:pPr>
            <a:r>
              <a:rPr lang="es-MX" sz="1400" dirty="0">
                <a:solidFill>
                  <a:srgbClr val="000000">
                    <a:lumMod val="50000"/>
                  </a:srgbClr>
                </a:solidFill>
                <a:latin typeface="Arial" panose="020B0604020202020204" pitchFamily="34" charset="0"/>
                <a:cs typeface="Arial" panose="020B0604020202020204" pitchFamily="34" charset="0"/>
              </a:rPr>
              <a:t>SUP-REP-67/2018</a:t>
            </a:r>
            <a:endParaRPr kumimoji="0" lang="es-MX"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s-MX" sz="1400" b="0" i="0" u="none" strike="noStrike" kern="1200" cap="none" spc="0" normalizeH="0" baseline="0" noProof="0" dirty="0">
                <a:ln>
                  <a:noFill/>
                </a:ln>
                <a:solidFill>
                  <a:srgbClr val="000000">
                    <a:lumMod val="50000"/>
                  </a:srgbClr>
                </a:solidFill>
                <a:effectLst/>
                <a:uLnTx/>
                <a:uFillTx/>
                <a:latin typeface="Arial" panose="020B0604020202020204" pitchFamily="34" charset="0"/>
                <a:ea typeface="+mn-ea"/>
                <a:cs typeface="Arial" panose="020B0604020202020204" pitchFamily="34" charset="0"/>
              </a:rPr>
              <a:t>Confirma </a:t>
            </a:r>
          </a:p>
        </p:txBody>
      </p:sp>
      <p:sp>
        <p:nvSpPr>
          <p:cNvPr id="8" name="7 CuadroTexto"/>
          <p:cNvSpPr txBox="1"/>
          <p:nvPr/>
        </p:nvSpPr>
        <p:spPr>
          <a:xfrm>
            <a:off x="3130667" y="1465066"/>
            <a:ext cx="2875726" cy="2893100"/>
          </a:xfrm>
          <a:prstGeom prst="rect">
            <a:avLst/>
          </a:prstGeom>
          <a:noFill/>
          <a:ln w="57150">
            <a:solidFill>
              <a:schemeClr val="tx1">
                <a:lumMod val="50000"/>
                <a:lumOff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Acuerdo INE</a:t>
            </a:r>
          </a:p>
          <a:p>
            <a:pPr algn="just" defTabSz="914400">
              <a:defRPr/>
            </a:pPr>
            <a:r>
              <a:rPr lang="es-MX" sz="1400" b="1" dirty="0">
                <a:solidFill>
                  <a:srgbClr val="000000"/>
                </a:solidFill>
                <a:latin typeface="Arial" panose="020B0604020202020204" pitchFamily="34" charset="0"/>
                <a:cs typeface="Arial" panose="020B0604020202020204" pitchFamily="34" charset="0"/>
              </a:rPr>
              <a:t>Improcedente</a:t>
            </a:r>
            <a:r>
              <a:rPr lang="es-MX" sz="1400" dirty="0">
                <a:solidFill>
                  <a:srgbClr val="000000"/>
                </a:solidFill>
                <a:latin typeface="Arial" panose="020B0604020202020204" pitchFamily="34" charset="0"/>
                <a:cs typeface="Arial" panose="020B0604020202020204" pitchFamily="34" charset="0"/>
              </a:rPr>
              <a:t> la medida cautelar respecto de un cartel, ya que el material denunciado se encuentra alojado en Instagram, dentro de cuentas o perfiles creados por </a:t>
            </a:r>
            <a:r>
              <a:rPr lang="es-MX" sz="1400" b="1" dirty="0">
                <a:solidFill>
                  <a:srgbClr val="000000"/>
                </a:solidFill>
                <a:latin typeface="Arial" panose="020B0604020202020204" pitchFamily="34" charset="0"/>
                <a:cs typeface="Arial" panose="020B0604020202020204" pitchFamily="34" charset="0"/>
              </a:rPr>
              <a:t>personas físicas </a:t>
            </a:r>
            <a:r>
              <a:rPr lang="es-MX" sz="1400" dirty="0">
                <a:solidFill>
                  <a:srgbClr val="000000"/>
                </a:solidFill>
                <a:latin typeface="Arial" panose="020B0604020202020204" pitchFamily="34" charset="0"/>
                <a:cs typeface="Arial" panose="020B0604020202020204" pitchFamily="34" charset="0"/>
              </a:rPr>
              <a:t>y no de propaganda pagada. Por tanto, en estos medios </a:t>
            </a:r>
            <a:r>
              <a:rPr lang="es-MX" sz="1400" b="1" dirty="0">
                <a:solidFill>
                  <a:srgbClr val="000000"/>
                </a:solidFill>
                <a:latin typeface="Arial" panose="020B0604020202020204" pitchFamily="34" charset="0"/>
                <a:cs typeface="Arial" panose="020B0604020202020204" pitchFamily="34" charset="0"/>
              </a:rPr>
              <a:t>existe un ámbito reforzado de la libertad de expresión</a:t>
            </a:r>
            <a:r>
              <a:rPr lang="es-MX" sz="1400" dirty="0">
                <a:solidFill>
                  <a:srgbClr val="000000"/>
                </a:solidFill>
                <a:latin typeface="Arial" panose="020B0604020202020204" pitchFamily="34" charset="0"/>
                <a:cs typeface="Arial" panose="020B0604020202020204" pitchFamily="34" charset="0"/>
              </a:rPr>
              <a:t> respecto de la información que se coloca o difunde en este tipo de medios.</a:t>
            </a:r>
            <a:endPar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8 CuadroTexto"/>
          <p:cNvSpPr txBox="1"/>
          <p:nvPr/>
        </p:nvSpPr>
        <p:spPr>
          <a:xfrm>
            <a:off x="6074294" y="1465065"/>
            <a:ext cx="2972991" cy="5047536"/>
          </a:xfrm>
          <a:prstGeom prst="rect">
            <a:avLst/>
          </a:prstGeom>
          <a:noFill/>
          <a:ln w="57150">
            <a:solidFill>
              <a:schemeClr val="tx1">
                <a:lumMod val="50000"/>
                <a:lumOff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Sentencia SRE</a:t>
            </a:r>
          </a:p>
          <a:p>
            <a:pPr algn="just" defTabSz="914400">
              <a:defRPr/>
            </a:pPr>
            <a:r>
              <a:rPr kumimoji="0" lang="es-MX"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Determinó la inexistencia infracción, ya que no se trataba de actos anticipados de campaña, sino </a:t>
            </a:r>
            <a:r>
              <a:rPr lang="es-MX" sz="1400" dirty="0">
                <a:solidFill>
                  <a:srgbClr val="000000"/>
                </a:solidFill>
                <a:latin typeface="Arial" panose="020B0604020202020204" pitchFamily="34" charset="0"/>
                <a:cs typeface="Arial" panose="020B0604020202020204" pitchFamily="34" charset="0"/>
              </a:rPr>
              <a:t>que ya que se trata de una invitación realizada por 2 universidades y 2 sindicatos en Londres, con el fin de promocionar un evento en donde asistiría AMLO el pasado 6 de septiembre 2018. Respecto a que la publicidad se difundió en periódicos digitales, también es inexistente, pues se trató </a:t>
            </a:r>
            <a:r>
              <a:rPr lang="es-MX" sz="1400" b="1" dirty="0">
                <a:solidFill>
                  <a:srgbClr val="000000"/>
                </a:solidFill>
                <a:latin typeface="Arial" panose="020B0604020202020204" pitchFamily="34" charset="0"/>
                <a:cs typeface="Arial" panose="020B0604020202020204" pitchFamily="34" charset="0"/>
              </a:rPr>
              <a:t>el ejercicio de libertad periodística</a:t>
            </a:r>
            <a:r>
              <a:rPr lang="es-MX" sz="1400" dirty="0">
                <a:solidFill>
                  <a:srgbClr val="000000"/>
                </a:solidFill>
                <a:latin typeface="Arial" panose="020B0604020202020204" pitchFamily="34" charset="0"/>
                <a:cs typeface="Arial" panose="020B0604020202020204" pitchFamily="34" charset="0"/>
              </a:rPr>
              <a:t>. Se acreditó que la publicación del cartel fue llevada a cabo en una cuenta de Instagram, en pleno uso de su libertad de expresión, sin que existiera indicio alguno que permitiera suponer alguna relación o vínculo entre dicho usuario y el precandidato o MORENA.</a:t>
            </a:r>
          </a:p>
        </p:txBody>
      </p:sp>
      <p:sp>
        <p:nvSpPr>
          <p:cNvPr id="10" name="7 CuadroTexto">
            <a:extLst>
              <a:ext uri="{FF2B5EF4-FFF2-40B4-BE49-F238E27FC236}">
                <a16:creationId xmlns:a16="http://schemas.microsoft.com/office/drawing/2014/main" xmlns="" id="{27EDFE36-F03C-7C4D-A8CD-1F0981AEC541}"/>
              </a:ext>
            </a:extLst>
          </p:cNvPr>
          <p:cNvSpPr txBox="1"/>
          <p:nvPr/>
        </p:nvSpPr>
        <p:spPr>
          <a:xfrm>
            <a:off x="3099679" y="4366288"/>
            <a:ext cx="2875726" cy="2462213"/>
          </a:xfrm>
          <a:prstGeom prst="rect">
            <a:avLst/>
          </a:prstGeom>
          <a:noFill/>
          <a:ln w="57150">
            <a:solidFill>
              <a:schemeClr val="tx1">
                <a:lumMod val="50000"/>
                <a:lumOff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MX" sz="1400" b="1" dirty="0">
                <a:solidFill>
                  <a:srgbClr val="000000"/>
                </a:solidFill>
                <a:latin typeface="Arial" panose="020B0604020202020204" pitchFamily="34" charset="0"/>
                <a:cs typeface="Arial" panose="020B0604020202020204" pitchFamily="34" charset="0"/>
              </a:rPr>
              <a:t>Sentencia SS</a:t>
            </a:r>
          </a:p>
          <a:p>
            <a:pPr algn="just" defTabSz="914400">
              <a:defRPr/>
            </a:pPr>
            <a:r>
              <a:rPr lang="es-MX" sz="1400" dirty="0">
                <a:solidFill>
                  <a:srgbClr val="000000"/>
                </a:solidFill>
                <a:latin typeface="Arial" panose="020B0604020202020204" pitchFamily="34" charset="0"/>
                <a:cs typeface="Arial" panose="020B0604020202020204" pitchFamily="34" charset="0"/>
              </a:rPr>
              <a:t>Determinó que el la publicidad del cartel fue llevado a cabo en una cuenta de Instagram, en pleno uso de su libertad de expresión, sin que exista indicio alguno que permita suponer alguna relación o vínculo entre dicho usuario y el precandidato o partido político denunciados, así como con Radio AMLO.</a:t>
            </a:r>
          </a:p>
        </p:txBody>
      </p:sp>
    </p:spTree>
    <p:extLst>
      <p:ext uri="{BB962C8B-B14F-4D97-AF65-F5344CB8AC3E}">
        <p14:creationId xmlns:p14="http://schemas.microsoft.com/office/powerpoint/2010/main" val="31425032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A09DFC29-BBD5-154D-A68C-CAA45799C478}"/>
              </a:ext>
            </a:extLst>
          </p:cNvPr>
          <p:cNvSpPr>
            <a:spLocks noGrp="1"/>
          </p:cNvSpPr>
          <p:nvPr>
            <p:ph type="title"/>
          </p:nvPr>
        </p:nvSpPr>
        <p:spPr/>
        <p:txBody>
          <a:bodyPr>
            <a:normAutofit fontScale="90000"/>
          </a:bodyPr>
          <a:lstStyle/>
          <a:p>
            <a:r>
              <a:rPr lang="es-MX" dirty="0"/>
              <a:t>Cartel Denunciado en Instagram</a:t>
            </a:r>
          </a:p>
        </p:txBody>
      </p:sp>
      <p:pic>
        <p:nvPicPr>
          <p:cNvPr id="4" name="Marcador de contenido 3" descr="Imagen que contiene captura de pantalla&#10;&#10;Descripción generada automáticamente">
            <a:extLst>
              <a:ext uri="{FF2B5EF4-FFF2-40B4-BE49-F238E27FC236}">
                <a16:creationId xmlns:a16="http://schemas.microsoft.com/office/drawing/2014/main" xmlns="" id="{A65EDACB-6DA1-DB4C-9042-3FBB98DC6D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7333" t="31855" r="39461" b="26684"/>
          <a:stretch/>
        </p:blipFill>
        <p:spPr>
          <a:xfrm>
            <a:off x="451104" y="1167644"/>
            <a:ext cx="8266176" cy="5160003"/>
          </a:xfrm>
          <a:prstGeom prst="rect">
            <a:avLst/>
          </a:prstGeom>
        </p:spPr>
      </p:pic>
    </p:spTree>
    <p:extLst>
      <p:ext uri="{BB962C8B-B14F-4D97-AF65-F5344CB8AC3E}">
        <p14:creationId xmlns:p14="http://schemas.microsoft.com/office/powerpoint/2010/main" val="30414258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p:cNvSpPr>
            <a:spLocks noGrp="1"/>
          </p:cNvSpPr>
          <p:nvPr>
            <p:ph type="body" sz="quarter" idx="13"/>
          </p:nvPr>
        </p:nvSpPr>
        <p:spPr>
          <a:xfrm>
            <a:off x="0" y="2088788"/>
            <a:ext cx="9144000" cy="1634788"/>
          </a:xfrm>
        </p:spPr>
        <p:txBody>
          <a:bodyPr anchor="ctr"/>
          <a:lstStyle/>
          <a:p>
            <a:pPr>
              <a:spcBef>
                <a:spcPts val="0"/>
              </a:spcBef>
            </a:pPr>
            <a:r>
              <a:rPr lang="es-MX" dirty="0">
                <a:latin typeface="Arial" panose="020B0604020202020204" pitchFamily="34" charset="0"/>
                <a:cs typeface="Arial" panose="020B0604020202020204" pitchFamily="34" charset="0"/>
              </a:rPr>
              <a:t>ASUNTOS RELEVANTES PROCESO ELECTORAL 2019</a:t>
            </a:r>
          </a:p>
        </p:txBody>
      </p:sp>
      <p:sp>
        <p:nvSpPr>
          <p:cNvPr id="6"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MX" dirty="0"/>
          </a:p>
        </p:txBody>
      </p:sp>
    </p:spTree>
    <p:extLst>
      <p:ext uri="{BB962C8B-B14F-4D97-AF65-F5344CB8AC3E}">
        <p14:creationId xmlns:p14="http://schemas.microsoft.com/office/powerpoint/2010/main" val="14397395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042001" y="220968"/>
            <a:ext cx="4984553" cy="671427"/>
          </a:xfrm>
        </p:spPr>
        <p:txBody>
          <a:bodyPr>
            <a:noAutofit/>
          </a:bodyPr>
          <a:lstStyle/>
          <a:p>
            <a:r>
              <a:rPr lang="es-MX" sz="1800" dirty="0"/>
              <a:t>Redes Sociales Oficiales, propaganda personalizada uso de recursos públicos</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Procedimientos Especial Sancionador 2019</a:t>
            </a:r>
          </a:p>
        </p:txBody>
      </p:sp>
      <p:sp>
        <p:nvSpPr>
          <p:cNvPr id="6" name="5 CuadroTexto"/>
          <p:cNvSpPr txBox="1"/>
          <p:nvPr/>
        </p:nvSpPr>
        <p:spPr>
          <a:xfrm>
            <a:off x="389237" y="1067580"/>
            <a:ext cx="2748246" cy="3185487"/>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PAN</a:t>
            </a:r>
          </a:p>
          <a:p>
            <a:pPr>
              <a:spcAft>
                <a:spcPts val="300"/>
              </a:spcAft>
            </a:pPr>
            <a:r>
              <a:rPr lang="es-MX" sz="1350" dirty="0">
                <a:latin typeface="Arial" panose="020B0604020202020204" pitchFamily="34" charset="0"/>
                <a:cs typeface="Arial" panose="020B0604020202020204" pitchFamily="34" charset="0"/>
              </a:rPr>
              <a:t>Denunciado: Marcelo Ebrard, Secretario de Relaciones Exteriores</a:t>
            </a:r>
          </a:p>
          <a:p>
            <a:pPr>
              <a:spcAft>
                <a:spcPts val="300"/>
              </a:spcAft>
            </a:pPr>
            <a:r>
              <a:rPr lang="es-MX" sz="1400" b="1" dirty="0">
                <a:latin typeface="Arial" panose="020B0604020202020204" pitchFamily="34" charset="0"/>
                <a:cs typeface="Arial" panose="020B0604020202020204" pitchFamily="34" charset="0"/>
              </a:rPr>
              <a:t>Acuerdo INE:</a:t>
            </a:r>
          </a:p>
          <a:p>
            <a:pPr>
              <a:spcAft>
                <a:spcPts val="300"/>
              </a:spcAft>
            </a:pPr>
            <a:r>
              <a:rPr lang="es-MX" sz="1400" dirty="0">
                <a:latin typeface="Arial" panose="020B0604020202020204" pitchFamily="34" charset="0"/>
                <a:cs typeface="Arial" panose="020B0604020202020204" pitchFamily="34" charset="0"/>
              </a:rPr>
              <a:t>ACQyD-INE-2/2018</a:t>
            </a:r>
          </a:p>
          <a:p>
            <a:pPr>
              <a:spcAft>
                <a:spcPts val="300"/>
              </a:spcAft>
            </a:pPr>
            <a:r>
              <a:rPr lang="es-MX" sz="1400" dirty="0">
                <a:latin typeface="Arial" panose="020B0604020202020204" pitchFamily="34" charset="0"/>
                <a:cs typeface="Arial" panose="020B0604020202020204" pitchFamily="34" charset="0"/>
              </a:rPr>
              <a:t>Medidas cautelares: Improcedentes.</a:t>
            </a:r>
          </a:p>
          <a:p>
            <a:pPr>
              <a:spcAft>
                <a:spcPts val="300"/>
              </a:spcAft>
            </a:pPr>
            <a:r>
              <a:rPr lang="es-MX" sz="1400" i="1" dirty="0">
                <a:latin typeface="Arial" panose="020B0604020202020204" pitchFamily="34" charset="0"/>
                <a:cs typeface="Arial" panose="020B0604020202020204" pitchFamily="34" charset="0"/>
              </a:rPr>
              <a:t>No impugnado</a:t>
            </a:r>
          </a:p>
          <a:p>
            <a:pPr>
              <a:spcAft>
                <a:spcPts val="300"/>
              </a:spcAft>
            </a:pPr>
            <a:r>
              <a:rPr lang="es-MX" sz="1350" b="1" dirty="0">
                <a:latin typeface="Arial" panose="020B0604020202020204" pitchFamily="34" charset="0"/>
                <a:cs typeface="Arial" panose="020B0604020202020204" pitchFamily="34" charset="0"/>
              </a:rPr>
              <a:t>Fondo del asunto:</a:t>
            </a:r>
          </a:p>
          <a:p>
            <a:pPr>
              <a:spcAft>
                <a:spcPts val="300"/>
              </a:spcAft>
            </a:pPr>
            <a:r>
              <a:rPr lang="es-MX" sz="1400" dirty="0">
                <a:latin typeface="Arial" panose="020B0604020202020204" pitchFamily="34" charset="0"/>
                <a:cs typeface="Arial" panose="020B0604020202020204" pitchFamily="34" charset="0"/>
              </a:rPr>
              <a:t>SRE-PSC-5/2019</a:t>
            </a:r>
            <a:r>
              <a:rPr lang="es-ES_tradnl" sz="1400" dirty="0">
                <a:latin typeface="Arial" panose="020B0604020202020204" pitchFamily="34" charset="0"/>
                <a:cs typeface="Arial" panose="020B0604020202020204" pitchFamily="34" charset="0"/>
              </a:rPr>
              <a:t>.</a:t>
            </a:r>
          </a:p>
          <a:p>
            <a:pPr>
              <a:spcAft>
                <a:spcPts val="300"/>
              </a:spcAft>
            </a:pPr>
            <a:r>
              <a:rPr lang="es-MX" sz="1350" dirty="0">
                <a:latin typeface="Arial" panose="020B0604020202020204" pitchFamily="34" charset="0"/>
                <a:cs typeface="Arial" panose="020B0604020202020204" pitchFamily="34" charset="0"/>
              </a:rPr>
              <a:t>Inexistencia de la infracción.</a:t>
            </a:r>
          </a:p>
          <a:p>
            <a:pPr>
              <a:spcAft>
                <a:spcPts val="300"/>
              </a:spcAft>
            </a:pPr>
            <a:r>
              <a:rPr lang="es-MX" sz="1350" b="1" i="1" dirty="0">
                <a:latin typeface="Arial" panose="020B0604020202020204" pitchFamily="34" charset="0"/>
                <a:cs typeface="Arial" panose="020B0604020202020204" pitchFamily="34" charset="0"/>
              </a:rPr>
              <a:t>No impugnado</a:t>
            </a:r>
            <a:r>
              <a:rPr lang="es-MX" sz="1350" b="1" dirty="0">
                <a:latin typeface="Arial" panose="020B0604020202020204" pitchFamily="34" charset="0"/>
                <a:cs typeface="Arial" panose="020B0604020202020204" pitchFamily="34" charset="0"/>
              </a:rPr>
              <a:t>.</a:t>
            </a:r>
          </a:p>
        </p:txBody>
      </p:sp>
      <p:sp>
        <p:nvSpPr>
          <p:cNvPr id="8" name="7 CuadroTexto"/>
          <p:cNvSpPr txBox="1"/>
          <p:nvPr/>
        </p:nvSpPr>
        <p:spPr>
          <a:xfrm>
            <a:off x="389237" y="4375012"/>
            <a:ext cx="3530719" cy="2462213"/>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r>
              <a:rPr lang="es-MX" sz="1400" b="1" dirty="0">
                <a:latin typeface="Arial" panose="020B0604020202020204" pitchFamily="34" charset="0"/>
                <a:cs typeface="Arial" panose="020B0604020202020204" pitchFamily="34" charset="0"/>
              </a:rPr>
              <a:t>Improcedente</a:t>
            </a:r>
            <a:r>
              <a:rPr lang="es-MX" sz="1400" dirty="0">
                <a:latin typeface="Arial" panose="020B0604020202020204" pitchFamily="34" charset="0"/>
                <a:cs typeface="Arial" panose="020B0604020202020204" pitchFamily="34" charset="0"/>
              </a:rPr>
              <a:t> la medida cautelar, ya que se trata de actos consumados, pues de la revisión de la cuenta oficial de </a:t>
            </a:r>
            <a:r>
              <a:rPr lang="es-MX" sz="1400" b="1" dirty="0">
                <a:latin typeface="Arial" panose="020B0604020202020204" pitchFamily="34" charset="0"/>
                <a:cs typeface="Arial" panose="020B0604020202020204" pitchFamily="34" charset="0"/>
              </a:rPr>
              <a:t>twitter</a:t>
            </a:r>
            <a:r>
              <a:rPr lang="es-MX" sz="1400" dirty="0">
                <a:latin typeface="Arial" panose="020B0604020202020204" pitchFamily="34" charset="0"/>
                <a:cs typeface="Arial" panose="020B0604020202020204" pitchFamily="34" charset="0"/>
              </a:rPr>
              <a:t> de la Secretaría de Relaciones Exteriores se advierte que la publicación fue eliminada.</a:t>
            </a:r>
          </a:p>
          <a:p>
            <a:r>
              <a:rPr lang="es-MX" sz="1400" dirty="0">
                <a:latin typeface="Arial" panose="020B0604020202020204" pitchFamily="34" charset="0"/>
                <a:cs typeface="Arial" panose="020B0604020202020204" pitchFamily="34" charset="0"/>
              </a:rPr>
              <a:t>Si bien en algunos dispositivos móviles es posible acceder a la publicación denunciada, lo cierto es que la misma no se encuentra difundiendo de manera activa.</a:t>
            </a:r>
          </a:p>
        </p:txBody>
      </p:sp>
      <p:sp>
        <p:nvSpPr>
          <p:cNvPr id="9" name="8 CuadroTexto"/>
          <p:cNvSpPr txBox="1"/>
          <p:nvPr/>
        </p:nvSpPr>
        <p:spPr>
          <a:xfrm>
            <a:off x="3924799" y="4375012"/>
            <a:ext cx="4547171" cy="2031325"/>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Sentencia SRE</a:t>
            </a:r>
          </a:p>
          <a:p>
            <a:pPr algn="just"/>
            <a:r>
              <a:rPr lang="es-ES" sz="1400" dirty="0">
                <a:latin typeface="Arial" panose="020B0604020202020204" pitchFamily="34" charset="0"/>
                <a:cs typeface="Arial" panose="020B0604020202020204" pitchFamily="34" charset="0"/>
              </a:rPr>
              <a:t>Determinó inexistente la infracción, ya que si bien las publicaciones denunciadas se puede observar el nombre y el cargo del Presidente de la República, tales elementos en el contexto de difusión del mensaje resultan insuficientes para tener por acreditada la promoción personalizada, al no acreditarse que su inclusión tenga como finalidad destacar elementos propios de dicho funcionario público.</a:t>
            </a:r>
            <a:endParaRPr lang="es-MX" sz="1400" dirty="0">
              <a:latin typeface="Arial" panose="020B0604020202020204" pitchFamily="34" charset="0"/>
              <a:cs typeface="Arial" panose="020B0604020202020204" pitchFamily="34" charset="0"/>
            </a:endParaRPr>
          </a:p>
        </p:txBody>
      </p:sp>
      <p:sp>
        <p:nvSpPr>
          <p:cNvPr id="2" name="Rectángulo 1"/>
          <p:cNvSpPr/>
          <p:nvPr/>
        </p:nvSpPr>
        <p:spPr>
          <a:xfrm>
            <a:off x="3348680" y="1344216"/>
            <a:ext cx="5284956" cy="1138773"/>
          </a:xfrm>
          <a:prstGeom prst="rect">
            <a:avLst/>
          </a:prstGeom>
        </p:spPr>
        <p:txBody>
          <a:bodyPr wrap="square">
            <a:spAutoFit/>
          </a:bodyPr>
          <a:lstStyle/>
          <a:p>
            <a:r>
              <a:rPr lang="es-ES" sz="1400" b="1" i="1" dirty="0">
                <a:latin typeface="Arial" panose="020B0604020202020204" pitchFamily="34" charset="0"/>
                <a:cs typeface="Arial" panose="020B0604020202020204" pitchFamily="34" charset="0"/>
              </a:rPr>
              <a:t>Contenido de la Publicación en Twitter</a:t>
            </a:r>
          </a:p>
          <a:p>
            <a:endParaRPr lang="es-ES" sz="1400" b="1" i="1" dirty="0">
              <a:latin typeface="Arial" panose="020B0604020202020204" pitchFamily="34" charset="0"/>
              <a:cs typeface="Arial" panose="020B0604020202020204" pitchFamily="34" charset="0"/>
            </a:endParaRPr>
          </a:p>
          <a:p>
            <a:endParaRPr lang="es-ES" sz="1400" b="1" i="1" dirty="0">
              <a:latin typeface="Arial" panose="020B0604020202020204" pitchFamily="34" charset="0"/>
              <a:cs typeface="Arial" panose="020B0604020202020204" pitchFamily="34" charset="0"/>
            </a:endParaRPr>
          </a:p>
          <a:p>
            <a:endParaRPr lang="es-ES" sz="1400" b="1" i="1" dirty="0">
              <a:latin typeface="Arial" panose="020B0604020202020204" pitchFamily="34" charset="0"/>
              <a:cs typeface="Arial" panose="020B0604020202020204" pitchFamily="34" charset="0"/>
            </a:endParaRPr>
          </a:p>
          <a:p>
            <a:endParaRPr lang="es-MX" sz="1200" i="1" dirty="0">
              <a:latin typeface="Arial" panose="020B0604020202020204" pitchFamily="34" charset="0"/>
              <a:cs typeface="Arial" panose="020B0604020202020204" pitchFamily="34" charset="0"/>
            </a:endParaRP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3070371" y="1344216"/>
            <a:ext cx="5956183" cy="307777"/>
          </a:xfrm>
          <a:prstGeom prst="rect">
            <a:avLst/>
          </a:prstGeom>
        </p:spPr>
        <p:txBody>
          <a:bodyPr wrap="square">
            <a:spAutoFit/>
          </a:bodyPr>
          <a:lstStyle/>
          <a:p>
            <a:endParaRPr lang="es-MX" sz="1400" dirty="0">
              <a:latin typeface="Arial" panose="020B0604020202020204" pitchFamily="34" charset="0"/>
              <a:cs typeface="Arial" panose="020B0604020202020204" pitchFamily="34" charset="0"/>
            </a:endParaRPr>
          </a:p>
        </p:txBody>
      </p:sp>
      <p:pic>
        <p:nvPicPr>
          <p:cNvPr id="11" name="Imagen 10">
            <a:extLst>
              <a:ext uri="{FF2B5EF4-FFF2-40B4-BE49-F238E27FC236}">
                <a16:creationId xmlns:a16="http://schemas.microsoft.com/office/drawing/2014/main" xmlns="" id="{D36D8D38-06AE-BE47-8301-442DDB217FF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348679" y="1716661"/>
            <a:ext cx="5123291" cy="2536406"/>
          </a:xfrm>
          <a:prstGeom prst="rect">
            <a:avLst/>
          </a:prstGeom>
          <a:noFill/>
        </p:spPr>
      </p:pic>
    </p:spTree>
    <p:extLst>
      <p:ext uri="{BB962C8B-B14F-4D97-AF65-F5344CB8AC3E}">
        <p14:creationId xmlns:p14="http://schemas.microsoft.com/office/powerpoint/2010/main" val="24124702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780808" y="349369"/>
            <a:ext cx="4747352" cy="551950"/>
          </a:xfrm>
        </p:spPr>
        <p:txBody>
          <a:bodyPr>
            <a:noAutofit/>
          </a:bodyPr>
          <a:lstStyle/>
          <a:p>
            <a:r>
              <a:rPr lang="es-MX" sz="1800" b="1" dirty="0"/>
              <a:t>Temas centrales de quejas PES y POS</a:t>
            </a:r>
          </a:p>
        </p:txBody>
      </p:sp>
      <p:graphicFrame>
        <p:nvGraphicFramePr>
          <p:cNvPr id="11" name="Tabla 10">
            <a:extLst>
              <a:ext uri="{FF2B5EF4-FFF2-40B4-BE49-F238E27FC236}">
                <a16:creationId xmlns="" xmlns:a16="http://schemas.microsoft.com/office/drawing/2014/main" id="{38658B7E-0E7D-B041-9D88-DEA36044E6DB}"/>
              </a:ext>
            </a:extLst>
          </p:cNvPr>
          <p:cNvGraphicFramePr>
            <a:graphicFrameLocks noGrp="1"/>
          </p:cNvGraphicFramePr>
          <p:nvPr>
            <p:extLst>
              <p:ext uri="{D42A27DB-BD31-4B8C-83A1-F6EECF244321}">
                <p14:modId xmlns:p14="http://schemas.microsoft.com/office/powerpoint/2010/main" val="3738050822"/>
              </p:ext>
            </p:extLst>
          </p:nvPr>
        </p:nvGraphicFramePr>
        <p:xfrm>
          <a:off x="529608" y="1088782"/>
          <a:ext cx="7998552" cy="5430121"/>
        </p:xfrm>
        <a:graphic>
          <a:graphicData uri="http://schemas.openxmlformats.org/drawingml/2006/table">
            <a:tbl>
              <a:tblPr firstRow="1" firstCol="1" bandRow="1"/>
              <a:tblGrid>
                <a:gridCol w="498932">
                  <a:extLst>
                    <a:ext uri="{9D8B030D-6E8A-4147-A177-3AD203B41FA5}">
                      <a16:colId xmlns="" xmlns:a16="http://schemas.microsoft.com/office/drawing/2014/main" val="1284749190"/>
                    </a:ext>
                  </a:extLst>
                </a:gridCol>
                <a:gridCol w="3587519">
                  <a:extLst>
                    <a:ext uri="{9D8B030D-6E8A-4147-A177-3AD203B41FA5}">
                      <a16:colId xmlns="" xmlns:a16="http://schemas.microsoft.com/office/drawing/2014/main" val="2770301819"/>
                    </a:ext>
                  </a:extLst>
                </a:gridCol>
                <a:gridCol w="3912101">
                  <a:extLst>
                    <a:ext uri="{9D8B030D-6E8A-4147-A177-3AD203B41FA5}">
                      <a16:colId xmlns="" xmlns:a16="http://schemas.microsoft.com/office/drawing/2014/main" val="2919338210"/>
                    </a:ext>
                  </a:extLst>
                </a:gridCol>
              </a:tblGrid>
              <a:tr h="249435">
                <a:tc>
                  <a:txBody>
                    <a:bodyPr/>
                    <a:lstStyle/>
                    <a:p>
                      <a:pPr algn="ctr">
                        <a:spcAft>
                          <a:spcPts val="0"/>
                        </a:spcAft>
                      </a:pPr>
                      <a:r>
                        <a:rPr lang="es-ES" sz="13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s-ES" sz="1300" b="1" dirty="0" smtClean="0">
                          <a:effectLst/>
                          <a:latin typeface="Arial" panose="020B0604020202020204" pitchFamily="34" charset="0"/>
                          <a:ea typeface="Calibri" panose="020F0502020204030204" pitchFamily="34" charset="0"/>
                          <a:cs typeface="Times New Roman" panose="02020603050405020304" pitchFamily="18" charset="0"/>
                        </a:rPr>
                        <a:t>TEMAS</a:t>
                      </a:r>
                      <a:r>
                        <a:rPr lang="es-ES" sz="1300" b="1" baseline="0" dirty="0" smtClean="0">
                          <a:effectLst/>
                          <a:latin typeface="Arial" panose="020B0604020202020204" pitchFamily="34" charset="0"/>
                          <a:ea typeface="Calibri" panose="020F0502020204030204" pitchFamily="34" charset="0"/>
                          <a:cs typeface="Times New Roman" panose="02020603050405020304" pitchFamily="18" charset="0"/>
                        </a:rPr>
                        <a:t> CENTRALES DENUNCIADOS</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 xmlns:a16="http://schemas.microsoft.com/office/drawing/2014/main" val="2507734271"/>
                  </a:ext>
                </a:extLst>
              </a:tr>
              <a:tr h="190488">
                <a:tc>
                  <a:txBody>
                    <a:bodyPr/>
                    <a:lstStyle/>
                    <a:p>
                      <a:pPr algn="ctr">
                        <a:spcAft>
                          <a:spcPts val="0"/>
                        </a:spcAft>
                      </a:pPr>
                      <a:r>
                        <a:rPr lang="es-ES" sz="1300" b="1">
                          <a:effectLst/>
                          <a:latin typeface="Arial" panose="020B0604020202020204" pitchFamily="34" charset="0"/>
                          <a:ea typeface="Calibri" panose="020F0502020204030204" pitchFamily="34" charset="0"/>
                          <a:cs typeface="Times New Roman" panose="02020603050405020304" pitchFamily="18" charset="0"/>
                        </a:rPr>
                        <a:t>No.</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300" b="1">
                          <a:effectLst/>
                          <a:latin typeface="Arial" panose="020B0604020202020204" pitchFamily="34" charset="0"/>
                          <a:ea typeface="Calibri" panose="020F0502020204030204" pitchFamily="34" charset="0"/>
                          <a:cs typeface="Times New Roman" panose="02020603050405020304" pitchFamily="18" charset="0"/>
                        </a:rPr>
                        <a:t>PES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300" b="1">
                          <a:effectLst/>
                          <a:latin typeface="Arial" panose="020B0604020202020204" pitchFamily="34" charset="0"/>
                          <a:ea typeface="Calibri" panose="020F0502020204030204" pitchFamily="34" charset="0"/>
                          <a:cs typeface="Times New Roman" panose="02020603050405020304" pitchFamily="18" charset="0"/>
                        </a:rPr>
                        <a:t>POS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56370480"/>
                  </a:ext>
                </a:extLst>
              </a:tr>
              <a:tr h="493227">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 </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1</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dirty="0">
                          <a:effectLst/>
                          <a:latin typeface="Arial" panose="020B0604020202020204" pitchFamily="34" charset="0"/>
                          <a:ea typeface="Calibri" panose="020F0502020204030204" pitchFamily="34" charset="0"/>
                          <a:cs typeface="Times New Roman" panose="02020603050405020304" pitchFamily="18" charset="0"/>
                        </a:rPr>
                        <a:t>Uso indebido del padrón electoral y afiliaciones contrarias a la normatividad electoral</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Afiliaciones indebidas a partidos políticos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730502948"/>
                  </a:ext>
                </a:extLst>
              </a:tr>
              <a:tr h="571464">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2</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dirty="0">
                          <a:effectLst/>
                          <a:latin typeface="Arial" panose="020B0604020202020204" pitchFamily="34" charset="0"/>
                          <a:ea typeface="Calibri" panose="020F0502020204030204" pitchFamily="34" charset="0"/>
                          <a:cs typeface="Times New Roman" panose="02020603050405020304" pitchFamily="18" charset="0"/>
                        </a:rPr>
                        <a:t>Promoción personalizada de servidores públicos (art. 134, párrafo </a:t>
                      </a:r>
                      <a:r>
                        <a:rPr lang="es-MX" sz="1300" b="1" dirty="0" smtClean="0">
                          <a:effectLst/>
                          <a:latin typeface="Arial" panose="020B0604020202020204" pitchFamily="34" charset="0"/>
                          <a:ea typeface="Calibri" panose="020F0502020204030204" pitchFamily="34" charset="0"/>
                          <a:cs typeface="Times New Roman" panose="02020603050405020304" pitchFamily="18" charset="0"/>
                        </a:rPr>
                        <a:t>séptimo </a:t>
                      </a:r>
                      <a:r>
                        <a:rPr lang="es-MX" sz="1300" b="1" dirty="0">
                          <a:effectLst/>
                          <a:latin typeface="Arial" panose="020B0604020202020204" pitchFamily="34" charset="0"/>
                          <a:ea typeface="Calibri" panose="020F0502020204030204" pitchFamily="34" charset="0"/>
                          <a:cs typeface="Times New Roman" panose="02020603050405020304" pitchFamily="18" charset="0"/>
                        </a:rPr>
                        <a:t>y octavo de la Constitución)</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dirty="0">
                          <a:effectLst/>
                          <a:latin typeface="Arial" panose="020B0604020202020204" pitchFamily="34" charset="0"/>
                          <a:ea typeface="Times New Roman" panose="02020603050405020304" pitchFamily="18" charset="0"/>
                          <a:cs typeface="Times New Roman" panose="02020603050405020304" pitchFamily="18" charset="0"/>
                        </a:rPr>
                        <a:t>Violaciones al artículo 134 de la Constitución</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12185383"/>
                  </a:ext>
                </a:extLst>
              </a:tr>
              <a:tr h="380976">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3</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Calibri" panose="020F0502020204030204" pitchFamily="34" charset="0"/>
                          <a:cs typeface="Times New Roman" panose="02020603050405020304" pitchFamily="18" charset="0"/>
                        </a:rPr>
                        <a:t>Contratación y/o adquisición indebida de spots o tiempo en radio y/o televisión</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Incumplimiento de obligaciones por parte de PP o APN</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33961041"/>
                  </a:ext>
                </a:extLst>
              </a:tr>
              <a:tr h="380976">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4</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Calibri" panose="020F0502020204030204" pitchFamily="34" charset="0"/>
                          <a:cs typeface="Times New Roman" panose="02020603050405020304" pitchFamily="18" charset="0"/>
                        </a:rPr>
                        <a:t>Incumplimiento en la transmisión de las pautas ordenadas por el INE</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No proporcionar información al INE</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32433295"/>
                  </a:ext>
                </a:extLst>
              </a:tr>
              <a:tr h="380976">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5</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a:effectLst/>
                          <a:latin typeface="Arial" panose="020B0604020202020204" pitchFamily="34" charset="0"/>
                          <a:ea typeface="Calibri" panose="020F0502020204030204" pitchFamily="34" charset="0"/>
                          <a:cs typeface="Times New Roman" panose="02020603050405020304" pitchFamily="18" charset="0"/>
                        </a:rPr>
                        <a:t>Violencia política contra las mujeres en razón de género</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a:effectLst/>
                          <a:latin typeface="Arial" panose="020B0604020202020204" pitchFamily="34" charset="0"/>
                          <a:ea typeface="Times New Roman" panose="02020603050405020304" pitchFamily="18" charset="0"/>
                          <a:cs typeface="Times New Roman" panose="02020603050405020304" pitchFamily="18" charset="0"/>
                        </a:rPr>
                        <a:t>Violencia política contra las mujeres en razón de género</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26172060"/>
                  </a:ext>
                </a:extLst>
              </a:tr>
              <a:tr h="380976">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6</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Calibri" panose="020F0502020204030204" pitchFamily="34" charset="0"/>
                          <a:cs typeface="Times New Roman" panose="02020603050405020304" pitchFamily="18" charset="0"/>
                        </a:rPr>
                        <a:t>Difusión de propaganda gubernamental en etapa de campaña electoral</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Contra actuación de Consejeros Electorales de JL o JD</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94115297"/>
                  </a:ext>
                </a:extLst>
              </a:tr>
              <a:tr h="328819">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7</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Calibri" panose="020F0502020204030204" pitchFamily="34" charset="0"/>
                          <a:cs typeface="Times New Roman" panose="02020603050405020304" pitchFamily="18" charset="0"/>
                        </a:rPr>
                        <a:t>Uso de programas sociales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Violaciones a la normatividad interna de los PP</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19753684"/>
                  </a:ext>
                </a:extLst>
              </a:tr>
              <a:tr h="190488">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8</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Calibri" panose="020F0502020204030204" pitchFamily="34" charset="0"/>
                          <a:cs typeface="Times New Roman" panose="02020603050405020304" pitchFamily="18" charset="0"/>
                        </a:rPr>
                        <a:t>Uso indebido de la pauta</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Aportaciones indebidas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704759422"/>
                  </a:ext>
                </a:extLst>
              </a:tr>
              <a:tr h="190488">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9</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Calibri" panose="020F0502020204030204" pitchFamily="34" charset="0"/>
                          <a:cs typeface="Times New Roman" panose="02020603050405020304" pitchFamily="18" charset="0"/>
                        </a:rPr>
                        <a:t>Uso de plataformas públicas digitales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Uso indebido del padrón electoral</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65092515"/>
                  </a:ext>
                </a:extLst>
              </a:tr>
              <a:tr h="380976">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10</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dirty="0">
                          <a:effectLst/>
                          <a:latin typeface="Arial" panose="020B0604020202020204" pitchFamily="34" charset="0"/>
                          <a:ea typeface="Calibri" panose="020F0502020204030204" pitchFamily="34" charset="0"/>
                          <a:cs typeface="Times New Roman" panose="02020603050405020304" pitchFamily="18" charset="0"/>
                        </a:rPr>
                        <a:t>Entrega de </a:t>
                      </a:r>
                      <a:r>
                        <a:rPr lang="es-MX" sz="1300" dirty="0" smtClean="0">
                          <a:effectLst/>
                          <a:latin typeface="Arial" panose="020B0604020202020204" pitchFamily="34" charset="0"/>
                          <a:ea typeface="Calibri" panose="020F0502020204030204" pitchFamily="34" charset="0"/>
                          <a:cs typeface="Times New Roman" panose="02020603050405020304" pitchFamily="18" charset="0"/>
                        </a:rPr>
                        <a:t>tarjetas que promocionan </a:t>
                      </a:r>
                      <a:r>
                        <a:rPr lang="es-MX" sz="1300" dirty="0">
                          <a:effectLst/>
                          <a:latin typeface="Arial" panose="020B0604020202020204" pitchFamily="34" charset="0"/>
                          <a:ea typeface="Calibri" panose="020F0502020204030204" pitchFamily="34" charset="0"/>
                          <a:cs typeface="Times New Roman" panose="02020603050405020304" pitchFamily="18" charset="0"/>
                        </a:rPr>
                        <a:t>promesas de campaña</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Proporcionar información falsa al Registro de Electores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090866864"/>
                  </a:ext>
                </a:extLst>
              </a:tr>
              <a:tr h="190488">
                <a:tc>
                  <a:txBody>
                    <a:bodyPr/>
                    <a:lstStyle/>
                    <a:p>
                      <a:pPr algn="just">
                        <a:spcAft>
                          <a:spcPts val="0"/>
                        </a:spcAft>
                      </a:pPr>
                      <a:r>
                        <a:rPr lang="es-MX" sz="1300" b="0">
                          <a:effectLst/>
                          <a:latin typeface="Arial" panose="020B0604020202020204" pitchFamily="34" charset="0"/>
                          <a:ea typeface="Calibri" panose="020F0502020204030204" pitchFamily="34" charset="0"/>
                          <a:cs typeface="Times New Roman" panose="02020603050405020304" pitchFamily="18" charset="0"/>
                        </a:rPr>
                        <a:t>11</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dirty="0">
                          <a:effectLst/>
                          <a:latin typeface="Arial" panose="020B0604020202020204" pitchFamily="34" charset="0"/>
                          <a:ea typeface="Calibri" panose="020F0502020204030204" pitchFamily="34" charset="0"/>
                          <a:cs typeface="Times New Roman" panose="02020603050405020304" pitchFamily="18" charset="0"/>
                        </a:rPr>
                        <a:t>Calumnia</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a:effectLst/>
                          <a:latin typeface="Arial" panose="020B0604020202020204" pitchFamily="34" charset="0"/>
                          <a:ea typeface="Times New Roman" panose="02020603050405020304" pitchFamily="18" charset="0"/>
                          <a:cs typeface="Times New Roman" panose="02020603050405020304" pitchFamily="18" charset="0"/>
                        </a:rPr>
                        <a:t>Calumnia</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12381200"/>
                  </a:ext>
                </a:extLst>
              </a:tr>
              <a:tr h="380976">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12</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dirty="0">
                          <a:effectLst/>
                          <a:latin typeface="Arial" panose="020B0604020202020204" pitchFamily="34" charset="0"/>
                          <a:ea typeface="Calibri" panose="020F0502020204030204" pitchFamily="34" charset="0"/>
                          <a:cs typeface="Times New Roman" panose="02020603050405020304" pitchFamily="18" charset="0"/>
                        </a:rPr>
                        <a:t>Actos anticipados de precampaña o campaña</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a:effectLst/>
                          <a:latin typeface="Arial" panose="020B0604020202020204" pitchFamily="34" charset="0"/>
                          <a:ea typeface="Times New Roman" panose="02020603050405020304" pitchFamily="18" charset="0"/>
                          <a:cs typeface="Times New Roman" panose="02020603050405020304" pitchFamily="18" charset="0"/>
                        </a:rPr>
                        <a:t>Actos anticipados de campaña</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104041279"/>
                  </a:ext>
                </a:extLst>
              </a:tr>
              <a:tr h="380976">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13</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dirty="0">
                          <a:effectLst/>
                          <a:latin typeface="Arial" panose="020B0604020202020204" pitchFamily="34" charset="0"/>
                          <a:ea typeface="Calibri" panose="020F0502020204030204" pitchFamily="34" charset="0"/>
                          <a:cs typeface="Times New Roman" panose="02020603050405020304" pitchFamily="18" charset="0"/>
                        </a:rPr>
                        <a:t>Propaganda contraria a la normatividad electoral</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a:effectLst/>
                          <a:latin typeface="Arial" panose="020B0604020202020204" pitchFamily="34" charset="0"/>
                          <a:ea typeface="Times New Roman" panose="02020603050405020304" pitchFamily="18" charset="0"/>
                          <a:cs typeface="Times New Roman" panose="02020603050405020304" pitchFamily="18" charset="0"/>
                        </a:rPr>
                        <a:t>Propaganda contraria a la normativa electoral</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44996561"/>
                  </a:ext>
                </a:extLst>
              </a:tr>
              <a:tr h="190488">
                <a:tc>
                  <a:txBody>
                    <a:bodyPr/>
                    <a:lstStyle/>
                    <a:p>
                      <a:pPr algn="just">
                        <a:spcAft>
                          <a:spcPts val="0"/>
                        </a:spcAft>
                      </a:pPr>
                      <a:r>
                        <a:rPr lang="es-ES" sz="1300" b="0" dirty="0">
                          <a:effectLst/>
                          <a:latin typeface="Arial" panose="020B0604020202020204" pitchFamily="34" charset="0"/>
                          <a:ea typeface="Calibri" panose="020F0502020204030204" pitchFamily="34" charset="0"/>
                          <a:cs typeface="Times New Roman" panose="02020603050405020304" pitchFamily="18" charset="0"/>
                        </a:rPr>
                        <a:t>14</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b="1">
                          <a:effectLst/>
                          <a:latin typeface="Arial" panose="020B0604020202020204" pitchFamily="34" charset="0"/>
                          <a:ea typeface="Calibri" panose="020F0502020204030204" pitchFamily="34" charset="0"/>
                          <a:cs typeface="Times New Roman" panose="02020603050405020304" pitchFamily="18" charset="0"/>
                        </a:rPr>
                        <a:t>Uso de símbolos religiosos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dirty="0">
                          <a:effectLst/>
                          <a:latin typeface="Arial" panose="020B0604020202020204" pitchFamily="34" charset="0"/>
                          <a:ea typeface="Times New Roman" panose="02020603050405020304" pitchFamily="18" charset="0"/>
                          <a:cs typeface="Times New Roman" panose="02020603050405020304" pitchFamily="18" charset="0"/>
                        </a:rPr>
                        <a:t>Uso de símbolos religiosos</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4124" marR="641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36921462"/>
                  </a:ext>
                </a:extLst>
              </a:tr>
            </a:tbl>
          </a:graphicData>
        </a:graphic>
      </p:graphicFrame>
    </p:spTree>
    <p:extLst>
      <p:ext uri="{BB962C8B-B14F-4D97-AF65-F5344CB8AC3E}">
        <p14:creationId xmlns:p14="http://schemas.microsoft.com/office/powerpoint/2010/main" val="19148164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042001" y="220968"/>
            <a:ext cx="4984553" cy="671427"/>
          </a:xfrm>
        </p:spPr>
        <p:txBody>
          <a:bodyPr>
            <a:noAutofit/>
          </a:bodyPr>
          <a:lstStyle/>
          <a:p>
            <a:r>
              <a:rPr lang="es-MX" sz="1800" dirty="0"/>
              <a:t>Redes Sociales privada de funcionario electoral</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Procedimiento Ordinario Sancionador 2019</a:t>
            </a:r>
          </a:p>
        </p:txBody>
      </p:sp>
      <p:sp>
        <p:nvSpPr>
          <p:cNvPr id="6" name="5 CuadroTexto"/>
          <p:cNvSpPr txBox="1"/>
          <p:nvPr/>
        </p:nvSpPr>
        <p:spPr>
          <a:xfrm>
            <a:off x="389237" y="1067580"/>
            <a:ext cx="2748246" cy="3870290"/>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Susana Harp</a:t>
            </a:r>
          </a:p>
          <a:p>
            <a:pPr>
              <a:spcAft>
                <a:spcPts val="300"/>
              </a:spcAft>
            </a:pPr>
            <a:r>
              <a:rPr lang="es-MX" sz="1350" dirty="0">
                <a:latin typeface="Arial" panose="020B0604020202020204" pitchFamily="34" charset="0"/>
                <a:cs typeface="Arial" panose="020B0604020202020204" pitchFamily="34" charset="0"/>
              </a:rPr>
              <a:t>Denunciado: Consejero Distrital en Oaxaca</a:t>
            </a:r>
          </a:p>
          <a:p>
            <a:pPr>
              <a:spcAft>
                <a:spcPts val="300"/>
              </a:spcAft>
            </a:pPr>
            <a:r>
              <a:rPr lang="es-MX" sz="1400" b="1" dirty="0">
                <a:latin typeface="Arial" panose="020B0604020202020204" pitchFamily="34" charset="0"/>
                <a:cs typeface="Arial" panose="020B0604020202020204" pitchFamily="34" charset="0"/>
              </a:rPr>
              <a:t>Acuerdo INE:</a:t>
            </a:r>
          </a:p>
          <a:p>
            <a:pPr>
              <a:spcAft>
                <a:spcPts val="300"/>
              </a:spcAft>
            </a:pPr>
            <a:r>
              <a:rPr lang="es-MX" sz="1400" dirty="0">
                <a:latin typeface="Arial" panose="020B0604020202020204" pitchFamily="34" charset="0"/>
                <a:cs typeface="Arial" panose="020B0604020202020204" pitchFamily="34" charset="0"/>
              </a:rPr>
              <a:t>INE/CG37/2019</a:t>
            </a:r>
          </a:p>
          <a:p>
            <a:pPr>
              <a:spcAft>
                <a:spcPts val="300"/>
              </a:spcAft>
            </a:pPr>
            <a:r>
              <a:rPr lang="es-MX" sz="1400" dirty="0">
                <a:latin typeface="Arial" panose="020B0604020202020204" pitchFamily="34" charset="0"/>
                <a:cs typeface="Arial" panose="020B0604020202020204" pitchFamily="34" charset="0"/>
              </a:rPr>
              <a:t>Amonestación Pública</a:t>
            </a:r>
          </a:p>
          <a:p>
            <a:pPr>
              <a:spcAft>
                <a:spcPts val="300"/>
              </a:spcAft>
            </a:pPr>
            <a:r>
              <a:rPr lang="es-MX" sz="1400" i="1" dirty="0">
                <a:latin typeface="Arial" panose="020B0604020202020204" pitchFamily="34" charset="0"/>
                <a:cs typeface="Arial" panose="020B0604020202020204" pitchFamily="34" charset="0"/>
              </a:rPr>
              <a:t>Sí impugnado</a:t>
            </a:r>
          </a:p>
          <a:p>
            <a:pPr>
              <a:spcAft>
                <a:spcPts val="300"/>
              </a:spcAft>
            </a:pPr>
            <a:r>
              <a:rPr lang="es-MX" sz="1350" b="1" dirty="0">
                <a:latin typeface="Arial" panose="020B0604020202020204" pitchFamily="34" charset="0"/>
                <a:cs typeface="Arial" panose="020B0604020202020204" pitchFamily="34" charset="0"/>
              </a:rPr>
              <a:t>SX-JDC-48/2019</a:t>
            </a:r>
          </a:p>
          <a:p>
            <a:pPr>
              <a:spcAft>
                <a:spcPts val="300"/>
              </a:spcAft>
            </a:pPr>
            <a:r>
              <a:rPr lang="es-MX" sz="1350" b="1" dirty="0">
                <a:latin typeface="Arial" panose="020B0604020202020204" pitchFamily="34" charset="0"/>
                <a:cs typeface="Arial" panose="020B0604020202020204" pitchFamily="34" charset="0"/>
              </a:rPr>
              <a:t>Confirmar.</a:t>
            </a:r>
          </a:p>
          <a:p>
            <a:pPr algn="just">
              <a:spcAft>
                <a:spcPts val="300"/>
              </a:spcAft>
            </a:pPr>
            <a:r>
              <a:rPr lang="es-MX" sz="1400" dirty="0">
                <a:latin typeface="Arial" panose="020B0604020202020204" pitchFamily="34" charset="0"/>
                <a:cs typeface="Arial" panose="020B0604020202020204" pitchFamily="34" charset="0"/>
              </a:rPr>
              <a:t>Sala Regional determinó que todos </a:t>
            </a:r>
            <a:r>
              <a:rPr lang="es-MX" sz="1400" b="1" dirty="0">
                <a:latin typeface="Arial" panose="020B0604020202020204" pitchFamily="34" charset="0"/>
                <a:cs typeface="Arial" panose="020B0604020202020204" pitchFamily="34" charset="0"/>
              </a:rPr>
              <a:t>los ciudadanos</a:t>
            </a:r>
            <a:r>
              <a:rPr lang="es-MX" sz="1400" dirty="0">
                <a:latin typeface="Arial" panose="020B0604020202020204" pitchFamily="34" charset="0"/>
                <a:cs typeface="Arial" panose="020B0604020202020204" pitchFamily="34" charset="0"/>
              </a:rPr>
              <a:t> que tengan el </a:t>
            </a:r>
            <a:r>
              <a:rPr lang="es-MX" sz="1400" b="1" dirty="0">
                <a:latin typeface="Arial" panose="020B0604020202020204" pitchFamily="34" charset="0"/>
                <a:cs typeface="Arial" panose="020B0604020202020204" pitchFamily="34" charset="0"/>
              </a:rPr>
              <a:t>carácter</a:t>
            </a:r>
            <a:r>
              <a:rPr lang="es-MX" sz="1400" dirty="0">
                <a:latin typeface="Arial" panose="020B0604020202020204" pitchFamily="34" charset="0"/>
                <a:cs typeface="Arial" panose="020B0604020202020204" pitchFamily="34" charset="0"/>
              </a:rPr>
              <a:t> de </a:t>
            </a:r>
            <a:r>
              <a:rPr lang="es-MX" sz="1400" b="1" dirty="0">
                <a:latin typeface="Arial" panose="020B0604020202020204" pitchFamily="34" charset="0"/>
                <a:cs typeface="Arial" panose="020B0604020202020204" pitchFamily="34" charset="0"/>
              </a:rPr>
              <a:t>autoridad</a:t>
            </a:r>
            <a:r>
              <a:rPr lang="es-MX" sz="1400" dirty="0">
                <a:latin typeface="Arial" panose="020B0604020202020204" pitchFamily="34" charset="0"/>
                <a:cs typeface="Arial" panose="020B0604020202020204" pitchFamily="34" charset="0"/>
              </a:rPr>
              <a:t> </a:t>
            </a:r>
            <a:r>
              <a:rPr lang="es-MX" sz="1400" b="1" dirty="0">
                <a:latin typeface="Arial" panose="020B0604020202020204" pitchFamily="34" charset="0"/>
                <a:cs typeface="Arial" panose="020B0604020202020204" pitchFamily="34" charset="0"/>
              </a:rPr>
              <a:t>electoral</a:t>
            </a:r>
            <a:r>
              <a:rPr lang="es-MX" sz="1400" dirty="0">
                <a:latin typeface="Arial" panose="020B0604020202020204" pitchFamily="34" charset="0"/>
                <a:cs typeface="Arial" panose="020B0604020202020204" pitchFamily="34" charset="0"/>
              </a:rPr>
              <a:t> deben </a:t>
            </a:r>
            <a:r>
              <a:rPr lang="es-MX" sz="1400" b="1" dirty="0">
                <a:latin typeface="Arial" panose="020B0604020202020204" pitchFamily="34" charset="0"/>
                <a:cs typeface="Arial" panose="020B0604020202020204" pitchFamily="34" charset="0"/>
              </a:rPr>
              <a:t>observar</a:t>
            </a:r>
            <a:r>
              <a:rPr lang="es-MX" sz="1400" dirty="0">
                <a:latin typeface="Arial" panose="020B0604020202020204" pitchFamily="34" charset="0"/>
                <a:cs typeface="Arial" panose="020B0604020202020204" pitchFamily="34" charset="0"/>
              </a:rPr>
              <a:t> en todo momento los </a:t>
            </a:r>
            <a:r>
              <a:rPr lang="es-MX" sz="1400" b="1" dirty="0">
                <a:latin typeface="Arial" panose="020B0604020202020204" pitchFamily="34" charset="0"/>
                <a:cs typeface="Arial" panose="020B0604020202020204" pitchFamily="34" charset="0"/>
              </a:rPr>
              <a:t>principios</a:t>
            </a:r>
            <a:r>
              <a:rPr lang="es-MX" sz="1400" dirty="0">
                <a:latin typeface="Arial" panose="020B0604020202020204" pitchFamily="34" charset="0"/>
                <a:cs typeface="Arial" panose="020B0604020202020204" pitchFamily="34" charset="0"/>
              </a:rPr>
              <a:t> rectores de su </a:t>
            </a:r>
            <a:r>
              <a:rPr lang="es-MX" sz="1400" b="1" dirty="0">
                <a:latin typeface="Arial" panose="020B0604020202020204" pitchFamily="34" charset="0"/>
                <a:cs typeface="Arial" panose="020B0604020202020204" pitchFamily="34" charset="0"/>
              </a:rPr>
              <a:t>función</a:t>
            </a:r>
            <a:r>
              <a:rPr lang="es-MX" sz="1400" dirty="0">
                <a:latin typeface="Arial" panose="020B0604020202020204" pitchFamily="34" charset="0"/>
                <a:cs typeface="Arial" panose="020B0604020202020204" pitchFamily="34" charset="0"/>
              </a:rPr>
              <a:t> </a:t>
            </a:r>
            <a:r>
              <a:rPr lang="es-MX" sz="1400" b="1" dirty="0">
                <a:latin typeface="Arial" panose="020B0604020202020204" pitchFamily="34" charset="0"/>
                <a:cs typeface="Arial" panose="020B0604020202020204" pitchFamily="34" charset="0"/>
              </a:rPr>
              <a:t>electoral</a:t>
            </a:r>
            <a:r>
              <a:rPr lang="es-MX" dirty="0"/>
              <a:t>.</a:t>
            </a:r>
            <a:endParaRPr lang="es-MX" sz="1350" b="1" dirty="0">
              <a:latin typeface="Arial" panose="020B0604020202020204" pitchFamily="34" charset="0"/>
              <a:cs typeface="Arial" panose="020B0604020202020204" pitchFamily="34" charset="0"/>
            </a:endParaRPr>
          </a:p>
        </p:txBody>
      </p:sp>
      <p:sp>
        <p:nvSpPr>
          <p:cNvPr id="8" name="7 CuadroTexto"/>
          <p:cNvSpPr txBox="1"/>
          <p:nvPr/>
        </p:nvSpPr>
        <p:spPr>
          <a:xfrm>
            <a:off x="389237" y="4937870"/>
            <a:ext cx="7959116" cy="1600438"/>
          </a:xfrm>
          <a:prstGeom prst="rect">
            <a:avLst/>
          </a:prstGeom>
          <a:noFill/>
          <a:ln w="57150">
            <a:solidFill>
              <a:schemeClr val="tx1">
                <a:lumMod val="50000"/>
                <a:lumOff val="50000"/>
              </a:schemeClr>
            </a:solidFill>
          </a:ln>
        </p:spPr>
        <p:txBody>
          <a:bodyPr wrap="square" rtlCol="0">
            <a:spAutoFit/>
          </a:bodyPr>
          <a:lstStyle/>
          <a:p>
            <a:pPr algn="just"/>
            <a:r>
              <a:rPr lang="es-MX" sz="1400" b="1" dirty="0">
                <a:latin typeface="Arial" panose="020B0604020202020204" pitchFamily="34" charset="0"/>
                <a:cs typeface="Arial" panose="020B0604020202020204" pitchFamily="34" charset="0"/>
              </a:rPr>
              <a:t>Acuerdo INE</a:t>
            </a:r>
          </a:p>
          <a:p>
            <a:r>
              <a:rPr lang="es-MX" sz="1400" b="1" dirty="0">
                <a:latin typeface="Arial" panose="020B0604020202020204" pitchFamily="34" charset="0"/>
                <a:cs typeface="Arial" panose="020B0604020202020204" pitchFamily="34" charset="0"/>
              </a:rPr>
              <a:t>Fundado el procedimiento ordinario sancionador, ya que el Consejero Distrital de Oaxaca no se condujo con el deber de cuidado para el cumplimiento cabal de sus obligaciones y la observancia irrestricta del principio de imparcialidad; sin embargo, con las publicaciones realizadas puso en riesgo dicho principio, pues se dirigieron a una candidata al Senado en el ámbito geográfico donde se encontraba desempeñando sus funciones como Consejero Distrital y en el marco del proceso electoral 2017-2018</a:t>
            </a:r>
            <a:endParaRPr lang="es-MX" sz="1400" dirty="0">
              <a:latin typeface="Arial" panose="020B0604020202020204" pitchFamily="34" charset="0"/>
              <a:cs typeface="Arial" panose="020B0604020202020204" pitchFamily="34" charset="0"/>
            </a:endParaRPr>
          </a:p>
        </p:txBody>
      </p:sp>
      <p:sp>
        <p:nvSpPr>
          <p:cNvPr id="2" name="Rectángulo 1"/>
          <p:cNvSpPr/>
          <p:nvPr/>
        </p:nvSpPr>
        <p:spPr>
          <a:xfrm>
            <a:off x="3348680" y="1344216"/>
            <a:ext cx="5284956" cy="3108543"/>
          </a:xfrm>
          <a:prstGeom prst="rect">
            <a:avLst/>
          </a:prstGeom>
        </p:spPr>
        <p:txBody>
          <a:bodyPr wrap="square">
            <a:spAutoFit/>
          </a:bodyPr>
          <a:lstStyle/>
          <a:p>
            <a:r>
              <a:rPr lang="es-ES" sz="1400" b="1" i="1" dirty="0">
                <a:latin typeface="Arial" panose="020B0604020202020204" pitchFamily="34" charset="0"/>
                <a:cs typeface="Arial" panose="020B0604020202020204" pitchFamily="34" charset="0"/>
              </a:rPr>
              <a:t>Contenido en Twitter del  Consejeros Distrital en Oaxaca</a:t>
            </a:r>
          </a:p>
          <a:p>
            <a:r>
              <a:rPr lang="es-MX" sz="1400" b="1" dirty="0">
                <a:latin typeface="Arial" panose="020B0604020202020204" pitchFamily="34" charset="0"/>
                <a:cs typeface="Arial" panose="020B0604020202020204" pitchFamily="34" charset="0"/>
              </a:rPr>
              <a:t>4 Retuits </a:t>
            </a:r>
            <a:r>
              <a:rPr lang="es-MX" sz="1400" dirty="0">
                <a:latin typeface="Arial" panose="020B0604020202020204" pitchFamily="34" charset="0"/>
                <a:cs typeface="Arial" panose="020B0604020202020204" pitchFamily="34" charset="0"/>
              </a:rPr>
              <a:t>denunciados y 1 tuit:</a:t>
            </a:r>
          </a:p>
          <a:p>
            <a:r>
              <a:rPr lang="es-MX" sz="1400" dirty="0">
                <a:latin typeface="Arial" panose="020B0604020202020204" pitchFamily="34" charset="0"/>
                <a:cs typeface="Arial" panose="020B0604020202020204" pitchFamily="34" charset="0"/>
              </a:rPr>
              <a:t>Retuits:</a:t>
            </a:r>
          </a:p>
          <a:p>
            <a:r>
              <a:rPr lang="es-MX" sz="1400" dirty="0">
                <a:latin typeface="Arial" panose="020B0604020202020204" pitchFamily="34" charset="0"/>
                <a:cs typeface="Arial" panose="020B0604020202020204" pitchFamily="34" charset="0"/>
              </a:rPr>
              <a:t>• “En México hay tres clases de basura…orgánica, inorgánica y electoral Juan Villoro.” Con imagen de la quejosa</a:t>
            </a:r>
          </a:p>
          <a:p>
            <a:r>
              <a:rPr lang="es-MX" sz="1400" dirty="0">
                <a:latin typeface="Arial" panose="020B0604020202020204" pitchFamily="34" charset="0"/>
                <a:cs typeface="Arial" panose="020B0604020202020204" pitchFamily="34" charset="0"/>
              </a:rPr>
              <a:t>• “Mejor que se dedique a lo suyo…es la cantada”</a:t>
            </a:r>
          </a:p>
          <a:p>
            <a:r>
              <a:rPr lang="es-MX" sz="1400" dirty="0">
                <a:latin typeface="Arial" panose="020B0604020202020204" pitchFamily="34" charset="0"/>
                <a:cs typeface="Arial" panose="020B0604020202020204" pitchFamily="34" charset="0"/>
              </a:rPr>
              <a:t>• “Flamantes candidatos, sin duda puro oficio político con estos payasos”</a:t>
            </a:r>
          </a:p>
          <a:p>
            <a:r>
              <a:rPr lang="es-MX" sz="1400" dirty="0">
                <a:latin typeface="Arial" panose="020B0604020202020204" pitchFamily="34" charset="0"/>
                <a:cs typeface="Arial" panose="020B0604020202020204" pitchFamily="34" charset="0"/>
              </a:rPr>
              <a:t>• “Baia, baia y el intento de candidata @susanaharp que dice al respecto?, porque no es lo mismo cantar que hacer política hay que dejarle en claro”</a:t>
            </a:r>
          </a:p>
          <a:p>
            <a:r>
              <a:rPr lang="es-MX" sz="1400" b="1" dirty="0">
                <a:latin typeface="Arial" panose="020B0604020202020204" pitchFamily="34" charset="0"/>
                <a:cs typeface="Arial" panose="020B0604020202020204" pitchFamily="34" charset="0"/>
              </a:rPr>
              <a:t>Tuit:</a:t>
            </a:r>
          </a:p>
          <a:p>
            <a:r>
              <a:rPr lang="es-MX" sz="1400" dirty="0">
                <a:latin typeface="Arial" panose="020B0604020202020204" pitchFamily="34" charset="0"/>
                <a:cs typeface="Arial" panose="020B0604020202020204" pitchFamily="34" charset="0"/>
              </a:rPr>
              <a:t>• “Qué va a hacer Susana Harp en el Senado… ¿cantar?</a:t>
            </a:r>
          </a:p>
          <a:p>
            <a:r>
              <a:rPr lang="es-MX" sz="1400" dirty="0">
                <a:latin typeface="Arial" panose="020B0604020202020204" pitchFamily="34" charset="0"/>
                <a:cs typeface="Arial" panose="020B0604020202020204" pitchFamily="34" charset="0"/>
              </a:rPr>
              <a:t>Imagen con la denunciante, Sergio Mayer y Cuauhtémoc Blanco</a:t>
            </a: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3070371" y="1344216"/>
            <a:ext cx="5956183" cy="307777"/>
          </a:xfrm>
          <a:prstGeom prst="rect">
            <a:avLst/>
          </a:prstGeom>
        </p:spPr>
        <p:txBody>
          <a:bodyPr wrap="square">
            <a:spAutoFit/>
          </a:bodyPr>
          <a:lstStyle/>
          <a:p>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58307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042001" y="340445"/>
            <a:ext cx="5101999" cy="551950"/>
          </a:xfrm>
        </p:spPr>
        <p:txBody>
          <a:bodyPr>
            <a:noAutofit/>
          </a:bodyPr>
          <a:lstStyle/>
          <a:p>
            <a:r>
              <a:rPr lang="es-MX" sz="1800" dirty="0"/>
              <a:t/>
            </a:r>
            <a:br>
              <a:rPr lang="es-MX" sz="1800" dirty="0"/>
            </a:br>
            <a:r>
              <a:rPr lang="es-MX" sz="1800" dirty="0"/>
              <a:t>Entrevista realizada por un adolescente</a:t>
            </a:r>
            <a:br>
              <a:rPr lang="es-MX" sz="1800" dirty="0"/>
            </a:br>
            <a:r>
              <a:rPr lang="es-MX" sz="1800" dirty="0"/>
              <a:t>y difundida en Facebook 2019</a:t>
            </a:r>
            <a:r>
              <a:rPr lang="es-MX" sz="1400" dirty="0"/>
              <a:t> </a:t>
            </a:r>
            <a:br>
              <a:rPr lang="es-MX" sz="1400" dirty="0"/>
            </a:br>
            <a:endParaRPr lang="es-MX" sz="1400" dirty="0"/>
          </a:p>
        </p:txBody>
      </p:sp>
      <p:sp>
        <p:nvSpPr>
          <p:cNvPr id="37" name="36 CuadroTexto"/>
          <p:cNvSpPr txBox="1"/>
          <p:nvPr/>
        </p:nvSpPr>
        <p:spPr>
          <a:xfrm>
            <a:off x="156325" y="1370198"/>
            <a:ext cx="2358275" cy="4832092"/>
          </a:xfrm>
          <a:prstGeom prst="rect">
            <a:avLst/>
          </a:prstGeom>
          <a:solidFill>
            <a:schemeClr val="bg1"/>
          </a:solidFill>
          <a:ln w="57150">
            <a:solidFill>
              <a:schemeClr val="tx1">
                <a:lumMod val="50000"/>
                <a:lumOff val="50000"/>
              </a:schemeClr>
            </a:solidFill>
          </a:ln>
        </p:spPr>
        <p:txBody>
          <a:bodyPr wrap="square" rtlCol="0">
            <a:spAutoFit/>
          </a:bodyPr>
          <a:lstStyle/>
          <a:p>
            <a:pPr algn="just"/>
            <a:r>
              <a:rPr lang="es-MX" sz="1400" dirty="0">
                <a:cs typeface="Arial" panose="020B0604020202020204" pitchFamily="34" charset="0"/>
              </a:rPr>
              <a:t>Quejosa: Tania Guerrero López, militante de Morena </a:t>
            </a:r>
          </a:p>
          <a:p>
            <a:pPr algn="just"/>
            <a:r>
              <a:rPr lang="es-MX" sz="1400" dirty="0">
                <a:cs typeface="Arial" panose="020B0604020202020204" pitchFamily="34" charset="0"/>
              </a:rPr>
              <a:t>Denunciado: Alejandro Armenta Mier (entonces precandidato de Morena a la Gubernatura de Puebla, elecciones extraordinarias 2019)</a:t>
            </a:r>
          </a:p>
          <a:p>
            <a:pPr algn="just"/>
            <a:endParaRPr lang="es-MX" sz="1400" dirty="0">
              <a:cs typeface="Arial" panose="020B0604020202020204" pitchFamily="34" charset="0"/>
            </a:endParaRPr>
          </a:p>
          <a:p>
            <a:pPr algn="just"/>
            <a:r>
              <a:rPr lang="es-MX" sz="1400" b="1" dirty="0">
                <a:cs typeface="Arial" panose="020B0604020202020204" pitchFamily="34" charset="0"/>
              </a:rPr>
              <a:t>Acuerdo INE </a:t>
            </a:r>
          </a:p>
          <a:p>
            <a:pPr algn="just"/>
            <a:r>
              <a:rPr lang="es-MX" sz="1400" dirty="0">
                <a:cs typeface="Arial" panose="020B0604020202020204" pitchFamily="34" charset="0"/>
              </a:rPr>
              <a:t>ACQyD-INE-14/2019 de 11-03-2019</a:t>
            </a:r>
          </a:p>
          <a:p>
            <a:pPr algn="just"/>
            <a:r>
              <a:rPr lang="es-MX" sz="1400" dirty="0">
                <a:cs typeface="Arial" panose="020B0604020202020204" pitchFamily="34" charset="0"/>
              </a:rPr>
              <a:t>Improcedentes</a:t>
            </a:r>
          </a:p>
          <a:p>
            <a:pPr algn="just"/>
            <a:r>
              <a:rPr lang="es-MX" sz="1400" i="1" dirty="0">
                <a:cs typeface="Arial" panose="020B0604020202020204" pitchFamily="34" charset="0"/>
              </a:rPr>
              <a:t>No impugnado</a:t>
            </a:r>
          </a:p>
          <a:p>
            <a:pPr algn="just"/>
            <a:endParaRPr lang="es-MX" sz="1400" i="1" dirty="0">
              <a:cs typeface="Arial" panose="020B0604020202020204" pitchFamily="34" charset="0"/>
            </a:endParaRPr>
          </a:p>
          <a:p>
            <a:pPr algn="just"/>
            <a:r>
              <a:rPr lang="es-MX" sz="1400" b="1" dirty="0">
                <a:cs typeface="Arial" panose="020B0604020202020204" pitchFamily="34" charset="0"/>
              </a:rPr>
              <a:t>Fondo del asunto:</a:t>
            </a:r>
          </a:p>
          <a:p>
            <a:pPr algn="just"/>
            <a:r>
              <a:rPr lang="es-MX" sz="1400" b="1" dirty="0">
                <a:solidFill>
                  <a:schemeClr val="tx1">
                    <a:lumMod val="50000"/>
                  </a:schemeClr>
                </a:solidFill>
                <a:cs typeface="Arial" panose="020B0604020202020204" pitchFamily="34" charset="0"/>
              </a:rPr>
              <a:t>SRE-PSC-32/2019 </a:t>
            </a:r>
            <a:r>
              <a:rPr lang="es-MX" sz="1400" dirty="0">
                <a:cs typeface="Arial" panose="020B0604020202020204" pitchFamily="34" charset="0"/>
              </a:rPr>
              <a:t>de 08-05-2019</a:t>
            </a:r>
            <a:endParaRPr lang="es-MX" sz="1400" b="1" dirty="0">
              <a:solidFill>
                <a:schemeClr val="tx1">
                  <a:lumMod val="50000"/>
                </a:schemeClr>
              </a:solidFill>
              <a:cs typeface="Arial" panose="020B0604020202020204" pitchFamily="34" charset="0"/>
            </a:endParaRPr>
          </a:p>
          <a:p>
            <a:pPr algn="just"/>
            <a:r>
              <a:rPr lang="es-MX" sz="1400" dirty="0">
                <a:solidFill>
                  <a:schemeClr val="tx1">
                    <a:lumMod val="50000"/>
                  </a:schemeClr>
                </a:solidFill>
                <a:cs typeface="Arial" panose="020B0604020202020204" pitchFamily="34" charset="0"/>
              </a:rPr>
              <a:t>Inexistente la infracción</a:t>
            </a:r>
          </a:p>
          <a:p>
            <a:pPr algn="just"/>
            <a:r>
              <a:rPr lang="es-MX" sz="1400" i="1" dirty="0">
                <a:solidFill>
                  <a:schemeClr val="tx1">
                    <a:lumMod val="50000"/>
                  </a:schemeClr>
                </a:solidFill>
                <a:cs typeface="Arial" panose="020B0604020202020204" pitchFamily="34" charset="0"/>
              </a:rPr>
              <a:t>No Impugnado</a:t>
            </a:r>
          </a:p>
        </p:txBody>
      </p:sp>
      <p:sp>
        <p:nvSpPr>
          <p:cNvPr id="22" name="36 CuadroTexto">
            <a:extLst>
              <a:ext uri="{FF2B5EF4-FFF2-40B4-BE49-F238E27FC236}">
                <a16:creationId xmlns:a16="http://schemas.microsoft.com/office/drawing/2014/main" xmlns="" id="{9E885593-BA18-5643-8192-0360FFA8BC47}"/>
              </a:ext>
            </a:extLst>
          </p:cNvPr>
          <p:cNvSpPr txBox="1"/>
          <p:nvPr/>
        </p:nvSpPr>
        <p:spPr>
          <a:xfrm>
            <a:off x="2654300" y="1022718"/>
            <a:ext cx="6333375" cy="2246769"/>
          </a:xfrm>
          <a:prstGeom prst="rect">
            <a:avLst/>
          </a:prstGeom>
          <a:solidFill>
            <a:schemeClr val="bg1"/>
          </a:solidFill>
          <a:ln w="57150">
            <a:solidFill>
              <a:schemeClr val="tx1">
                <a:lumMod val="50000"/>
                <a:lumOff val="50000"/>
              </a:schemeClr>
            </a:solidFill>
          </a:ln>
        </p:spPr>
        <p:txBody>
          <a:bodyPr wrap="square" rtlCol="0">
            <a:spAutoFit/>
          </a:bodyPr>
          <a:lstStyle/>
          <a:p>
            <a:r>
              <a:rPr lang="es-MX" sz="1400" b="1" i="1" dirty="0">
                <a:solidFill>
                  <a:schemeClr val="tx1">
                    <a:lumMod val="50000"/>
                  </a:schemeClr>
                </a:solidFill>
                <a:cs typeface="Arial" panose="020B0604020202020204" pitchFamily="34" charset="0"/>
              </a:rPr>
              <a:t>Acuerdo del INE </a:t>
            </a:r>
            <a:endParaRPr lang="es-MX" sz="1400" i="1" dirty="0">
              <a:solidFill>
                <a:schemeClr val="tx1">
                  <a:lumMod val="50000"/>
                </a:schemeClr>
              </a:solidFill>
              <a:cs typeface="Arial" panose="020B0604020202020204" pitchFamily="34" charset="0"/>
            </a:endParaRPr>
          </a:p>
          <a:p>
            <a:pPr algn="just"/>
            <a:r>
              <a:rPr lang="es-ES_tradnl" sz="1400" b="1" dirty="0">
                <a:solidFill>
                  <a:schemeClr val="tx1">
                    <a:lumMod val="50000"/>
                  </a:schemeClr>
                </a:solidFill>
                <a:cs typeface="Arial" panose="020B0604020202020204" pitchFamily="34" charset="0"/>
              </a:rPr>
              <a:t>Improcedente</a:t>
            </a:r>
            <a:r>
              <a:rPr lang="es-ES_tradnl" sz="1400" dirty="0">
                <a:solidFill>
                  <a:schemeClr val="tx1">
                    <a:lumMod val="50000"/>
                  </a:schemeClr>
                </a:solidFill>
                <a:cs typeface="Arial" panose="020B0604020202020204" pitchFamily="34" charset="0"/>
              </a:rPr>
              <a:t> la medida cautelar, ya que se trataba de un adolescente que, a través de sus redes sociales, había decidido </a:t>
            </a:r>
            <a:r>
              <a:rPr lang="es-ES_tradnl" sz="1400" b="1" dirty="0">
                <a:solidFill>
                  <a:schemeClr val="tx1">
                    <a:lumMod val="50000"/>
                  </a:schemeClr>
                </a:solidFill>
                <a:cs typeface="Arial" panose="020B0604020202020204" pitchFamily="34" charset="0"/>
              </a:rPr>
              <a:t>ejercer un papel activo y protagónico </a:t>
            </a:r>
            <a:r>
              <a:rPr lang="es-ES_tradnl" sz="1400" dirty="0">
                <a:solidFill>
                  <a:schemeClr val="tx1">
                    <a:lumMod val="50000"/>
                  </a:schemeClr>
                </a:solidFill>
                <a:cs typeface="Arial" panose="020B0604020202020204" pitchFamily="34" charset="0"/>
              </a:rPr>
              <a:t>en el ejercicio pleno de su </a:t>
            </a:r>
            <a:r>
              <a:rPr lang="es-ES_tradnl" sz="1400" b="1" dirty="0">
                <a:solidFill>
                  <a:schemeClr val="tx1">
                    <a:lumMod val="50000"/>
                  </a:schemeClr>
                </a:solidFill>
                <a:cs typeface="Arial" panose="020B0604020202020204" pitchFamily="34" charset="0"/>
              </a:rPr>
              <a:t>libertad de expresión</a:t>
            </a:r>
            <a:r>
              <a:rPr lang="es-ES_tradnl" sz="1400" dirty="0">
                <a:solidFill>
                  <a:schemeClr val="tx1">
                    <a:lumMod val="50000"/>
                  </a:schemeClr>
                </a:solidFill>
                <a:cs typeface="Arial" panose="020B0604020202020204" pitchFamily="34" charset="0"/>
              </a:rPr>
              <a:t>, </a:t>
            </a:r>
            <a:r>
              <a:rPr lang="es-ES_tradnl" sz="1400" b="1" dirty="0">
                <a:solidFill>
                  <a:schemeClr val="tx1">
                    <a:lumMod val="50000"/>
                  </a:schemeClr>
                </a:solidFill>
                <a:cs typeface="Arial" panose="020B0604020202020204" pitchFamily="34" charset="0"/>
              </a:rPr>
              <a:t>información</a:t>
            </a:r>
            <a:r>
              <a:rPr lang="es-ES_tradnl" sz="1400" dirty="0">
                <a:solidFill>
                  <a:schemeClr val="tx1">
                    <a:lumMod val="50000"/>
                  </a:schemeClr>
                </a:solidFill>
                <a:cs typeface="Arial" panose="020B0604020202020204" pitchFamily="34" charset="0"/>
              </a:rPr>
              <a:t> y </a:t>
            </a:r>
            <a:r>
              <a:rPr lang="es-ES_tradnl" sz="1400" b="1" dirty="0">
                <a:solidFill>
                  <a:schemeClr val="tx1">
                    <a:lumMod val="50000"/>
                  </a:schemeClr>
                </a:solidFill>
                <a:cs typeface="Arial" panose="020B0604020202020204" pitchFamily="34" charset="0"/>
              </a:rPr>
              <a:t>manifestación. </a:t>
            </a:r>
            <a:r>
              <a:rPr lang="es-ES_tradnl" sz="1400" dirty="0">
                <a:solidFill>
                  <a:schemeClr val="tx1">
                    <a:lumMod val="50000"/>
                  </a:schemeClr>
                </a:solidFill>
                <a:cs typeface="Arial" panose="020B0604020202020204" pitchFamily="34" charset="0"/>
              </a:rPr>
              <a:t>La CQyD estimó que su actuar fue legítimo, pues </a:t>
            </a:r>
            <a:r>
              <a:rPr lang="es-ES_tradnl" sz="1400" b="1" dirty="0">
                <a:solidFill>
                  <a:schemeClr val="tx1">
                    <a:lumMod val="50000"/>
                  </a:schemeClr>
                </a:solidFill>
                <a:cs typeface="Arial" panose="020B0604020202020204" pitchFamily="34" charset="0"/>
              </a:rPr>
              <a:t>su calidad de menor de edad no</a:t>
            </a:r>
            <a:r>
              <a:rPr lang="es-ES_tradnl" sz="1400" dirty="0">
                <a:solidFill>
                  <a:schemeClr val="tx1">
                    <a:lumMod val="50000"/>
                  </a:schemeClr>
                </a:solidFill>
                <a:cs typeface="Arial" panose="020B0604020202020204" pitchFamily="34" charset="0"/>
              </a:rPr>
              <a:t> debía ser </a:t>
            </a:r>
            <a:r>
              <a:rPr lang="es-ES_tradnl" sz="1400" b="1" dirty="0">
                <a:solidFill>
                  <a:schemeClr val="tx1">
                    <a:lumMod val="50000"/>
                  </a:schemeClr>
                </a:solidFill>
                <a:cs typeface="Arial" panose="020B0604020202020204" pitchFamily="34" charset="0"/>
              </a:rPr>
              <a:t>impedimento</a:t>
            </a:r>
            <a:r>
              <a:rPr lang="es-ES_tradnl" sz="1400" dirty="0">
                <a:solidFill>
                  <a:schemeClr val="tx1">
                    <a:lumMod val="50000"/>
                  </a:schemeClr>
                </a:solidFill>
                <a:cs typeface="Arial" panose="020B0604020202020204" pitchFamily="34" charset="0"/>
              </a:rPr>
              <a:t> para </a:t>
            </a:r>
            <a:r>
              <a:rPr lang="es-ES_tradnl" sz="1400" b="1" dirty="0">
                <a:solidFill>
                  <a:schemeClr val="tx1">
                    <a:lumMod val="50000"/>
                  </a:schemeClr>
                </a:solidFill>
                <a:cs typeface="Arial" panose="020B0604020202020204" pitchFamily="34" charset="0"/>
              </a:rPr>
              <a:t>inmiscuirse</a:t>
            </a:r>
            <a:r>
              <a:rPr lang="es-ES_tradnl" sz="1400" dirty="0">
                <a:solidFill>
                  <a:schemeClr val="tx1">
                    <a:lumMod val="50000"/>
                  </a:schemeClr>
                </a:solidFill>
                <a:cs typeface="Arial" panose="020B0604020202020204" pitchFamily="34" charset="0"/>
              </a:rPr>
              <a:t>, </a:t>
            </a:r>
            <a:r>
              <a:rPr lang="es-ES_tradnl" sz="1400" b="1" dirty="0">
                <a:solidFill>
                  <a:schemeClr val="tx1">
                    <a:lumMod val="50000"/>
                  </a:schemeClr>
                </a:solidFill>
                <a:cs typeface="Arial" panose="020B0604020202020204" pitchFamily="34" charset="0"/>
              </a:rPr>
              <a:t>participar</a:t>
            </a:r>
            <a:r>
              <a:rPr lang="es-ES_tradnl" sz="1400" dirty="0">
                <a:solidFill>
                  <a:schemeClr val="tx1">
                    <a:lumMod val="50000"/>
                  </a:schemeClr>
                </a:solidFill>
                <a:cs typeface="Arial" panose="020B0604020202020204" pitchFamily="34" charset="0"/>
              </a:rPr>
              <a:t> y </a:t>
            </a:r>
            <a:r>
              <a:rPr lang="es-ES_tradnl" sz="1400" b="1" dirty="0">
                <a:solidFill>
                  <a:schemeClr val="tx1">
                    <a:lumMod val="50000"/>
                  </a:schemeClr>
                </a:solidFill>
                <a:cs typeface="Arial" panose="020B0604020202020204" pitchFamily="34" charset="0"/>
              </a:rPr>
              <a:t>opinar</a:t>
            </a:r>
            <a:r>
              <a:rPr lang="es-ES_tradnl" sz="1400" dirty="0">
                <a:solidFill>
                  <a:schemeClr val="tx1">
                    <a:lumMod val="50000"/>
                  </a:schemeClr>
                </a:solidFill>
                <a:cs typeface="Arial" panose="020B0604020202020204" pitchFamily="34" charset="0"/>
              </a:rPr>
              <a:t> en asuntos de índole </a:t>
            </a:r>
            <a:r>
              <a:rPr lang="es-ES_tradnl" sz="1400" b="1" dirty="0">
                <a:solidFill>
                  <a:schemeClr val="tx1">
                    <a:lumMod val="50000"/>
                  </a:schemeClr>
                </a:solidFill>
                <a:cs typeface="Arial" panose="020B0604020202020204" pitchFamily="34" charset="0"/>
              </a:rPr>
              <a:t>político</a:t>
            </a:r>
            <a:r>
              <a:rPr lang="es-ES_tradnl" sz="1400" dirty="0">
                <a:solidFill>
                  <a:schemeClr val="tx1">
                    <a:lumMod val="50000"/>
                  </a:schemeClr>
                </a:solidFill>
                <a:cs typeface="Arial" panose="020B0604020202020204" pitchFamily="34" charset="0"/>
              </a:rPr>
              <a:t>, económico y/o social. Además, se aportaron los autorizaciones de los padres o tutores, así como la manifestación informada del menor de edad.</a:t>
            </a:r>
            <a:endParaRPr lang="es-MX" sz="1400" dirty="0">
              <a:solidFill>
                <a:schemeClr val="tx1">
                  <a:lumMod val="50000"/>
                </a:schemeClr>
              </a:solidFill>
              <a:cs typeface="Arial" panose="020B0604020202020204" pitchFamily="34" charset="0"/>
            </a:endParaRPr>
          </a:p>
        </p:txBody>
      </p:sp>
      <p:sp>
        <p:nvSpPr>
          <p:cNvPr id="24" name="36 CuadroTexto">
            <a:extLst>
              <a:ext uri="{FF2B5EF4-FFF2-40B4-BE49-F238E27FC236}">
                <a16:creationId xmlns:a16="http://schemas.microsoft.com/office/drawing/2014/main" xmlns="" id="{554FE92B-FFFA-2F4C-88C5-90CAFF217C65}"/>
              </a:ext>
            </a:extLst>
          </p:cNvPr>
          <p:cNvSpPr txBox="1"/>
          <p:nvPr/>
        </p:nvSpPr>
        <p:spPr>
          <a:xfrm>
            <a:off x="2654300" y="3375002"/>
            <a:ext cx="6333375" cy="3208571"/>
          </a:xfrm>
          <a:prstGeom prst="rect">
            <a:avLst/>
          </a:prstGeom>
          <a:solidFill>
            <a:schemeClr val="bg1"/>
          </a:solidFill>
          <a:ln w="57150">
            <a:solidFill>
              <a:schemeClr val="tx1">
                <a:lumMod val="50000"/>
                <a:lumOff val="50000"/>
              </a:schemeClr>
            </a:solidFill>
          </a:ln>
        </p:spPr>
        <p:txBody>
          <a:bodyPr wrap="square" rtlCol="0">
            <a:spAutoFit/>
          </a:bodyPr>
          <a:lstStyle/>
          <a:p>
            <a:r>
              <a:rPr lang="es-MX" sz="1350" b="1" i="1" dirty="0">
                <a:solidFill>
                  <a:schemeClr val="tx1">
                    <a:lumMod val="50000"/>
                  </a:schemeClr>
                </a:solidFill>
                <a:cs typeface="Arial" panose="020B0604020202020204" pitchFamily="34" charset="0"/>
              </a:rPr>
              <a:t>Sentencia Sala Regional Especializada</a:t>
            </a:r>
            <a:endParaRPr lang="es-MX" sz="1350" i="1" dirty="0">
              <a:solidFill>
                <a:schemeClr val="tx1">
                  <a:lumMod val="50000"/>
                </a:schemeClr>
              </a:solidFill>
              <a:cs typeface="Arial" panose="020B0604020202020204" pitchFamily="34" charset="0"/>
            </a:endParaRPr>
          </a:p>
          <a:p>
            <a:pPr algn="just"/>
            <a:r>
              <a:rPr lang="es-MX" sz="1350" b="1" dirty="0">
                <a:solidFill>
                  <a:schemeClr val="tx1">
                    <a:lumMod val="50000"/>
                  </a:schemeClr>
                </a:solidFill>
                <a:cs typeface="Arial" panose="020B0604020202020204" pitchFamily="34" charset="0"/>
              </a:rPr>
              <a:t>Inexistente</a:t>
            </a:r>
            <a:r>
              <a:rPr lang="es-MX" sz="1350" dirty="0">
                <a:solidFill>
                  <a:schemeClr val="tx1">
                    <a:lumMod val="50000"/>
                  </a:schemeClr>
                </a:solidFill>
                <a:cs typeface="Arial" panose="020B0604020202020204" pitchFamily="34" charset="0"/>
              </a:rPr>
              <a:t> la infracción en relación con la aparición del adolescente, ya que éste realizó una entrevista a Alejandro Armenta Mier; es un joven que reconoce su decisión y ejercer con plenitud sus derechos, pues tiene un programa en Facebook, donde sube contenidos de todo tipo de interés para adolescentes, le gusta el periodismo y para él es una manera de practicarlo; y en el caso particular, decidió hacer la entrevistar, postearlo, y autorizó al precandidato para que lo compartiera. </a:t>
            </a:r>
          </a:p>
          <a:p>
            <a:pPr algn="just"/>
            <a:endParaRPr lang="es-MX" sz="1350" dirty="0">
              <a:solidFill>
                <a:schemeClr val="tx1">
                  <a:lumMod val="50000"/>
                </a:schemeClr>
              </a:solidFill>
              <a:cs typeface="Arial" panose="020B0604020202020204" pitchFamily="34" charset="0"/>
            </a:endParaRPr>
          </a:p>
          <a:p>
            <a:pPr algn="just"/>
            <a:r>
              <a:rPr lang="es-MX" sz="1350" dirty="0">
                <a:solidFill>
                  <a:schemeClr val="tx1">
                    <a:lumMod val="50000"/>
                  </a:schemeClr>
                </a:solidFill>
                <a:cs typeface="Arial" panose="020B0604020202020204" pitchFamily="34" charset="0"/>
              </a:rPr>
              <a:t>La Sala Regional Especializada consideró que “Diego” ejerció con libertad y protección sus derechos, pues su participación fue de manera activa en la toma de sus decisiones, a partir de su edad, madurez, intereses y gustos, lo que permite que crezca y se desarrolle libremente, en el ámbito que él prefiera.</a:t>
            </a:r>
          </a:p>
        </p:txBody>
      </p:sp>
    </p:spTree>
    <p:extLst>
      <p:ext uri="{BB962C8B-B14F-4D97-AF65-F5344CB8AC3E}">
        <p14:creationId xmlns:p14="http://schemas.microsoft.com/office/powerpoint/2010/main" val="406521218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09529C8A-43DF-1841-BA15-DF1702ECE1A5}"/>
              </a:ext>
            </a:extLst>
          </p:cNvPr>
          <p:cNvSpPr>
            <a:spLocks noGrp="1"/>
          </p:cNvSpPr>
          <p:nvPr>
            <p:ph type="title"/>
          </p:nvPr>
        </p:nvSpPr>
        <p:spPr>
          <a:xfrm>
            <a:off x="4042001" y="340445"/>
            <a:ext cx="4980813" cy="551950"/>
          </a:xfrm>
        </p:spPr>
        <p:txBody>
          <a:bodyPr>
            <a:noAutofit/>
          </a:bodyPr>
          <a:lstStyle/>
          <a:p>
            <a:r>
              <a:rPr lang="es-MX" sz="1800" dirty="0"/>
              <a:t>Entrevista realizada por un adolescente</a:t>
            </a:r>
            <a:br>
              <a:rPr lang="es-MX" sz="1800" dirty="0"/>
            </a:br>
            <a:r>
              <a:rPr lang="es-MX" sz="1800" dirty="0"/>
              <a:t>y difundida en Facebook 2019</a:t>
            </a:r>
          </a:p>
        </p:txBody>
      </p:sp>
      <p:pic>
        <p:nvPicPr>
          <p:cNvPr id="5" name="Imagen 4">
            <a:extLst>
              <a:ext uri="{FF2B5EF4-FFF2-40B4-BE49-F238E27FC236}">
                <a16:creationId xmlns:a16="http://schemas.microsoft.com/office/drawing/2014/main" xmlns="" id="{15878FD8-A622-489C-AC84-E5F43E1D02AA}"/>
              </a:ext>
            </a:extLst>
          </p:cNvPr>
          <p:cNvPicPr>
            <a:picLocks noChangeAspect="1"/>
          </p:cNvPicPr>
          <p:nvPr/>
        </p:nvPicPr>
        <p:blipFill>
          <a:blip r:embed="rId2"/>
          <a:stretch>
            <a:fillRect/>
          </a:stretch>
        </p:blipFill>
        <p:spPr>
          <a:xfrm>
            <a:off x="111967" y="1100914"/>
            <a:ext cx="4105471" cy="1838325"/>
          </a:xfrm>
          <a:prstGeom prst="rect">
            <a:avLst/>
          </a:prstGeom>
        </p:spPr>
      </p:pic>
      <p:pic>
        <p:nvPicPr>
          <p:cNvPr id="6" name="Imagen 5">
            <a:extLst>
              <a:ext uri="{FF2B5EF4-FFF2-40B4-BE49-F238E27FC236}">
                <a16:creationId xmlns:a16="http://schemas.microsoft.com/office/drawing/2014/main" xmlns="" id="{26B1E8E7-C57E-4E20-A4F0-359897B9368F}"/>
              </a:ext>
            </a:extLst>
          </p:cNvPr>
          <p:cNvPicPr>
            <a:picLocks noChangeAspect="1"/>
          </p:cNvPicPr>
          <p:nvPr/>
        </p:nvPicPr>
        <p:blipFill>
          <a:blip r:embed="rId3"/>
          <a:stretch>
            <a:fillRect/>
          </a:stretch>
        </p:blipFill>
        <p:spPr>
          <a:xfrm>
            <a:off x="4926563" y="1100914"/>
            <a:ext cx="4021495" cy="1838325"/>
          </a:xfrm>
          <a:prstGeom prst="rect">
            <a:avLst/>
          </a:prstGeom>
        </p:spPr>
      </p:pic>
      <p:pic>
        <p:nvPicPr>
          <p:cNvPr id="7" name="Imagen 6">
            <a:extLst>
              <a:ext uri="{FF2B5EF4-FFF2-40B4-BE49-F238E27FC236}">
                <a16:creationId xmlns:a16="http://schemas.microsoft.com/office/drawing/2014/main" xmlns="" id="{E4755A64-CE3C-4919-A232-F09E2680FB98}"/>
              </a:ext>
            </a:extLst>
          </p:cNvPr>
          <p:cNvPicPr>
            <a:picLocks noChangeAspect="1"/>
          </p:cNvPicPr>
          <p:nvPr/>
        </p:nvPicPr>
        <p:blipFill>
          <a:blip r:embed="rId4"/>
          <a:stretch>
            <a:fillRect/>
          </a:stretch>
        </p:blipFill>
        <p:spPr>
          <a:xfrm>
            <a:off x="111967" y="3147759"/>
            <a:ext cx="4105470" cy="1838325"/>
          </a:xfrm>
          <a:prstGeom prst="rect">
            <a:avLst/>
          </a:prstGeom>
        </p:spPr>
      </p:pic>
      <p:pic>
        <p:nvPicPr>
          <p:cNvPr id="8" name="Imagen 7">
            <a:extLst>
              <a:ext uri="{FF2B5EF4-FFF2-40B4-BE49-F238E27FC236}">
                <a16:creationId xmlns:a16="http://schemas.microsoft.com/office/drawing/2014/main" xmlns="" id="{B3D9FBA4-1DE7-45E9-9AEE-1EE20F61D3C0}"/>
              </a:ext>
            </a:extLst>
          </p:cNvPr>
          <p:cNvPicPr>
            <a:picLocks noChangeAspect="1"/>
          </p:cNvPicPr>
          <p:nvPr/>
        </p:nvPicPr>
        <p:blipFill>
          <a:blip r:embed="rId5"/>
          <a:stretch>
            <a:fillRect/>
          </a:stretch>
        </p:blipFill>
        <p:spPr>
          <a:xfrm>
            <a:off x="4926563" y="3147759"/>
            <a:ext cx="4021494" cy="1838325"/>
          </a:xfrm>
          <a:prstGeom prst="rect">
            <a:avLst/>
          </a:prstGeom>
        </p:spPr>
      </p:pic>
      <p:pic>
        <p:nvPicPr>
          <p:cNvPr id="9" name="Imagen 8">
            <a:extLst>
              <a:ext uri="{FF2B5EF4-FFF2-40B4-BE49-F238E27FC236}">
                <a16:creationId xmlns:a16="http://schemas.microsoft.com/office/drawing/2014/main" xmlns="" id="{9F999143-E6D3-4532-BE77-56482EA1CCB0}"/>
              </a:ext>
            </a:extLst>
          </p:cNvPr>
          <p:cNvPicPr>
            <a:picLocks noChangeAspect="1"/>
          </p:cNvPicPr>
          <p:nvPr/>
        </p:nvPicPr>
        <p:blipFill>
          <a:blip r:embed="rId6"/>
          <a:stretch>
            <a:fillRect/>
          </a:stretch>
        </p:blipFill>
        <p:spPr>
          <a:xfrm>
            <a:off x="2035807" y="5088101"/>
            <a:ext cx="4980813" cy="1676493"/>
          </a:xfrm>
          <a:prstGeom prst="rect">
            <a:avLst/>
          </a:prstGeom>
        </p:spPr>
      </p:pic>
    </p:spTree>
    <p:extLst>
      <p:ext uri="{BB962C8B-B14F-4D97-AF65-F5344CB8AC3E}">
        <p14:creationId xmlns:p14="http://schemas.microsoft.com/office/powerpoint/2010/main" val="8869683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042001" y="340445"/>
            <a:ext cx="5101999" cy="551950"/>
          </a:xfrm>
        </p:spPr>
        <p:txBody>
          <a:bodyPr>
            <a:normAutofit fontScale="90000"/>
          </a:bodyPr>
          <a:lstStyle/>
          <a:p>
            <a:r>
              <a:rPr lang="es-MX" dirty="0"/>
              <a:t>Menores en spot </a:t>
            </a:r>
            <a:r>
              <a:rPr lang="es-MX" dirty="0" smtClean="0"/>
              <a:t>TV</a:t>
            </a:r>
            <a:br>
              <a:rPr lang="es-MX" dirty="0" smtClean="0"/>
            </a:br>
            <a:r>
              <a:rPr lang="es-MX" dirty="0" smtClean="0"/>
              <a:t>Tamaulipas </a:t>
            </a:r>
            <a:r>
              <a:rPr lang="es-MX" dirty="0"/>
              <a:t>2019</a:t>
            </a:r>
          </a:p>
        </p:txBody>
      </p:sp>
      <p:sp>
        <p:nvSpPr>
          <p:cNvPr id="37" name="36 CuadroTexto"/>
          <p:cNvSpPr txBox="1"/>
          <p:nvPr/>
        </p:nvSpPr>
        <p:spPr>
          <a:xfrm>
            <a:off x="156325" y="1388434"/>
            <a:ext cx="2358275" cy="4832092"/>
          </a:xfrm>
          <a:prstGeom prst="rect">
            <a:avLst/>
          </a:prstGeom>
          <a:solidFill>
            <a:schemeClr val="bg1"/>
          </a:solidFill>
          <a:ln w="57150">
            <a:solidFill>
              <a:schemeClr val="tx1">
                <a:lumMod val="50000"/>
                <a:lumOff val="50000"/>
              </a:schemeClr>
            </a:solidFill>
          </a:ln>
        </p:spPr>
        <p:txBody>
          <a:bodyPr wrap="square" rtlCol="0">
            <a:spAutoFit/>
          </a:bodyPr>
          <a:lstStyle/>
          <a:p>
            <a:pPr algn="just"/>
            <a:r>
              <a:rPr lang="es-MX" sz="1400" dirty="0">
                <a:cs typeface="Arial" panose="020B0604020202020204" pitchFamily="34" charset="0"/>
              </a:rPr>
              <a:t>Quejoso: PVEM</a:t>
            </a:r>
          </a:p>
          <a:p>
            <a:pPr algn="just"/>
            <a:r>
              <a:rPr lang="es-MX" sz="1400" dirty="0">
                <a:cs typeface="Arial" panose="020B0604020202020204" pitchFamily="34" charset="0"/>
              </a:rPr>
              <a:t>Denunciado: PAN (PEL Tamaulipas)</a:t>
            </a:r>
          </a:p>
          <a:p>
            <a:pPr algn="just"/>
            <a:endParaRPr lang="es-MX" sz="1400" dirty="0">
              <a:cs typeface="Arial" panose="020B0604020202020204" pitchFamily="34" charset="0"/>
            </a:endParaRPr>
          </a:p>
          <a:p>
            <a:pPr algn="just"/>
            <a:r>
              <a:rPr lang="es-MX" sz="1400" b="1" dirty="0">
                <a:cs typeface="Arial" panose="020B0604020202020204" pitchFamily="34" charset="0"/>
              </a:rPr>
              <a:t>Acuerdo INE </a:t>
            </a:r>
          </a:p>
          <a:p>
            <a:pPr algn="just"/>
            <a:r>
              <a:rPr lang="es-MX" sz="1400" dirty="0">
                <a:cs typeface="Arial" panose="020B0604020202020204" pitchFamily="34" charset="0"/>
              </a:rPr>
              <a:t>ACQyD-INE-24/2019 de 03-04-2019</a:t>
            </a:r>
          </a:p>
          <a:p>
            <a:pPr algn="just"/>
            <a:r>
              <a:rPr lang="es-MX" sz="1400" dirty="0">
                <a:cs typeface="Arial" panose="020B0604020202020204" pitchFamily="34" charset="0"/>
              </a:rPr>
              <a:t>Improcedentes</a:t>
            </a:r>
          </a:p>
          <a:p>
            <a:pPr algn="just"/>
            <a:r>
              <a:rPr lang="es-MX" sz="1400" i="1" dirty="0">
                <a:cs typeface="Arial" panose="020B0604020202020204" pitchFamily="34" charset="0"/>
              </a:rPr>
              <a:t>Sí impugnado</a:t>
            </a:r>
          </a:p>
          <a:p>
            <a:pPr algn="just"/>
            <a:endParaRPr lang="es-MX" sz="1400" b="1" i="1" dirty="0">
              <a:cs typeface="Arial" panose="020B0604020202020204" pitchFamily="34" charset="0"/>
            </a:endParaRPr>
          </a:p>
          <a:p>
            <a:pPr algn="just"/>
            <a:r>
              <a:rPr lang="es-MX" sz="1400" b="1" i="1" dirty="0">
                <a:cs typeface="Arial" panose="020B0604020202020204" pitchFamily="34" charset="0"/>
              </a:rPr>
              <a:t>SUP-REP-32/2019 </a:t>
            </a:r>
            <a:r>
              <a:rPr lang="es-MX" sz="1400" dirty="0">
                <a:cs typeface="Arial" panose="020B0604020202020204" pitchFamily="34" charset="0"/>
              </a:rPr>
              <a:t>de 05-04-2019</a:t>
            </a:r>
            <a:endParaRPr lang="es-MX" sz="1400" b="1" i="1" dirty="0">
              <a:cs typeface="Arial" panose="020B0604020202020204" pitchFamily="34" charset="0"/>
            </a:endParaRPr>
          </a:p>
          <a:p>
            <a:pPr algn="just"/>
            <a:r>
              <a:rPr lang="es-MX" sz="1400" i="1" dirty="0">
                <a:cs typeface="Arial" panose="020B0604020202020204" pitchFamily="34" charset="0"/>
              </a:rPr>
              <a:t>Confirma, Sala Superior no se pronunció respecto a la aparición de menores.</a:t>
            </a:r>
          </a:p>
          <a:p>
            <a:pPr algn="just"/>
            <a:endParaRPr lang="es-MX" sz="1400" b="1" dirty="0">
              <a:cs typeface="Arial" panose="020B0604020202020204" pitchFamily="34" charset="0"/>
            </a:endParaRPr>
          </a:p>
          <a:p>
            <a:pPr algn="just"/>
            <a:r>
              <a:rPr lang="es-MX" sz="1400" b="1" dirty="0">
                <a:cs typeface="Arial" panose="020B0604020202020204" pitchFamily="34" charset="0"/>
              </a:rPr>
              <a:t>Fondo del asunto:</a:t>
            </a:r>
          </a:p>
          <a:p>
            <a:pPr algn="just"/>
            <a:r>
              <a:rPr lang="es-MX" sz="1400" b="1" dirty="0">
                <a:solidFill>
                  <a:schemeClr val="tx1">
                    <a:lumMod val="50000"/>
                  </a:schemeClr>
                </a:solidFill>
                <a:cs typeface="Arial" panose="020B0604020202020204" pitchFamily="34" charset="0"/>
              </a:rPr>
              <a:t>SRE-PSC-23/2019</a:t>
            </a:r>
            <a:r>
              <a:rPr lang="es-MX" sz="1400" dirty="0">
                <a:cs typeface="Arial" panose="020B0604020202020204" pitchFamily="34" charset="0"/>
              </a:rPr>
              <a:t> de 17-04-2019</a:t>
            </a:r>
            <a:endParaRPr lang="es-MX" sz="1400" b="1" dirty="0">
              <a:solidFill>
                <a:schemeClr val="tx1">
                  <a:lumMod val="50000"/>
                </a:schemeClr>
              </a:solidFill>
              <a:cs typeface="Arial" panose="020B0604020202020204" pitchFamily="34" charset="0"/>
            </a:endParaRPr>
          </a:p>
          <a:p>
            <a:pPr algn="just"/>
            <a:r>
              <a:rPr lang="es-MX" sz="1400" dirty="0">
                <a:solidFill>
                  <a:schemeClr val="tx1">
                    <a:lumMod val="50000"/>
                  </a:schemeClr>
                </a:solidFill>
                <a:cs typeface="Arial" panose="020B0604020202020204" pitchFamily="34" charset="0"/>
              </a:rPr>
              <a:t>Inexistente la infracción</a:t>
            </a:r>
          </a:p>
          <a:p>
            <a:pPr algn="just"/>
            <a:r>
              <a:rPr lang="es-MX" sz="1400" i="1" dirty="0">
                <a:solidFill>
                  <a:schemeClr val="tx1">
                    <a:lumMod val="50000"/>
                  </a:schemeClr>
                </a:solidFill>
                <a:cs typeface="Arial" panose="020B0604020202020204" pitchFamily="34" charset="0"/>
              </a:rPr>
              <a:t>No Impugnado</a:t>
            </a:r>
          </a:p>
        </p:txBody>
      </p:sp>
      <p:sp>
        <p:nvSpPr>
          <p:cNvPr id="22" name="36 CuadroTexto">
            <a:extLst>
              <a:ext uri="{FF2B5EF4-FFF2-40B4-BE49-F238E27FC236}">
                <a16:creationId xmlns:a16="http://schemas.microsoft.com/office/drawing/2014/main" xmlns="" id="{9E885593-BA18-5643-8192-0360FFA8BC47}"/>
              </a:ext>
            </a:extLst>
          </p:cNvPr>
          <p:cNvSpPr txBox="1"/>
          <p:nvPr/>
        </p:nvSpPr>
        <p:spPr>
          <a:xfrm>
            <a:off x="2654299" y="984751"/>
            <a:ext cx="6333375" cy="1692771"/>
          </a:xfrm>
          <a:prstGeom prst="rect">
            <a:avLst/>
          </a:prstGeom>
          <a:solidFill>
            <a:schemeClr val="bg1"/>
          </a:solidFill>
          <a:ln w="57150">
            <a:solidFill>
              <a:schemeClr val="tx1">
                <a:lumMod val="50000"/>
                <a:lumOff val="50000"/>
              </a:schemeClr>
            </a:solidFill>
          </a:ln>
        </p:spPr>
        <p:txBody>
          <a:bodyPr wrap="square" rtlCol="0">
            <a:spAutoFit/>
          </a:bodyPr>
          <a:lstStyle/>
          <a:p>
            <a:pPr algn="just"/>
            <a:r>
              <a:rPr lang="es-MX" sz="1250" b="1" i="1" dirty="0">
                <a:solidFill>
                  <a:schemeClr val="tx1">
                    <a:lumMod val="50000"/>
                  </a:schemeClr>
                </a:solidFill>
                <a:cs typeface="Arial" panose="020B0604020202020204" pitchFamily="34" charset="0"/>
              </a:rPr>
              <a:t>Acuerdo del INE </a:t>
            </a:r>
            <a:endParaRPr lang="es-MX" sz="1250" i="1" dirty="0">
              <a:solidFill>
                <a:schemeClr val="tx1">
                  <a:lumMod val="50000"/>
                </a:schemeClr>
              </a:solidFill>
              <a:cs typeface="Arial" panose="020B0604020202020204" pitchFamily="34" charset="0"/>
            </a:endParaRPr>
          </a:p>
          <a:p>
            <a:pPr algn="just"/>
            <a:r>
              <a:rPr lang="es-MX" sz="1250" b="1" dirty="0">
                <a:solidFill>
                  <a:schemeClr val="tx1">
                    <a:lumMod val="50000"/>
                  </a:schemeClr>
                </a:solidFill>
                <a:cs typeface="Arial" panose="020B0604020202020204" pitchFamily="34" charset="0"/>
              </a:rPr>
              <a:t>Improcedente</a:t>
            </a:r>
            <a:r>
              <a:rPr lang="es-MX" sz="1250" dirty="0">
                <a:solidFill>
                  <a:schemeClr val="tx1">
                    <a:lumMod val="50000"/>
                  </a:schemeClr>
                </a:solidFill>
                <a:cs typeface="Arial" panose="020B0604020202020204" pitchFamily="34" charset="0"/>
              </a:rPr>
              <a:t> la medida cautelar, ya que los menores de edad que aparecen no pueden ser identificables, ni a simple vista ni aumentado la imagen en la que aparecen, por lo que no existe base jurídica que justifique la suspensión en la difusión del promocional denunciado en perjuicio del derecho de los partidos políticos a difundir propaganda político-electoral en medios masivos de comunicación social, así como de la libertad de expresión y de información de la ciudadanía tamaulipeca.</a:t>
            </a:r>
            <a:r>
              <a:rPr lang="es-MX" sz="1250" b="1" dirty="0">
                <a:solidFill>
                  <a:schemeClr val="tx1">
                    <a:lumMod val="50000"/>
                  </a:schemeClr>
                </a:solidFill>
                <a:cs typeface="Arial" panose="020B0604020202020204" pitchFamily="34" charset="0"/>
              </a:rPr>
              <a:t> </a:t>
            </a:r>
            <a:endParaRPr lang="es-MX" sz="1250" dirty="0">
              <a:solidFill>
                <a:schemeClr val="tx1">
                  <a:lumMod val="50000"/>
                </a:schemeClr>
              </a:solidFill>
              <a:cs typeface="Arial" panose="020B0604020202020204" pitchFamily="34" charset="0"/>
            </a:endParaRPr>
          </a:p>
        </p:txBody>
      </p:sp>
      <p:sp>
        <p:nvSpPr>
          <p:cNvPr id="24" name="36 CuadroTexto">
            <a:extLst>
              <a:ext uri="{FF2B5EF4-FFF2-40B4-BE49-F238E27FC236}">
                <a16:creationId xmlns:a16="http://schemas.microsoft.com/office/drawing/2014/main" xmlns="" id="{554FE92B-FFFA-2F4C-88C5-90CAFF217C65}"/>
              </a:ext>
            </a:extLst>
          </p:cNvPr>
          <p:cNvSpPr txBox="1"/>
          <p:nvPr/>
        </p:nvSpPr>
        <p:spPr>
          <a:xfrm>
            <a:off x="2654299" y="5512571"/>
            <a:ext cx="6333375" cy="1246495"/>
          </a:xfrm>
          <a:prstGeom prst="rect">
            <a:avLst/>
          </a:prstGeom>
          <a:solidFill>
            <a:schemeClr val="bg1"/>
          </a:solidFill>
          <a:ln w="57150">
            <a:solidFill>
              <a:schemeClr val="tx1">
                <a:lumMod val="50000"/>
                <a:lumOff val="50000"/>
              </a:schemeClr>
            </a:solidFill>
          </a:ln>
        </p:spPr>
        <p:txBody>
          <a:bodyPr wrap="square" rtlCol="0">
            <a:spAutoFit/>
          </a:bodyPr>
          <a:lstStyle/>
          <a:p>
            <a:pPr algn="just"/>
            <a:r>
              <a:rPr lang="es-MX" sz="1250" b="1" i="1" dirty="0">
                <a:solidFill>
                  <a:schemeClr val="tx1">
                    <a:lumMod val="50000"/>
                  </a:schemeClr>
                </a:solidFill>
                <a:cs typeface="Arial" panose="020B0604020202020204" pitchFamily="34" charset="0"/>
              </a:rPr>
              <a:t>Sentencia Sala Regional Especializada</a:t>
            </a:r>
          </a:p>
          <a:p>
            <a:pPr algn="just"/>
            <a:r>
              <a:rPr lang="es-MX" sz="1250" b="1" dirty="0">
                <a:solidFill>
                  <a:schemeClr val="tx1">
                    <a:lumMod val="50000"/>
                  </a:schemeClr>
                </a:solidFill>
                <a:cs typeface="Arial" panose="020B0604020202020204" pitchFamily="34" charset="0"/>
              </a:rPr>
              <a:t>Inexistente</a:t>
            </a:r>
            <a:r>
              <a:rPr lang="es-MX" sz="1250" dirty="0">
                <a:solidFill>
                  <a:schemeClr val="tx1">
                    <a:lumMod val="50000"/>
                  </a:schemeClr>
                </a:solidFill>
                <a:cs typeface="Arial" panose="020B0604020202020204" pitchFamily="34" charset="0"/>
              </a:rPr>
              <a:t> la infracción relacionada con la vulneración al interés superior de la niñez, al considerar que si bien del spot se advertían que aparecían imágenes de diversos menores de edad, lo cierto es que no es posible reconocerlos o identificarlos de manera nítida, motivo por el cual no resultaba necesario que el PAN recabara las autorizaciones correspondientes ni difuminara su imagen.</a:t>
            </a:r>
          </a:p>
        </p:txBody>
      </p:sp>
      <p:sp>
        <p:nvSpPr>
          <p:cNvPr id="7" name="36 CuadroTexto">
            <a:extLst>
              <a:ext uri="{FF2B5EF4-FFF2-40B4-BE49-F238E27FC236}">
                <a16:creationId xmlns:a16="http://schemas.microsoft.com/office/drawing/2014/main" xmlns="" id="{3000CC78-8A40-2C41-8E40-3FE5F7772863}"/>
              </a:ext>
            </a:extLst>
          </p:cNvPr>
          <p:cNvSpPr txBox="1"/>
          <p:nvPr/>
        </p:nvSpPr>
        <p:spPr>
          <a:xfrm>
            <a:off x="2654299" y="2838860"/>
            <a:ext cx="6333375" cy="2492990"/>
          </a:xfrm>
          <a:prstGeom prst="rect">
            <a:avLst/>
          </a:prstGeom>
          <a:solidFill>
            <a:schemeClr val="bg1"/>
          </a:solidFill>
          <a:ln w="57150">
            <a:solidFill>
              <a:schemeClr val="tx1">
                <a:lumMod val="50000"/>
                <a:lumOff val="50000"/>
              </a:schemeClr>
            </a:solidFill>
          </a:ln>
        </p:spPr>
        <p:txBody>
          <a:bodyPr wrap="square" rtlCol="0">
            <a:spAutoFit/>
          </a:bodyPr>
          <a:lstStyle/>
          <a:p>
            <a:r>
              <a:rPr lang="es-MX" sz="1250" b="1" i="1" dirty="0">
                <a:solidFill>
                  <a:schemeClr val="tx1">
                    <a:lumMod val="50000"/>
                  </a:schemeClr>
                </a:solidFill>
                <a:cs typeface="Arial" panose="020B0604020202020204" pitchFamily="34" charset="0"/>
              </a:rPr>
              <a:t>Sentencia Sala Superior</a:t>
            </a:r>
            <a:endParaRPr lang="es-MX" sz="1250" i="1" dirty="0">
              <a:solidFill>
                <a:schemeClr val="tx1">
                  <a:lumMod val="50000"/>
                </a:schemeClr>
              </a:solidFill>
              <a:cs typeface="Arial" panose="020B0604020202020204" pitchFamily="34" charset="0"/>
            </a:endParaRPr>
          </a:p>
          <a:p>
            <a:pPr algn="just"/>
            <a:r>
              <a:rPr lang="es-MX" sz="1250" b="1" dirty="0">
                <a:solidFill>
                  <a:schemeClr val="tx1">
                    <a:lumMod val="50000"/>
                  </a:schemeClr>
                </a:solidFill>
                <a:cs typeface="Arial" panose="020B0604020202020204" pitchFamily="34" charset="0"/>
              </a:rPr>
              <a:t>Confirmó</a:t>
            </a:r>
            <a:r>
              <a:rPr lang="es-MX" sz="1250" dirty="0">
                <a:solidFill>
                  <a:schemeClr val="tx1">
                    <a:lumMod val="50000"/>
                  </a:schemeClr>
                </a:solidFill>
                <a:cs typeface="Arial" panose="020B0604020202020204" pitchFamily="34" charset="0"/>
              </a:rPr>
              <a:t> el acuerdo de la CQyD, ya que la obligación de difuminar los rostros de las personas que parecen ser niñas, niños y/o adolescentes en un promocional sólo debe cumplirse cuando sean identificables.</a:t>
            </a:r>
          </a:p>
          <a:p>
            <a:pPr algn="just"/>
            <a:r>
              <a:rPr lang="es-MX" sz="1250" dirty="0">
                <a:solidFill>
                  <a:schemeClr val="tx1">
                    <a:lumMod val="50000"/>
                  </a:schemeClr>
                </a:solidFill>
                <a:cs typeface="Arial" panose="020B0604020202020204" pitchFamily="34" charset="0"/>
              </a:rPr>
              <a:t>La garantía de la máxima protección de la privacidad, la identidad o la propia imagen de las niñas, niños y adolescentes no debe llegar al extremo de pretender obligar a los partidos políticos a difuminar el rostro de cada una de las personas que se suponga son niñas, niños y/o adolescentes, en tomas incidentales.</a:t>
            </a:r>
          </a:p>
          <a:p>
            <a:pPr algn="just"/>
            <a:r>
              <a:rPr lang="es-MX" sz="1250" dirty="0">
                <a:solidFill>
                  <a:schemeClr val="tx1">
                    <a:lumMod val="50000"/>
                  </a:schemeClr>
                </a:solidFill>
                <a:cs typeface="Arial" panose="020B0604020202020204" pitchFamily="34" charset="0"/>
              </a:rPr>
              <a:t>Dicha obligación debe cumplirse sólo cuando estén o puedan estar en riesgo sus derechos, como sucede en el caso de que aparezcan y sean identificables. </a:t>
            </a:r>
            <a:endParaRPr lang="es-MX" sz="125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905630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042001" y="220968"/>
            <a:ext cx="4984553" cy="671427"/>
          </a:xfrm>
        </p:spPr>
        <p:txBody>
          <a:bodyPr>
            <a:noAutofit/>
          </a:bodyPr>
          <a:lstStyle/>
          <a:p>
            <a:r>
              <a:rPr lang="es-MX" sz="2000" dirty="0"/>
              <a:t>Discriminación en contra de personas enfermas</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2019</a:t>
            </a:r>
          </a:p>
        </p:txBody>
      </p:sp>
      <p:sp>
        <p:nvSpPr>
          <p:cNvPr id="6" name="5 CuadroTexto"/>
          <p:cNvSpPr txBox="1"/>
          <p:nvPr/>
        </p:nvSpPr>
        <p:spPr>
          <a:xfrm>
            <a:off x="389237" y="1067580"/>
            <a:ext cx="2748246" cy="2793072"/>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MORENA</a:t>
            </a:r>
          </a:p>
          <a:p>
            <a:pPr>
              <a:spcAft>
                <a:spcPts val="300"/>
              </a:spcAft>
            </a:pPr>
            <a:r>
              <a:rPr lang="es-MX" sz="1350" dirty="0">
                <a:latin typeface="Arial" panose="020B0604020202020204" pitchFamily="34" charset="0"/>
                <a:cs typeface="Arial" panose="020B0604020202020204" pitchFamily="34" charset="0"/>
              </a:rPr>
              <a:t>Denunciado: PRI</a:t>
            </a:r>
          </a:p>
          <a:p>
            <a:pPr>
              <a:spcAft>
                <a:spcPts val="300"/>
              </a:spcAft>
            </a:pPr>
            <a:r>
              <a:rPr lang="es-MX" sz="1400" b="1" dirty="0">
                <a:latin typeface="Arial" panose="020B0604020202020204" pitchFamily="34" charset="0"/>
                <a:cs typeface="Arial" panose="020B0604020202020204" pitchFamily="34" charset="0"/>
              </a:rPr>
              <a:t>Acuerdo INE:</a:t>
            </a:r>
          </a:p>
          <a:p>
            <a:pPr>
              <a:spcAft>
                <a:spcPts val="300"/>
              </a:spcAft>
            </a:pPr>
            <a:r>
              <a:rPr lang="es-MX" sz="1400" dirty="0">
                <a:latin typeface="Arial" panose="020B0604020202020204" pitchFamily="34" charset="0"/>
                <a:cs typeface="Arial" panose="020B0604020202020204" pitchFamily="34" charset="0"/>
              </a:rPr>
              <a:t>ACQyD-INE-36/2019</a:t>
            </a:r>
          </a:p>
          <a:p>
            <a:pPr>
              <a:spcAft>
                <a:spcPts val="300"/>
              </a:spcAft>
            </a:pPr>
            <a:r>
              <a:rPr lang="es-MX" sz="1400" b="1" dirty="0">
                <a:latin typeface="Arial" panose="020B0604020202020204" pitchFamily="34" charset="0"/>
                <a:cs typeface="Arial" panose="020B0604020202020204" pitchFamily="34" charset="0"/>
              </a:rPr>
              <a:t>Improcedente</a:t>
            </a:r>
          </a:p>
          <a:p>
            <a:pPr>
              <a:spcAft>
                <a:spcPts val="300"/>
              </a:spcAft>
            </a:pPr>
            <a:r>
              <a:rPr lang="es-MX" sz="1400" i="1" dirty="0">
                <a:latin typeface="Arial" panose="020B0604020202020204" pitchFamily="34" charset="0"/>
                <a:cs typeface="Arial" panose="020B0604020202020204" pitchFamily="34" charset="0"/>
              </a:rPr>
              <a:t>Sí impugnado</a:t>
            </a:r>
          </a:p>
          <a:p>
            <a:pPr>
              <a:spcAft>
                <a:spcPts val="300"/>
              </a:spcAft>
            </a:pPr>
            <a:r>
              <a:rPr lang="es-MX" sz="1350" dirty="0">
                <a:latin typeface="Arial" panose="020B0604020202020204" pitchFamily="34" charset="0"/>
                <a:cs typeface="Arial" panose="020B0604020202020204" pitchFamily="34" charset="0"/>
              </a:rPr>
              <a:t>SUP-REP-63/2019</a:t>
            </a:r>
          </a:p>
          <a:p>
            <a:pPr>
              <a:spcAft>
                <a:spcPts val="300"/>
              </a:spcAft>
            </a:pPr>
            <a:r>
              <a:rPr lang="es-MX" sz="1350" b="1" dirty="0">
                <a:latin typeface="Arial" panose="020B0604020202020204" pitchFamily="34" charset="0"/>
                <a:cs typeface="Arial" panose="020B0604020202020204" pitchFamily="34" charset="0"/>
              </a:rPr>
              <a:t>Confirma</a:t>
            </a:r>
          </a:p>
          <a:p>
            <a:pPr>
              <a:spcAft>
                <a:spcPts val="300"/>
              </a:spcAft>
            </a:pPr>
            <a:r>
              <a:rPr lang="es-MX" sz="1350" b="1" dirty="0">
                <a:latin typeface="Arial" panose="020B0604020202020204" pitchFamily="34" charset="0"/>
                <a:cs typeface="Arial" panose="020B0604020202020204" pitchFamily="34" charset="0"/>
              </a:rPr>
              <a:t>Fondo</a:t>
            </a:r>
          </a:p>
          <a:p>
            <a:pPr>
              <a:spcAft>
                <a:spcPts val="300"/>
              </a:spcAft>
            </a:pPr>
            <a:r>
              <a:rPr lang="es-MX" sz="1350" b="1" dirty="0">
                <a:latin typeface="Arial" panose="020B0604020202020204" pitchFamily="34" charset="0"/>
                <a:cs typeface="Arial" panose="020B0604020202020204" pitchFamily="34" charset="0"/>
              </a:rPr>
              <a:t>SRE-PSC-49/2019</a:t>
            </a:r>
          </a:p>
          <a:p>
            <a:pPr>
              <a:spcAft>
                <a:spcPts val="300"/>
              </a:spcAft>
            </a:pPr>
            <a:r>
              <a:rPr lang="es-MX" sz="1350" b="1" dirty="0">
                <a:latin typeface="Arial" panose="020B0604020202020204" pitchFamily="34" charset="0"/>
                <a:cs typeface="Arial" panose="020B0604020202020204" pitchFamily="34" charset="0"/>
              </a:rPr>
              <a:t>Existente</a:t>
            </a:r>
          </a:p>
        </p:txBody>
      </p:sp>
      <p:sp>
        <p:nvSpPr>
          <p:cNvPr id="8" name="7 CuadroTexto"/>
          <p:cNvSpPr txBox="1"/>
          <p:nvPr/>
        </p:nvSpPr>
        <p:spPr>
          <a:xfrm>
            <a:off x="389236" y="5071689"/>
            <a:ext cx="8637317" cy="1754326"/>
          </a:xfrm>
          <a:prstGeom prst="rect">
            <a:avLst/>
          </a:prstGeom>
          <a:noFill/>
          <a:ln w="57150">
            <a:solidFill>
              <a:schemeClr val="tx1">
                <a:lumMod val="50000"/>
                <a:lumOff val="50000"/>
              </a:schemeClr>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Acuerdo INE</a:t>
            </a:r>
          </a:p>
          <a:p>
            <a:pPr algn="just"/>
            <a:r>
              <a:rPr lang="es-MX" sz="1200" b="1" dirty="0">
                <a:latin typeface="Arial" panose="020B0604020202020204" pitchFamily="34" charset="0"/>
                <a:cs typeface="Arial" panose="020B0604020202020204" pitchFamily="34" charset="0"/>
              </a:rPr>
              <a:t>Improcedente la medida cautelar, ya que la referencia a que uno de los candidatos está “enfermo” utilizada en el material denunciado, se considera amparada en la libertad de expresión y de información en el contexto del debate político de una campaña electoral. (P. 17)</a:t>
            </a:r>
          </a:p>
          <a:p>
            <a:pPr algn="just"/>
            <a:r>
              <a:rPr lang="es-MX" sz="1200" b="1" dirty="0">
                <a:latin typeface="Arial" panose="020B0604020202020204" pitchFamily="34" charset="0"/>
                <a:cs typeface="Arial" panose="020B0604020202020204" pitchFamily="34" charset="0"/>
              </a:rPr>
              <a:t>Las frases “Sí, pero uno está enfermo y no puede gobernar” y “Hay uno que dicen que está enfermo, ¿no?”, se advierte que 1) No refieren de manera directa a algún candidato en particular; 2) No refiere a un tipo de enfermedad en concreto; 3) Las expresiones refieren la opinión, crítica o cuestionamiento del emisor del mensaje respecto a las características o condiciones de un participante a un cargo público; 4) No se advierte algún tipo de discriminación o rebasen los límites permitidos de la libertad de expresión. </a:t>
            </a:r>
          </a:p>
        </p:txBody>
      </p:sp>
      <p:sp>
        <p:nvSpPr>
          <p:cNvPr id="2" name="Rectángulo 1"/>
          <p:cNvSpPr/>
          <p:nvPr/>
        </p:nvSpPr>
        <p:spPr>
          <a:xfrm>
            <a:off x="3348680" y="1344216"/>
            <a:ext cx="5284956" cy="3785652"/>
          </a:xfrm>
          <a:prstGeom prst="rect">
            <a:avLst/>
          </a:prstGeom>
        </p:spPr>
        <p:txBody>
          <a:bodyPr wrap="square">
            <a:spAutoFit/>
          </a:bodyPr>
          <a:lstStyle/>
          <a:p>
            <a:r>
              <a:rPr lang="es-ES" sz="1200" b="1" i="1" dirty="0">
                <a:latin typeface="Arial" panose="020B0604020202020204" pitchFamily="34" charset="0"/>
                <a:cs typeface="Arial" panose="020B0604020202020204" pitchFamily="34" charset="0"/>
              </a:rPr>
              <a:t>YO VOY CON JIMÉNEZ MERÍNO</a:t>
            </a:r>
          </a:p>
          <a:p>
            <a:r>
              <a:rPr lang="es-ES" sz="1200" b="1" i="1" dirty="0">
                <a:latin typeface="Arial" panose="020B0604020202020204" pitchFamily="34" charset="0"/>
                <a:cs typeface="Arial" panose="020B0604020202020204" pitchFamily="34" charset="0"/>
              </a:rPr>
              <a:t>Voz masculina 1: </a:t>
            </a:r>
          </a:p>
          <a:p>
            <a:r>
              <a:rPr lang="es-ES" sz="1200" b="1" i="1" dirty="0">
                <a:latin typeface="Arial" panose="020B0604020202020204" pitchFamily="34" charset="0"/>
                <a:cs typeface="Arial" panose="020B0604020202020204" pitchFamily="34" charset="0"/>
              </a:rPr>
              <a:t>¿Has escuchado las propuestas de los otros candidatos?</a:t>
            </a:r>
          </a:p>
          <a:p>
            <a:r>
              <a:rPr lang="es-ES" sz="1200" b="1" i="1" dirty="0">
                <a:latin typeface="Arial" panose="020B0604020202020204" pitchFamily="34" charset="0"/>
                <a:cs typeface="Arial" panose="020B0604020202020204" pitchFamily="34" charset="0"/>
              </a:rPr>
              <a:t>Voz masculina 2:</a:t>
            </a:r>
          </a:p>
          <a:p>
            <a:r>
              <a:rPr lang="es-ES" sz="1200" b="1" i="1" dirty="0">
                <a:latin typeface="Arial" panose="020B0604020202020204" pitchFamily="34" charset="0"/>
                <a:cs typeface="Arial" panose="020B0604020202020204" pitchFamily="34" charset="0"/>
              </a:rPr>
              <a:t>Sí, pero uno está enfermo y no puede gobernar y el otro ya se robó mucho dinero. Yo voy con Jiménez Merino</a:t>
            </a:r>
          </a:p>
          <a:p>
            <a:r>
              <a:rPr lang="es-ES" sz="1200" b="1" i="1" dirty="0">
                <a:latin typeface="Arial" panose="020B0604020202020204" pitchFamily="34" charset="0"/>
                <a:cs typeface="Arial" panose="020B0604020202020204" pitchFamily="34" charset="0"/>
              </a:rPr>
              <a:t>Voz masculina 1: </a:t>
            </a:r>
          </a:p>
          <a:p>
            <a:r>
              <a:rPr lang="es-ES" sz="1200" b="1" i="1" dirty="0">
                <a:latin typeface="Arial" panose="020B0604020202020204" pitchFamily="34" charset="0"/>
                <a:cs typeface="Arial" panose="020B0604020202020204" pitchFamily="34" charset="0"/>
              </a:rPr>
              <a:t>Sí, él trae fuerza y buenas propuestas</a:t>
            </a:r>
          </a:p>
          <a:p>
            <a:r>
              <a:rPr lang="es-ES" sz="1200" b="1" i="1" dirty="0">
                <a:latin typeface="Arial" panose="020B0604020202020204" pitchFamily="34" charset="0"/>
                <a:cs typeface="Arial" panose="020B0604020202020204" pitchFamily="34" charset="0"/>
              </a:rPr>
              <a:t>Voz femenina 1: </a:t>
            </a:r>
          </a:p>
          <a:p>
            <a:r>
              <a:rPr lang="es-ES" sz="1200" b="1" i="1" dirty="0">
                <a:latin typeface="Arial" panose="020B0604020202020204" pitchFamily="34" charset="0"/>
                <a:cs typeface="Arial" panose="020B0604020202020204" pitchFamily="34" charset="0"/>
              </a:rPr>
              <a:t>Por cierto, amiga, ¿Ya sabes por quién vas a votar?</a:t>
            </a:r>
          </a:p>
          <a:p>
            <a:r>
              <a:rPr lang="es-ES" sz="1200" b="1" i="1" dirty="0">
                <a:latin typeface="Arial" panose="020B0604020202020204" pitchFamily="34" charset="0"/>
                <a:cs typeface="Arial" panose="020B0604020202020204" pitchFamily="34" charset="0"/>
              </a:rPr>
              <a:t>Hay uno que dicen que está enfermo, ¿no?</a:t>
            </a:r>
          </a:p>
          <a:p>
            <a:r>
              <a:rPr lang="es-ES" sz="1200" b="1" i="1" dirty="0">
                <a:latin typeface="Arial" panose="020B0604020202020204" pitchFamily="34" charset="0"/>
                <a:cs typeface="Arial" panose="020B0604020202020204" pitchFamily="34" charset="0"/>
              </a:rPr>
              <a:t>Voz femenina 2: </a:t>
            </a:r>
          </a:p>
          <a:p>
            <a:r>
              <a:rPr lang="es-ES" sz="1200" b="1" i="1" dirty="0">
                <a:latin typeface="Arial" panose="020B0604020202020204" pitchFamily="34" charset="0"/>
                <a:cs typeface="Arial" panose="020B0604020202020204" pitchFamily="34" charset="0"/>
              </a:rPr>
              <a:t>Sí, y quien nos conviene, es honesto y tiene salud es Jiménez Merino</a:t>
            </a:r>
          </a:p>
          <a:p>
            <a:r>
              <a:rPr lang="es-ES" sz="1200" b="1" i="1" dirty="0">
                <a:latin typeface="Arial" panose="020B0604020202020204" pitchFamily="34" charset="0"/>
                <a:cs typeface="Arial" panose="020B0604020202020204" pitchFamily="34" charset="0"/>
              </a:rPr>
              <a:t>Voz Alberto Jiménez Merino: </a:t>
            </a:r>
          </a:p>
          <a:p>
            <a:r>
              <a:rPr lang="es-ES" sz="1200" b="1" i="1" dirty="0">
                <a:latin typeface="Arial" panose="020B0604020202020204" pitchFamily="34" charset="0"/>
                <a:cs typeface="Arial" panose="020B0604020202020204" pitchFamily="34" charset="0"/>
              </a:rPr>
              <a:t>Todas las familias merecen vivir con tranquilidad y seguridad.</a:t>
            </a:r>
          </a:p>
          <a:p>
            <a:r>
              <a:rPr lang="es-ES" sz="1200" b="1" i="1" dirty="0">
                <a:latin typeface="Arial" panose="020B0604020202020204" pitchFamily="34" charset="0"/>
                <a:cs typeface="Arial" panose="020B0604020202020204" pitchFamily="34" charset="0"/>
              </a:rPr>
              <a:t>Soy Alberto Jiménez Merino y te invito a que votes por este nuevo comienzo para Puebla </a:t>
            </a:r>
          </a:p>
          <a:p>
            <a:r>
              <a:rPr lang="es-ES" sz="1200" b="1" i="1" dirty="0">
                <a:latin typeface="Arial" panose="020B0604020202020204" pitchFamily="34" charset="0"/>
                <a:cs typeface="Arial" panose="020B0604020202020204" pitchFamily="34" charset="0"/>
              </a:rPr>
              <a:t>Voz femenina 3:</a:t>
            </a:r>
          </a:p>
          <a:p>
            <a:r>
              <a:rPr lang="es-ES" sz="1200" b="1" i="1" dirty="0">
                <a:latin typeface="Arial" panose="020B0604020202020204" pitchFamily="34" charset="0"/>
                <a:cs typeface="Arial" panose="020B0604020202020204" pitchFamily="34" charset="0"/>
              </a:rPr>
              <a:t>Este dos de junio vota por Alberto Jiménez Merino para gobernador. PRI </a:t>
            </a:r>
            <a:endParaRPr lang="es-MX" sz="1200" dirty="0">
              <a:latin typeface="Arial" panose="020B0604020202020204" pitchFamily="34" charset="0"/>
              <a:cs typeface="Arial" panose="020B0604020202020204" pitchFamily="34" charset="0"/>
            </a:endParaRP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3070371" y="1344216"/>
            <a:ext cx="5956183" cy="307777"/>
          </a:xfrm>
          <a:prstGeom prst="rect">
            <a:avLst/>
          </a:prstGeom>
        </p:spPr>
        <p:txBody>
          <a:bodyPr wrap="square">
            <a:spAutoFit/>
          </a:bodyPr>
          <a:lstStyle/>
          <a:p>
            <a:endParaRPr lang="es-MX"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7814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73DDDFDC-A483-3642-A8BF-0E9A53AA8448}"/>
              </a:ext>
            </a:extLst>
          </p:cNvPr>
          <p:cNvSpPr>
            <a:spLocks noGrp="1"/>
          </p:cNvSpPr>
          <p:nvPr>
            <p:ph type="title"/>
          </p:nvPr>
        </p:nvSpPr>
        <p:spPr>
          <a:xfrm>
            <a:off x="3830595" y="278661"/>
            <a:ext cx="5313405" cy="487458"/>
          </a:xfrm>
        </p:spPr>
        <p:txBody>
          <a:bodyPr>
            <a:noAutofit/>
          </a:bodyPr>
          <a:lstStyle/>
          <a:p>
            <a:r>
              <a:rPr lang="es-MX" sz="2000" dirty="0"/>
              <a:t/>
            </a:r>
            <a:br>
              <a:rPr lang="es-MX" sz="2000" dirty="0"/>
            </a:br>
            <a:r>
              <a:rPr lang="es-MX" sz="2000" dirty="0"/>
              <a:t>Discriminación en contra de persosas enfermas</a:t>
            </a:r>
          </a:p>
        </p:txBody>
      </p:sp>
      <p:sp>
        <p:nvSpPr>
          <p:cNvPr id="5" name="5 CuadroTexto">
            <a:extLst>
              <a:ext uri="{FF2B5EF4-FFF2-40B4-BE49-F238E27FC236}">
                <a16:creationId xmlns:a16="http://schemas.microsoft.com/office/drawing/2014/main" xmlns="" id="{13235791-8C25-6E48-A176-81C204869237}"/>
              </a:ext>
            </a:extLst>
          </p:cNvPr>
          <p:cNvSpPr txBox="1">
            <a:spLocks noGrp="1"/>
          </p:cNvSpPr>
          <p:nvPr>
            <p:ph idx="1"/>
          </p:nvPr>
        </p:nvSpPr>
        <p:spPr>
          <a:xfrm>
            <a:off x="247135" y="1272771"/>
            <a:ext cx="8439666" cy="1762009"/>
          </a:xfrm>
          <a:prstGeom prst="rect">
            <a:avLst/>
          </a:prstGeom>
          <a:noFill/>
          <a:ln w="57150">
            <a:solidFill>
              <a:schemeClr val="tx1">
                <a:lumMod val="50000"/>
                <a:lumOff val="50000"/>
              </a:schemeClr>
            </a:solidFill>
          </a:ln>
        </p:spPr>
        <p:txBody>
          <a:bodyPr wrap="square" rtlCol="0">
            <a:spAutoFit/>
          </a:bodyPr>
          <a:lstStyle/>
          <a:p>
            <a:pPr marL="0" indent="0">
              <a:spcAft>
                <a:spcPts val="300"/>
              </a:spcAft>
              <a:buNone/>
            </a:pPr>
            <a:r>
              <a:rPr lang="es-MX" sz="1200" dirty="0">
                <a:latin typeface="Arial" panose="020B0604020202020204" pitchFamily="34" charset="0"/>
                <a:cs typeface="Arial" panose="020B0604020202020204" pitchFamily="34" charset="0"/>
              </a:rPr>
              <a:t>Sentencia Sala Superior:</a:t>
            </a:r>
          </a:p>
          <a:p>
            <a:pPr marL="0" indent="0">
              <a:spcAft>
                <a:spcPts val="300"/>
              </a:spcAft>
              <a:buNone/>
            </a:pPr>
            <a:r>
              <a:rPr lang="es-MX" sz="1200" dirty="0">
                <a:latin typeface="Arial" panose="020B0604020202020204" pitchFamily="34" charset="0"/>
                <a:cs typeface="Arial" panose="020B0604020202020204" pitchFamily="34" charset="0"/>
              </a:rPr>
              <a:t>Determinó confirmar el acuerdo de la CQyD, al considerar que el mensaje denunciado sea discriminatorio dado que:</a:t>
            </a:r>
          </a:p>
          <a:p>
            <a:pPr marL="0" indent="0">
              <a:spcAft>
                <a:spcPts val="300"/>
              </a:spcAft>
              <a:buNone/>
            </a:pPr>
            <a:r>
              <a:rPr lang="es-MX" sz="1200" dirty="0">
                <a:latin typeface="Arial" panose="020B0604020202020204" pitchFamily="34" charset="0"/>
                <a:cs typeface="Arial" panose="020B0604020202020204" pitchFamily="34" charset="0"/>
              </a:rPr>
              <a:t>• La referencia al estado de salud de un candidato no es discriminatoria, en sí misma.</a:t>
            </a:r>
          </a:p>
          <a:p>
            <a:pPr marL="0" indent="0">
              <a:spcAft>
                <a:spcPts val="300"/>
              </a:spcAft>
              <a:buNone/>
            </a:pPr>
            <a:r>
              <a:rPr lang="es-MX" sz="1200" dirty="0">
                <a:latin typeface="Arial" panose="020B0604020202020204" pitchFamily="34" charset="0"/>
                <a:cs typeface="Arial" panose="020B0604020202020204" pitchFamily="34" charset="0"/>
              </a:rPr>
              <a:t>• Es inexistente referencia expresa a un candidato en lo particular.</a:t>
            </a:r>
          </a:p>
          <a:p>
            <a:pPr marL="0" indent="0">
              <a:spcAft>
                <a:spcPts val="300"/>
              </a:spcAft>
              <a:buNone/>
            </a:pPr>
            <a:r>
              <a:rPr lang="es-MX" sz="1200" dirty="0">
                <a:latin typeface="Arial" panose="020B0604020202020204" pitchFamily="34" charset="0"/>
                <a:cs typeface="Arial" panose="020B0604020202020204" pitchFamily="34" charset="0"/>
              </a:rPr>
              <a:t>• No se hace una generalización, que implique un menosprecio o discriminación a personas o grupos por razones de su estado de salud en relación con su capacidad para el ejercicio del poder público.</a:t>
            </a:r>
          </a:p>
          <a:p>
            <a:pPr marL="0" indent="0">
              <a:spcAft>
                <a:spcPts val="300"/>
              </a:spcAft>
              <a:buNone/>
            </a:pPr>
            <a:r>
              <a:rPr lang="es-MX" sz="1200" dirty="0">
                <a:latin typeface="Arial" panose="020B0604020202020204" pitchFamily="34" charset="0"/>
                <a:cs typeface="Arial" panose="020B0604020202020204" pitchFamily="34" charset="0"/>
              </a:rPr>
              <a:t>• Se utiliza la referencia para exaltar las bondades o fortalezas de la propuesta electoral del emisor del mensaje.</a:t>
            </a:r>
          </a:p>
        </p:txBody>
      </p:sp>
      <p:sp>
        <p:nvSpPr>
          <p:cNvPr id="6" name="5 CuadroTexto">
            <a:extLst>
              <a:ext uri="{FF2B5EF4-FFF2-40B4-BE49-F238E27FC236}">
                <a16:creationId xmlns:a16="http://schemas.microsoft.com/office/drawing/2014/main" xmlns="" id="{9A50E971-4228-0D41-BC3A-5B7DF4EEDAEE}"/>
              </a:ext>
            </a:extLst>
          </p:cNvPr>
          <p:cNvSpPr txBox="1">
            <a:spLocks/>
          </p:cNvSpPr>
          <p:nvPr/>
        </p:nvSpPr>
        <p:spPr bwMode="auto">
          <a:xfrm>
            <a:off x="247136" y="3248479"/>
            <a:ext cx="8439665" cy="3462474"/>
          </a:xfrm>
          <a:prstGeom prst="rect">
            <a:avLst/>
          </a:prstGeom>
          <a:noFill/>
          <a:ln w="57150">
            <a:solidFill>
              <a:schemeClr val="tx1">
                <a:lumMod val="50000"/>
                <a:lumOff val="50000"/>
              </a:schemeClr>
            </a:solidFill>
            <a:miter lim="800000"/>
            <a:headEnd/>
            <a:tailEnd/>
          </a:ln>
        </p:spPr>
        <p:txBody>
          <a:bodyPr vert="horz" wrap="square" lIns="91429" tIns="45714" rIns="91429" bIns="45714" numCol="1" rtlCol="0" anchor="t" anchorCtr="0" compatLnSpc="1">
            <a:prstTxWarp prst="textNoShape">
              <a:avLst/>
            </a:prstTxWarp>
            <a:spAutoFit/>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300"/>
              </a:spcAft>
              <a:buFont typeface="Webdings" pitchFamily="18" charset="2"/>
              <a:buNone/>
            </a:pPr>
            <a:r>
              <a:rPr lang="es-MX" sz="1200" b="1" dirty="0">
                <a:latin typeface="Arial" panose="020B0604020202020204" pitchFamily="34" charset="0"/>
                <a:cs typeface="Arial" panose="020B0604020202020204" pitchFamily="34" charset="0"/>
              </a:rPr>
              <a:t>Sentencia SRE:</a:t>
            </a:r>
          </a:p>
          <a:p>
            <a:pPr marL="0" indent="0">
              <a:spcBef>
                <a:spcPts val="0"/>
              </a:spcBef>
              <a:spcAft>
                <a:spcPts val="300"/>
              </a:spcAft>
              <a:buNone/>
            </a:pPr>
            <a:r>
              <a:rPr lang="es-MX" sz="1200" dirty="0">
                <a:latin typeface="Arial" panose="020B0604020202020204" pitchFamily="34" charset="0"/>
                <a:cs typeface="Arial" panose="020B0604020202020204" pitchFamily="34" charset="0"/>
              </a:rPr>
              <a:t>Determinó existente la infracción respecto de una frase, ya que ya que contiene elementos discriminatorios en contra de Miguel Barbosa y de las personas que padecen algún tipo de enfermedad. Situación que sobrepasa los límites permitidos al ejercicio del derecho a la libertad de expresión, incluso cuando esté se encuentre inmerso en el debate político.</a:t>
            </a:r>
          </a:p>
          <a:p>
            <a:pPr marL="0" indent="0">
              <a:spcBef>
                <a:spcPts val="0"/>
              </a:spcBef>
              <a:spcAft>
                <a:spcPts val="300"/>
              </a:spcAft>
              <a:buNone/>
            </a:pPr>
            <a:r>
              <a:rPr lang="es-MX" sz="1200" dirty="0">
                <a:latin typeface="Arial" panose="020B0604020202020204" pitchFamily="34" charset="0"/>
                <a:cs typeface="Arial" panose="020B0604020202020204" pitchFamily="34" charset="0"/>
              </a:rPr>
              <a:t>La frase “Has escuchado las propuestas de los otros candidatos? Sí, pero uno está enfermo y no puede gobernar”, pretende crear un vínculo directo entre la imposibilidad de gobernar y la salud de quienes se postulen a un cargo de elección popular; lo cual, en principio va dirigido a toda aquella población con una enfermedad, sin que el mensaje distinga el grado o tipo de padecimiento; y en lo particular, el promocional pretende menoscabar el derecho a ser votado en condiciones de igualdad y sin discriminación de Miguel Barbosa. </a:t>
            </a:r>
          </a:p>
          <a:p>
            <a:pPr marL="0" indent="0">
              <a:spcBef>
                <a:spcPts val="0"/>
              </a:spcBef>
              <a:spcAft>
                <a:spcPts val="300"/>
              </a:spcAft>
              <a:buNone/>
            </a:pPr>
            <a:r>
              <a:rPr lang="es-MX" sz="1200" b="1" dirty="0">
                <a:latin typeface="Arial" panose="020B0604020202020204" pitchFamily="34" charset="0"/>
                <a:cs typeface="Arial" panose="020B0604020202020204" pitchFamily="34" charset="0"/>
              </a:rPr>
              <a:t>Sanción: $126,735</a:t>
            </a:r>
          </a:p>
          <a:p>
            <a:pPr marL="0" indent="0">
              <a:spcBef>
                <a:spcPts val="0"/>
              </a:spcBef>
              <a:spcAft>
                <a:spcPts val="300"/>
              </a:spcAft>
              <a:buNone/>
            </a:pPr>
            <a:r>
              <a:rPr lang="es-MX" sz="1200" b="1" dirty="0">
                <a:latin typeface="Arial" panose="020B0604020202020204" pitchFamily="34" charset="0"/>
                <a:cs typeface="Arial" panose="020B0604020202020204" pitchFamily="34" charset="0"/>
              </a:rPr>
              <a:t>Sentencia Sala Superior</a:t>
            </a:r>
            <a:endParaRPr lang="es-MX" sz="1200" dirty="0">
              <a:latin typeface="Arial" panose="020B0604020202020204" pitchFamily="34" charset="0"/>
              <a:cs typeface="Arial" panose="020B0604020202020204" pitchFamily="34" charset="0"/>
            </a:endParaRPr>
          </a:p>
          <a:p>
            <a:pPr marL="0" indent="0">
              <a:spcBef>
                <a:spcPts val="0"/>
              </a:spcBef>
              <a:spcAft>
                <a:spcPts val="300"/>
              </a:spcAft>
              <a:buNone/>
            </a:pPr>
            <a:r>
              <a:rPr lang="es-MX" sz="1200" dirty="0">
                <a:latin typeface="Arial" panose="020B0604020202020204" pitchFamily="34" charset="0"/>
                <a:cs typeface="Arial" panose="020B0604020202020204" pitchFamily="34" charset="0"/>
              </a:rPr>
              <a:t>Determinó que a mención de que uno de los candidatos está enfermo precisamente afecta el derecho a vida privada del candidato, así como sus derechos de carácter político, porque introduce un elemento discriminador-condición de salud-que, por sí mismo, no constituye un impedimento para el ejercicio de la función pública.</a:t>
            </a:r>
          </a:p>
          <a:p>
            <a:pPr marL="0" indent="0">
              <a:spcBef>
                <a:spcPts val="0"/>
              </a:spcBef>
              <a:spcAft>
                <a:spcPts val="300"/>
              </a:spcAft>
              <a:buNone/>
            </a:pPr>
            <a:r>
              <a:rPr lang="es-MX" sz="1200" dirty="0">
                <a:latin typeface="Arial" panose="020B0604020202020204" pitchFamily="34" charset="0"/>
                <a:cs typeface="Arial" panose="020B0604020202020204" pitchFamily="34" charset="0"/>
              </a:rPr>
              <a:t>Si bien la condición de salud del entonces candidato a Gobernador del Estado de Puebla es del conocimiento público, esto no releva a los partidos políticos y sus candidatos de observar una conducta que atienda y respete, las disposiciones constitucionales que establece los derechos humanos de que goza toda persona.</a:t>
            </a:r>
          </a:p>
        </p:txBody>
      </p:sp>
    </p:spTree>
    <p:extLst>
      <p:ext uri="{BB962C8B-B14F-4D97-AF65-F5344CB8AC3E}">
        <p14:creationId xmlns:p14="http://schemas.microsoft.com/office/powerpoint/2010/main" val="190025543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686175" y="220968"/>
            <a:ext cx="5457825" cy="671427"/>
          </a:xfrm>
        </p:spPr>
        <p:txBody>
          <a:bodyPr>
            <a:noAutofit/>
          </a:bodyPr>
          <a:lstStyle/>
          <a:p>
            <a:r>
              <a:rPr lang="es-MX" sz="1800" dirty="0"/>
              <a:t>Conferencias Matutinas durante Procesos Electorales Locales</a:t>
            </a:r>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Proceso Electoral 2019</a:t>
            </a:r>
          </a:p>
        </p:txBody>
      </p:sp>
      <p:sp>
        <p:nvSpPr>
          <p:cNvPr id="6" name="5 CuadroTexto"/>
          <p:cNvSpPr txBox="1"/>
          <p:nvPr/>
        </p:nvSpPr>
        <p:spPr>
          <a:xfrm>
            <a:off x="389237" y="1067580"/>
            <a:ext cx="2748246" cy="3170099"/>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PAN</a:t>
            </a:r>
          </a:p>
          <a:p>
            <a:pPr>
              <a:spcAft>
                <a:spcPts val="300"/>
              </a:spcAft>
            </a:pPr>
            <a:r>
              <a:rPr lang="es-MX" sz="1350" dirty="0">
                <a:latin typeface="Arial" panose="020B0604020202020204" pitchFamily="34" charset="0"/>
                <a:cs typeface="Arial" panose="020B0604020202020204" pitchFamily="34" charset="0"/>
              </a:rPr>
              <a:t>Denunciado: Presidente de la República y Sistema de Radiodifusión del Estado Mexicano</a:t>
            </a:r>
          </a:p>
          <a:p>
            <a:pPr>
              <a:spcAft>
                <a:spcPts val="300"/>
              </a:spcAft>
            </a:pPr>
            <a:r>
              <a:rPr lang="es-MX" sz="1400" b="1" dirty="0">
                <a:latin typeface="Arial" panose="020B0604020202020204" pitchFamily="34" charset="0"/>
                <a:cs typeface="Arial" panose="020B0604020202020204" pitchFamily="34" charset="0"/>
              </a:rPr>
              <a:t>Acuerdo INE:</a:t>
            </a:r>
          </a:p>
          <a:p>
            <a:pPr>
              <a:spcAft>
                <a:spcPts val="300"/>
              </a:spcAft>
            </a:pPr>
            <a:r>
              <a:rPr lang="es-MX" sz="1400" dirty="0">
                <a:latin typeface="Arial" panose="020B0604020202020204" pitchFamily="34" charset="0"/>
                <a:cs typeface="Arial" panose="020B0604020202020204" pitchFamily="34" charset="0"/>
              </a:rPr>
              <a:t>ACQyD-INE-37/2019</a:t>
            </a:r>
          </a:p>
          <a:p>
            <a:pPr>
              <a:spcAft>
                <a:spcPts val="300"/>
              </a:spcAft>
            </a:pPr>
            <a:r>
              <a:rPr lang="es-MX" sz="1400" b="1" dirty="0">
                <a:latin typeface="Arial" panose="020B0604020202020204" pitchFamily="34" charset="0"/>
                <a:cs typeface="Arial" panose="020B0604020202020204" pitchFamily="34" charset="0"/>
              </a:rPr>
              <a:t>Procedente</a:t>
            </a:r>
          </a:p>
          <a:p>
            <a:pPr>
              <a:spcAft>
                <a:spcPts val="300"/>
              </a:spcAft>
            </a:pPr>
            <a:r>
              <a:rPr lang="es-MX" sz="1400" i="1" dirty="0">
                <a:latin typeface="Arial" panose="020B0604020202020204" pitchFamily="34" charset="0"/>
                <a:cs typeface="Arial" panose="020B0604020202020204" pitchFamily="34" charset="0"/>
              </a:rPr>
              <a:t>No impugnado</a:t>
            </a:r>
          </a:p>
          <a:p>
            <a:pPr>
              <a:spcAft>
                <a:spcPts val="300"/>
              </a:spcAft>
            </a:pPr>
            <a:r>
              <a:rPr lang="es-MX" sz="1350" b="1" dirty="0">
                <a:latin typeface="Arial" panose="020B0604020202020204" pitchFamily="34" charset="0"/>
                <a:cs typeface="Arial" panose="020B0604020202020204" pitchFamily="34" charset="0"/>
              </a:rPr>
              <a:t>Fondo</a:t>
            </a:r>
          </a:p>
          <a:p>
            <a:pPr>
              <a:spcAft>
                <a:spcPts val="300"/>
              </a:spcAft>
            </a:pPr>
            <a:r>
              <a:rPr lang="es-MX" sz="1350" b="1" dirty="0">
                <a:latin typeface="Arial" panose="020B0604020202020204" pitchFamily="34" charset="0"/>
                <a:cs typeface="Arial" panose="020B0604020202020204" pitchFamily="34" charset="0"/>
              </a:rPr>
              <a:t>SRE-PSC-70/2019</a:t>
            </a:r>
          </a:p>
          <a:p>
            <a:pPr>
              <a:spcAft>
                <a:spcPts val="300"/>
              </a:spcAft>
            </a:pPr>
            <a:r>
              <a:rPr lang="es-MX" sz="1350" b="1" dirty="0">
                <a:latin typeface="Arial" panose="020B0604020202020204" pitchFamily="34" charset="0"/>
                <a:cs typeface="Arial" panose="020B0604020202020204" pitchFamily="34" charset="0"/>
              </a:rPr>
              <a:t>Existente</a:t>
            </a:r>
          </a:p>
          <a:p>
            <a:pPr>
              <a:spcAft>
                <a:spcPts val="300"/>
              </a:spcAft>
            </a:pPr>
            <a:r>
              <a:rPr lang="es-MX" sz="1350" i="1" dirty="0">
                <a:latin typeface="Arial" panose="020B0604020202020204" pitchFamily="34" charset="0"/>
                <a:cs typeface="Arial" panose="020B0604020202020204" pitchFamily="34" charset="0"/>
              </a:rPr>
              <a:t>No impugnada</a:t>
            </a:r>
          </a:p>
        </p:txBody>
      </p:sp>
      <p:sp>
        <p:nvSpPr>
          <p:cNvPr id="8" name="7 CuadroTexto"/>
          <p:cNvSpPr txBox="1"/>
          <p:nvPr/>
        </p:nvSpPr>
        <p:spPr>
          <a:xfrm>
            <a:off x="3348680" y="1351771"/>
            <a:ext cx="5677874" cy="3231654"/>
          </a:xfrm>
          <a:prstGeom prst="rect">
            <a:avLst/>
          </a:prstGeom>
          <a:noFill/>
          <a:ln w="57150">
            <a:solidFill>
              <a:schemeClr val="tx1">
                <a:lumMod val="50000"/>
                <a:lumOff val="50000"/>
              </a:schemeClr>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Acuerdo INE</a:t>
            </a:r>
          </a:p>
          <a:p>
            <a:pPr algn="just"/>
            <a:r>
              <a:rPr lang="es-MX" sz="1200" b="1" u="sng" dirty="0">
                <a:latin typeface="Arial" panose="020B0604020202020204" pitchFamily="34" charset="0"/>
                <a:cs typeface="Arial" panose="020B0604020202020204" pitchFamily="34" charset="0"/>
              </a:rPr>
              <a:t>Procedente la medida cautelar respecto de las conferencias matutinas transmitidas en estados con proceso electoral, </a:t>
            </a:r>
            <a:r>
              <a:rPr lang="es-MX" sz="1200" dirty="0">
                <a:latin typeface="Arial" panose="020B0604020202020204" pitchFamily="34" charset="0"/>
                <a:cs typeface="Arial" panose="020B0604020202020204" pitchFamily="34" charset="0"/>
              </a:rPr>
              <a:t>ya que de las conferencias matutinas se consideraron propaganda gubernamental en la cual se destacaban logros, programas y obras de gobierno.</a:t>
            </a:r>
          </a:p>
          <a:p>
            <a:pPr algn="just"/>
            <a:r>
              <a:rPr lang="es-MX" sz="1200" dirty="0">
                <a:latin typeface="Arial" panose="020B0604020202020204" pitchFamily="34" charset="0"/>
                <a:cs typeface="Arial" panose="020B0604020202020204" pitchFamily="34" charset="0"/>
              </a:rPr>
              <a:t>Además, la propaganda gubernamental difundida no se encontraba dentro de las excepciones al no tratarse de información relacionada con Salud, Educación y Protección Civil.</a:t>
            </a:r>
          </a:p>
          <a:p>
            <a:pPr algn="just"/>
            <a:endParaRPr lang="es-MX" sz="1200" dirty="0">
              <a:latin typeface="Arial" panose="020B0604020202020204" pitchFamily="34" charset="0"/>
              <a:cs typeface="Arial" panose="020B0604020202020204" pitchFamily="34" charset="0"/>
            </a:endParaRPr>
          </a:p>
          <a:p>
            <a:pPr algn="just"/>
            <a:r>
              <a:rPr lang="es-MX" sz="1200" dirty="0">
                <a:latin typeface="Arial" panose="020B0604020202020204" pitchFamily="34" charset="0"/>
                <a:cs typeface="Arial" panose="020B0604020202020204" pitchFamily="34" charset="0"/>
              </a:rPr>
              <a:t>Procedente la medida cautelar respecto a la violción del modelo de comunicación política, ya que de la difusión ininterrumpida de las conferencias matutinas por diversas concesionarias derivó en un incumplimiento de la pauta ordenada por el INE.</a:t>
            </a:r>
          </a:p>
          <a:p>
            <a:pPr algn="just"/>
            <a:endParaRPr lang="es-MX" sz="1200" dirty="0">
              <a:latin typeface="Arial" panose="020B0604020202020204" pitchFamily="34" charset="0"/>
              <a:cs typeface="Arial" panose="020B0604020202020204" pitchFamily="34" charset="0"/>
            </a:endParaRPr>
          </a:p>
          <a:p>
            <a:pPr algn="just"/>
            <a:r>
              <a:rPr lang="es-MX" sz="1200" dirty="0">
                <a:latin typeface="Arial" panose="020B0604020202020204" pitchFamily="34" charset="0"/>
                <a:cs typeface="Arial" panose="020B0604020202020204" pitchFamily="34" charset="0"/>
              </a:rPr>
              <a:t>Improcedente la medida cautelar respecto de la promoción personalizada, ya que dentro de las conferencias matutinas no se advirtió que se enalteciera la imagen del Presidente, así como logros de gobierno o de programas sociales.</a:t>
            </a: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3070371" y="1344216"/>
            <a:ext cx="5956183" cy="307777"/>
          </a:xfrm>
          <a:prstGeom prst="rect">
            <a:avLst/>
          </a:prstGeom>
        </p:spPr>
        <p:txBody>
          <a:bodyPr wrap="square">
            <a:spAutoFit/>
          </a:bodyPr>
          <a:lstStyle/>
          <a:p>
            <a:endParaRPr lang="es-MX" sz="1400" dirty="0">
              <a:latin typeface="Arial" panose="020B0604020202020204" pitchFamily="34" charset="0"/>
              <a:cs typeface="Arial" panose="020B0604020202020204" pitchFamily="34" charset="0"/>
            </a:endParaRPr>
          </a:p>
        </p:txBody>
      </p:sp>
      <p:sp>
        <p:nvSpPr>
          <p:cNvPr id="9" name="7 CuadroTexto">
            <a:extLst>
              <a:ext uri="{FF2B5EF4-FFF2-40B4-BE49-F238E27FC236}">
                <a16:creationId xmlns:a16="http://schemas.microsoft.com/office/drawing/2014/main" xmlns="" id="{434FA299-E5BC-974C-9D3F-491342BC5FC5}"/>
              </a:ext>
            </a:extLst>
          </p:cNvPr>
          <p:cNvSpPr txBox="1"/>
          <p:nvPr/>
        </p:nvSpPr>
        <p:spPr>
          <a:xfrm>
            <a:off x="121921" y="4694589"/>
            <a:ext cx="8904634" cy="2123658"/>
          </a:xfrm>
          <a:prstGeom prst="rect">
            <a:avLst/>
          </a:prstGeom>
          <a:noFill/>
          <a:ln w="57150">
            <a:solidFill>
              <a:schemeClr val="tx1">
                <a:lumMod val="50000"/>
                <a:lumOff val="50000"/>
              </a:schemeClr>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Sentencia de la SRE</a:t>
            </a:r>
          </a:p>
          <a:p>
            <a:pPr algn="just"/>
            <a:r>
              <a:rPr lang="es-MX" sz="1200" dirty="0">
                <a:latin typeface="Arial" panose="020B0604020202020204" pitchFamily="34" charset="0"/>
                <a:cs typeface="Arial" panose="020B0604020202020204" pitchFamily="34" charset="0"/>
              </a:rPr>
              <a:t>Inexistente la infracción respecto de 6 conferencias matutinas de manera íntegra, ya que el formato de esas conferenciaa fue un diálogo de preguntas y respuestas lo que se encuentra amparado por la libertad de expresión e información.</a:t>
            </a:r>
          </a:p>
          <a:p>
            <a:pPr algn="just"/>
            <a:r>
              <a:rPr lang="es-MX" sz="1200" dirty="0">
                <a:latin typeface="Arial" panose="020B0604020202020204" pitchFamily="34" charset="0"/>
                <a:cs typeface="Arial" panose="020B0604020202020204" pitchFamily="34" charset="0"/>
              </a:rPr>
              <a:t>Existente la infracción respecto de 38 conferencias matutinas de manera íntegra, ya que en dichas conferencias eventualmente se difundíann avances, logros de gobierno, programas y/o informes que, si bien tiene como fin concretar un ejercicio de rendición de cuentas por parte del Ejecutivo Federal en el ámbito de sus responsabilidades, lo cierto es que la difusión integra durante procesos electorales locales, actualizó la infracción relacionada con difusión de propaganda gubernamental en periodo prohibido.</a:t>
            </a:r>
          </a:p>
          <a:p>
            <a:pPr algn="just"/>
            <a:r>
              <a:rPr lang="es-MX" sz="1200" dirty="0">
                <a:latin typeface="Arial" panose="020B0604020202020204" pitchFamily="34" charset="0"/>
                <a:cs typeface="Arial" panose="020B0604020202020204" pitchFamily="34" charset="0"/>
              </a:rPr>
              <a:t>Existente la infracción respecto a la violación del modelo de comunicación política de 9 concesionarias, ya que se acreditó que las concesionarias incumplieron con la auta ordenada por el INE. </a:t>
            </a:r>
          </a:p>
          <a:p>
            <a:pPr algn="just"/>
            <a:r>
              <a:rPr lang="es-MX" sz="1200" dirty="0">
                <a:latin typeface="Arial" panose="020B0604020202020204" pitchFamily="34" charset="0"/>
                <a:cs typeface="Arial" panose="020B0604020202020204" pitchFamily="34" charset="0"/>
              </a:rPr>
              <a:t>SRE impuso sanciones económicas a las concesionarias por la difusión de propaganda gubernamental en periodo prohibido y el incumplimiento de la pauta ordenada por el INE.</a:t>
            </a:r>
          </a:p>
        </p:txBody>
      </p:sp>
    </p:spTree>
    <p:extLst>
      <p:ext uri="{BB962C8B-B14F-4D97-AF65-F5344CB8AC3E}">
        <p14:creationId xmlns:p14="http://schemas.microsoft.com/office/powerpoint/2010/main" val="80699517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042001" y="220968"/>
            <a:ext cx="4984553" cy="671427"/>
          </a:xfrm>
        </p:spPr>
        <p:txBody>
          <a:bodyPr>
            <a:noAutofit/>
          </a:bodyPr>
          <a:lstStyle/>
          <a:p>
            <a:r>
              <a:rPr lang="es-MX" sz="1600" dirty="0" smtClean="0"/>
              <a:t>Nombre del Presidente en chalecos de personas que entregan programas sociales</a:t>
            </a:r>
            <a:endParaRPr lang="es-MX" sz="1600" dirty="0"/>
          </a:p>
        </p:txBody>
      </p:sp>
      <p:sp>
        <p:nvSpPr>
          <p:cNvPr id="4" name="3 CuadroTexto"/>
          <p:cNvSpPr txBox="1"/>
          <p:nvPr/>
        </p:nvSpPr>
        <p:spPr>
          <a:xfrm>
            <a:off x="3348680" y="906938"/>
            <a:ext cx="5795319" cy="369332"/>
          </a:xfrm>
          <a:prstGeom prst="rect">
            <a:avLst/>
          </a:prstGeom>
          <a:solidFill>
            <a:schemeClr val="bg1">
              <a:lumMod val="85000"/>
            </a:schemeClr>
          </a:solidFill>
        </p:spPr>
        <p:txBody>
          <a:bodyPr wrap="square" rtlCol="0">
            <a:spAutoFit/>
          </a:bodyPr>
          <a:lstStyle/>
          <a:p>
            <a:pPr algn="r"/>
            <a:r>
              <a:rPr lang="es-MX" dirty="0">
                <a:solidFill>
                  <a:schemeClr val="tx1">
                    <a:lumMod val="50000"/>
                  </a:schemeClr>
                </a:solidFill>
                <a:latin typeface="Arial" panose="020B0604020202020204" pitchFamily="34" charset="0"/>
                <a:cs typeface="Arial" panose="020B0604020202020204" pitchFamily="34" charset="0"/>
              </a:rPr>
              <a:t>2019</a:t>
            </a:r>
          </a:p>
        </p:txBody>
      </p:sp>
      <p:sp>
        <p:nvSpPr>
          <p:cNvPr id="6" name="5 CuadroTexto"/>
          <p:cNvSpPr txBox="1"/>
          <p:nvPr/>
        </p:nvSpPr>
        <p:spPr>
          <a:xfrm>
            <a:off x="389237" y="1067580"/>
            <a:ext cx="1990169" cy="4739759"/>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PRD</a:t>
            </a:r>
          </a:p>
          <a:p>
            <a:pPr>
              <a:spcAft>
                <a:spcPts val="300"/>
              </a:spcAft>
            </a:pPr>
            <a:r>
              <a:rPr lang="es-MX" sz="1350" dirty="0">
                <a:latin typeface="Arial" panose="020B0604020202020204" pitchFamily="34" charset="0"/>
                <a:cs typeface="Arial" panose="020B0604020202020204" pitchFamily="34" charset="0"/>
              </a:rPr>
              <a:t>Denunciado: </a:t>
            </a:r>
            <a:r>
              <a:rPr lang="es-MX" sz="1350" b="1" dirty="0">
                <a:latin typeface="Arial" panose="020B0604020202020204" pitchFamily="34" charset="0"/>
                <a:cs typeface="Arial" panose="020B0604020202020204" pitchFamily="34" charset="0"/>
              </a:rPr>
              <a:t>Presidente de la República</a:t>
            </a:r>
          </a:p>
          <a:p>
            <a:pPr>
              <a:spcAft>
                <a:spcPts val="300"/>
              </a:spcAft>
            </a:pPr>
            <a:r>
              <a:rPr lang="es-MX" sz="1400" b="1" dirty="0">
                <a:latin typeface="Arial" panose="020B0604020202020204" pitchFamily="34" charset="0"/>
                <a:cs typeface="Arial" panose="020B0604020202020204" pitchFamily="34" charset="0"/>
              </a:rPr>
              <a:t>Acuerdo INE:</a:t>
            </a:r>
          </a:p>
          <a:p>
            <a:pPr>
              <a:spcAft>
                <a:spcPts val="300"/>
              </a:spcAft>
            </a:pPr>
            <a:r>
              <a:rPr lang="es-MX" sz="1400" dirty="0" smtClean="0">
                <a:latin typeface="Arial" panose="020B0604020202020204" pitchFamily="34" charset="0"/>
                <a:cs typeface="Arial" panose="020B0604020202020204" pitchFamily="34" charset="0"/>
              </a:rPr>
              <a:t>ACQyD-INE-34/2019</a:t>
            </a:r>
            <a:endParaRPr lang="es-MX" sz="1400" dirty="0">
              <a:latin typeface="Arial" panose="020B0604020202020204" pitchFamily="34" charset="0"/>
              <a:cs typeface="Arial" panose="020B0604020202020204" pitchFamily="34" charset="0"/>
            </a:endParaRPr>
          </a:p>
          <a:p>
            <a:pPr>
              <a:spcAft>
                <a:spcPts val="300"/>
              </a:spcAft>
            </a:pPr>
            <a:r>
              <a:rPr lang="es-MX" sz="1400" b="1" dirty="0">
                <a:latin typeface="Arial" panose="020B0604020202020204" pitchFamily="34" charset="0"/>
                <a:cs typeface="Arial" panose="020B0604020202020204" pitchFamily="34" charset="0"/>
              </a:rPr>
              <a:t>Procedente</a:t>
            </a:r>
          </a:p>
          <a:p>
            <a:pPr>
              <a:spcAft>
                <a:spcPts val="300"/>
              </a:spcAft>
            </a:pPr>
            <a:r>
              <a:rPr lang="es-MX" sz="1400" i="1" dirty="0">
                <a:latin typeface="Arial" panose="020B0604020202020204" pitchFamily="34" charset="0"/>
                <a:cs typeface="Arial" panose="020B0604020202020204" pitchFamily="34" charset="0"/>
              </a:rPr>
              <a:t>No impugnado</a:t>
            </a:r>
          </a:p>
          <a:p>
            <a:pPr>
              <a:spcAft>
                <a:spcPts val="300"/>
              </a:spcAft>
            </a:pPr>
            <a:r>
              <a:rPr lang="es-MX" sz="1350" b="1" dirty="0">
                <a:latin typeface="Arial" panose="020B0604020202020204" pitchFamily="34" charset="0"/>
                <a:cs typeface="Arial" panose="020B0604020202020204" pitchFamily="34" charset="0"/>
              </a:rPr>
              <a:t>Fondo</a:t>
            </a:r>
          </a:p>
          <a:p>
            <a:pPr>
              <a:spcAft>
                <a:spcPts val="300"/>
              </a:spcAft>
            </a:pPr>
            <a:r>
              <a:rPr lang="es-MX" sz="1350" b="1" dirty="0">
                <a:latin typeface="Arial" panose="020B0604020202020204" pitchFamily="34" charset="0"/>
                <a:cs typeface="Arial" panose="020B0604020202020204" pitchFamily="34" charset="0"/>
              </a:rPr>
              <a:t>SRE-PSC-712019</a:t>
            </a:r>
          </a:p>
          <a:p>
            <a:pPr>
              <a:spcAft>
                <a:spcPts val="300"/>
              </a:spcAft>
            </a:pPr>
            <a:r>
              <a:rPr lang="es-MX" sz="1350" b="1" dirty="0">
                <a:latin typeface="Arial" panose="020B0604020202020204" pitchFamily="34" charset="0"/>
                <a:cs typeface="Arial" panose="020B0604020202020204" pitchFamily="34" charset="0"/>
              </a:rPr>
              <a:t>Existente</a:t>
            </a:r>
          </a:p>
          <a:p>
            <a:pPr>
              <a:spcAft>
                <a:spcPts val="300"/>
              </a:spcAft>
            </a:pPr>
            <a:r>
              <a:rPr lang="es-MX" sz="1350" i="1" dirty="0">
                <a:latin typeface="Arial" panose="020B0604020202020204" pitchFamily="34" charset="0"/>
                <a:cs typeface="Arial" panose="020B0604020202020204" pitchFamily="34" charset="0"/>
              </a:rPr>
              <a:t>Impugnada</a:t>
            </a:r>
          </a:p>
          <a:p>
            <a:pPr>
              <a:spcAft>
                <a:spcPts val="300"/>
              </a:spcAft>
            </a:pPr>
            <a:r>
              <a:rPr lang="es-MX" sz="1350" b="1" dirty="0">
                <a:latin typeface="Arial" panose="020B0604020202020204" pitchFamily="34" charset="0"/>
                <a:cs typeface="Arial" panose="020B0604020202020204" pitchFamily="34" charset="0"/>
              </a:rPr>
              <a:t>Se encuentra pendiente de resolución en los SUP-REP-1 al 4 y 6/2020.</a:t>
            </a:r>
          </a:p>
          <a:p>
            <a:pPr>
              <a:spcAft>
                <a:spcPts val="300"/>
              </a:spcAft>
            </a:pPr>
            <a:r>
              <a:rPr lang="es-MX" sz="1350" b="1" dirty="0">
                <a:latin typeface="Arial" panose="020B0604020202020204" pitchFamily="34" charset="0"/>
                <a:cs typeface="Arial" panose="020B0604020202020204" pitchFamily="34" charset="0"/>
              </a:rPr>
              <a:t>SUP-REP-7/2020</a:t>
            </a:r>
          </a:p>
          <a:p>
            <a:pPr>
              <a:spcAft>
                <a:spcPts val="300"/>
              </a:spcAft>
            </a:pPr>
            <a:r>
              <a:rPr lang="es-MX" sz="1350" b="1" dirty="0">
                <a:latin typeface="Arial" panose="020B0604020202020204" pitchFamily="34" charset="0"/>
                <a:cs typeface="Arial" panose="020B0604020202020204" pitchFamily="34" charset="0"/>
              </a:rPr>
              <a:t>Desechó por extemporáneo</a:t>
            </a:r>
          </a:p>
        </p:txBody>
      </p:sp>
      <p:sp>
        <p:nvSpPr>
          <p:cNvPr id="5" name="Rectángulo 4"/>
          <p:cNvSpPr/>
          <p:nvPr/>
        </p:nvSpPr>
        <p:spPr>
          <a:xfrm>
            <a:off x="4042001" y="1437768"/>
            <a:ext cx="4572000" cy="318998"/>
          </a:xfrm>
          <a:prstGeom prst="rect">
            <a:avLst/>
          </a:prstGeom>
        </p:spPr>
        <p:txBody>
          <a:bodyPr>
            <a:spAutoFit/>
          </a:bodyPr>
          <a:lstStyle/>
          <a:p>
            <a:pPr>
              <a:lnSpc>
                <a:spcPct val="115000"/>
              </a:lnSpc>
              <a:spcAft>
                <a:spcPts val="1000"/>
              </a:spcAft>
            </a:pPr>
            <a:endParaRPr lang="es-MX"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Rectángulo 9"/>
          <p:cNvSpPr/>
          <p:nvPr/>
        </p:nvSpPr>
        <p:spPr>
          <a:xfrm>
            <a:off x="3070371" y="1344216"/>
            <a:ext cx="5956183" cy="307777"/>
          </a:xfrm>
          <a:prstGeom prst="rect">
            <a:avLst/>
          </a:prstGeom>
        </p:spPr>
        <p:txBody>
          <a:bodyPr wrap="square">
            <a:spAutoFit/>
          </a:bodyPr>
          <a:lstStyle/>
          <a:p>
            <a:endParaRPr lang="es-MX" sz="1400" dirty="0">
              <a:latin typeface="Arial" panose="020B0604020202020204" pitchFamily="34" charset="0"/>
              <a:cs typeface="Arial" panose="020B0604020202020204" pitchFamily="34" charset="0"/>
            </a:endParaRPr>
          </a:p>
        </p:txBody>
      </p:sp>
      <p:sp>
        <p:nvSpPr>
          <p:cNvPr id="9" name="5 CuadroTexto">
            <a:extLst>
              <a:ext uri="{FF2B5EF4-FFF2-40B4-BE49-F238E27FC236}">
                <a16:creationId xmlns:a16="http://schemas.microsoft.com/office/drawing/2014/main" xmlns="" id="{2EF59C38-37B7-F146-A2C2-9CA2794192EE}"/>
              </a:ext>
            </a:extLst>
          </p:cNvPr>
          <p:cNvSpPr txBox="1"/>
          <p:nvPr/>
        </p:nvSpPr>
        <p:spPr>
          <a:xfrm>
            <a:off x="2546556" y="1319893"/>
            <a:ext cx="6351638" cy="5509200"/>
          </a:xfrm>
          <a:prstGeom prst="rect">
            <a:avLst/>
          </a:prstGeom>
          <a:noFill/>
          <a:ln w="57150">
            <a:solidFill>
              <a:schemeClr val="tx1">
                <a:lumMod val="50000"/>
                <a:lumOff val="50000"/>
              </a:schemeClr>
            </a:solidFill>
          </a:ln>
        </p:spPr>
        <p:txBody>
          <a:bodyPr wrap="square" rtlCol="0">
            <a:spAutoFit/>
          </a:bodyPr>
          <a:lstStyle/>
          <a:p>
            <a:r>
              <a:rPr lang="es-MX" sz="1400" b="1" dirty="0">
                <a:latin typeface="Arial" panose="020B0604020202020204" pitchFamily="34" charset="0"/>
                <a:cs typeface="Arial" panose="020B0604020202020204" pitchFamily="34" charset="0"/>
              </a:rPr>
              <a:t>Material denunciado:</a:t>
            </a:r>
          </a:p>
          <a:p>
            <a:endParaRPr lang="es-MX" sz="1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Chaleco café </a:t>
            </a:r>
            <a:r>
              <a:rPr lang="es-MX" sz="1400" dirty="0" smtClean="0">
                <a:latin typeface="Arial" panose="020B0604020202020204" pitchFamily="34" charset="0"/>
                <a:cs typeface="Arial" panose="020B0604020202020204" pitchFamily="34" charset="0"/>
              </a:rPr>
              <a:t>con </a:t>
            </a:r>
            <a:r>
              <a:rPr lang="es-MX" sz="1400" dirty="0">
                <a:latin typeface="Arial" panose="020B0604020202020204" pitchFamily="34" charset="0"/>
                <a:cs typeface="Arial" panose="020B0604020202020204" pitchFamily="34" charset="0"/>
              </a:rPr>
              <a:t>las leyendas CENSO PARA EL BIENESTAR y ANDRÉS MANUEL LÓPEZ OBRADOR, PRESIDENTE ELECTO DE MÉXICO 2018 2024.</a:t>
            </a:r>
          </a:p>
          <a:p>
            <a:r>
              <a:rPr lang="es-MX" sz="1400" dirty="0">
                <a:latin typeface="Arial" panose="020B0604020202020204" pitchFamily="34" charset="0"/>
                <a:cs typeface="Arial" panose="020B0604020202020204" pitchFamily="34" charset="0"/>
              </a:rPr>
              <a:t>Gorras. </a:t>
            </a:r>
          </a:p>
          <a:p>
            <a:endParaRPr lang="es-MX" sz="400" dirty="0">
              <a:latin typeface="Arial" panose="020B0604020202020204" pitchFamily="34" charset="0"/>
              <a:cs typeface="Arial" panose="020B0604020202020204" pitchFamily="34" charset="0"/>
            </a:endParaRPr>
          </a:p>
          <a:p>
            <a:pPr marL="285750" indent="-285750">
              <a:buFontTx/>
              <a:buChar char="-"/>
            </a:pPr>
            <a:r>
              <a:rPr lang="es-MX" sz="1400" b="1" dirty="0">
                <a:latin typeface="Arial" panose="020B0604020202020204" pitchFamily="34" charset="0"/>
                <a:cs typeface="Arial" panose="020B0604020202020204" pitchFamily="34" charset="0"/>
              </a:rPr>
              <a:t>Expresiones de los servidores públicos (Servidores de la Nación) denunciadas al realizar el censo</a:t>
            </a:r>
            <a:r>
              <a:rPr lang="es-MX" sz="1400" dirty="0">
                <a:latin typeface="Arial" panose="020B0604020202020204" pitchFamily="34" charset="0"/>
                <a:cs typeface="Arial" panose="020B0604020202020204" pitchFamily="34" charset="0"/>
              </a:rPr>
              <a:t>:</a:t>
            </a:r>
          </a:p>
          <a:p>
            <a:pPr marL="285750" indent="-285750">
              <a:buFontTx/>
              <a:buChar char="-"/>
            </a:pPr>
            <a:endParaRPr lang="es-MX" sz="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José Antonio Aguilar Castillejos Delegado Federal de Programas Sociales en FB.</a:t>
            </a:r>
          </a:p>
          <a:p>
            <a:r>
              <a:rPr lang="es-MX" sz="1400" dirty="0">
                <a:latin typeface="Arial" panose="020B0604020202020204" pitchFamily="34" charset="0"/>
                <a:cs typeface="Arial" panose="020B0604020202020204" pitchFamily="34" charset="0"/>
              </a:rPr>
              <a:t>“… el gobierno del licenciado Andrés Manuel López Obrador a través de las becas Benito Juárez está orgulloso de poder promover el bienestar social…”</a:t>
            </a:r>
          </a:p>
          <a:p>
            <a:endParaRPr lang="es-MX" sz="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Reyes Flores Huerta Delegado Estatal de Programas para el Desarrollo en Coahuila.</a:t>
            </a:r>
          </a:p>
          <a:p>
            <a:endParaRPr lang="es-MX" sz="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 por instrucciones del presidente la República has sido incorporado el programa para adultos mayores lo que implica que de manera bimestral te van a depositar 2550 adicionales…”</a:t>
            </a:r>
          </a:p>
          <a:p>
            <a:endParaRPr lang="es-MX" sz="400" dirty="0">
              <a:latin typeface="Arial" panose="020B0604020202020204" pitchFamily="34" charset="0"/>
              <a:cs typeface="Arial" panose="020B0604020202020204" pitchFamily="34" charset="0"/>
            </a:endParaRPr>
          </a:p>
          <a:p>
            <a:r>
              <a:rPr lang="es-MX" sz="1400" dirty="0">
                <a:latin typeface="Arial" panose="020B0604020202020204" pitchFamily="34" charset="0"/>
                <a:cs typeface="Arial" panose="020B0604020202020204" pitchFamily="34" charset="0"/>
              </a:rPr>
              <a:t>Enrique Novelo Solís Delegado Estatal de Programas para el Bienestar en Durango.</a:t>
            </a:r>
          </a:p>
          <a:p>
            <a:r>
              <a:rPr lang="es-MX" sz="1400" dirty="0">
                <a:latin typeface="Arial" panose="020B0604020202020204" pitchFamily="34" charset="0"/>
                <a:cs typeface="Arial" panose="020B0604020202020204" pitchFamily="34" charset="0"/>
              </a:rPr>
              <a:t> </a:t>
            </a:r>
          </a:p>
          <a:p>
            <a:r>
              <a:rPr lang="es-MX" sz="1400" dirty="0">
                <a:latin typeface="Arial" panose="020B0604020202020204" pitchFamily="34" charset="0"/>
                <a:cs typeface="Arial" panose="020B0604020202020204" pitchFamily="34" charset="0"/>
              </a:rPr>
              <a:t>“El presidente Andrés Manuel López Obrador le cumple a los jóvenes de Durango así lo reiteró Enrique Novelo Solís delegado estatal de programas para el bienestar en el estado…”</a:t>
            </a:r>
            <a:endParaRPr lang="es-MX" sz="13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209701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xmlns="" id="{8D76F9EB-933B-504C-BF44-DFF1CD82EE0B}"/>
              </a:ext>
            </a:extLst>
          </p:cNvPr>
          <p:cNvSpPr>
            <a:spLocks noGrp="1"/>
          </p:cNvSpPr>
          <p:nvPr>
            <p:ph type="title"/>
          </p:nvPr>
        </p:nvSpPr>
        <p:spPr/>
        <p:txBody>
          <a:bodyPr/>
          <a:lstStyle/>
          <a:p>
            <a:endParaRPr lang="es-MX"/>
          </a:p>
        </p:txBody>
      </p:sp>
      <p:sp>
        <p:nvSpPr>
          <p:cNvPr id="5" name="7 CuadroTexto">
            <a:extLst>
              <a:ext uri="{FF2B5EF4-FFF2-40B4-BE49-F238E27FC236}">
                <a16:creationId xmlns:a16="http://schemas.microsoft.com/office/drawing/2014/main" xmlns="" id="{875264E5-739A-F54C-A860-E178E34ED6EB}"/>
              </a:ext>
            </a:extLst>
          </p:cNvPr>
          <p:cNvSpPr txBox="1">
            <a:spLocks noGrp="1"/>
          </p:cNvSpPr>
          <p:nvPr>
            <p:ph idx="1"/>
          </p:nvPr>
        </p:nvSpPr>
        <p:spPr>
          <a:xfrm>
            <a:off x="457199" y="1338263"/>
            <a:ext cx="3406877" cy="4708969"/>
          </a:xfrm>
          <a:prstGeom prst="rect">
            <a:avLst/>
          </a:prstGeom>
          <a:noFill/>
          <a:ln w="57150">
            <a:solidFill>
              <a:schemeClr val="tx1">
                <a:lumMod val="50000"/>
                <a:lumOff val="50000"/>
              </a:schemeClr>
            </a:solidFill>
          </a:ln>
        </p:spPr>
        <p:txBody>
          <a:bodyPr wrap="square" rtlCol="0">
            <a:spAutoFit/>
          </a:bodyPr>
          <a:lstStyle/>
          <a:p>
            <a:pPr algn="just"/>
            <a:r>
              <a:rPr lang="es-MX" sz="1200" b="1" dirty="0">
                <a:latin typeface="Arial" panose="020B0604020202020204" pitchFamily="34" charset="0"/>
                <a:cs typeface="Arial" panose="020B0604020202020204" pitchFamily="34" charset="0"/>
              </a:rPr>
              <a:t>Acuerdo INE</a:t>
            </a:r>
          </a:p>
          <a:p>
            <a:pPr marL="0" indent="0" algn="just">
              <a:buNone/>
            </a:pPr>
            <a:r>
              <a:rPr lang="es-MX" sz="1200" dirty="0">
                <a:latin typeface="Arial" panose="020B0604020202020204" pitchFamily="34" charset="0"/>
                <a:cs typeface="Arial" panose="020B0604020202020204" pitchFamily="34" charset="0"/>
              </a:rPr>
              <a:t>CQyD determinó la procedencia de la medida cuatelar respecto de 26 publicaciones alojadas en redes sociales de 16 servidores públicos, al considerar que la finalidad de las publicaciones era realizar propaganda personalizada en favor del Presidente de México, porque los mensajes de los serivodres públicos al entregar los programas referían logros del Presidente de la República, enaltecía logros de gobierno. Dichas publicaciones colmaban los 3 requisitos que la Sala Superior del TEPJF ha fijado para acreditar la propaganda personalizada: Personal, Objetiva y Temporal.</a:t>
            </a:r>
          </a:p>
          <a:p>
            <a:pPr marL="0" indent="0" algn="just">
              <a:buNone/>
            </a:pPr>
            <a:endParaRPr lang="es-MX" sz="1200" dirty="0">
              <a:latin typeface="Arial" panose="020B0604020202020204" pitchFamily="34" charset="0"/>
              <a:cs typeface="Arial" panose="020B0604020202020204" pitchFamily="34" charset="0"/>
            </a:endParaRPr>
          </a:p>
          <a:p>
            <a:pPr marL="0" indent="0" algn="just">
              <a:buNone/>
            </a:pPr>
            <a:r>
              <a:rPr lang="es-MX" sz="1200" dirty="0">
                <a:latin typeface="Arial" panose="020B0604020202020204" pitchFamily="34" charset="0"/>
                <a:cs typeface="Arial" panose="020B0604020202020204" pitchFamily="34" charset="0"/>
              </a:rPr>
              <a:t>Se ordenó:</a:t>
            </a:r>
          </a:p>
          <a:p>
            <a:pPr marL="228600" indent="-228600" algn="just">
              <a:buAutoNum type="arabicParenR"/>
            </a:pPr>
            <a:r>
              <a:rPr lang="es-MX" sz="1200" dirty="0">
                <a:latin typeface="Arial" panose="020B0604020202020204" pitchFamily="34" charset="0"/>
                <a:cs typeface="Arial" panose="020B0604020202020204" pitchFamily="34" charset="0"/>
              </a:rPr>
              <a:t>Retirar las publicaciones de los perfiles de los servidores públicos.</a:t>
            </a:r>
          </a:p>
          <a:p>
            <a:pPr marL="228600" indent="-228600" algn="just">
              <a:buFont typeface="Webdings" pitchFamily="18" charset="2"/>
              <a:buAutoNum type="arabicParenR"/>
            </a:pPr>
            <a:r>
              <a:rPr lang="es-MX" sz="1200" dirty="0">
                <a:latin typeface="Arial" panose="020B0604020202020204" pitchFamily="34" charset="0"/>
                <a:cs typeface="Arial" panose="020B0604020202020204" pitchFamily="34" charset="0"/>
              </a:rPr>
              <a:t>Se ordenó  en tutela preventiva que los servidores públicos denominados Servidores de la Nación se abstuvieran de utilizar indumentaria  accesorios con el nombre del Presidente de la República, ni en los discuros emitidos por el personal.</a:t>
            </a:r>
          </a:p>
        </p:txBody>
      </p:sp>
      <p:sp>
        <p:nvSpPr>
          <p:cNvPr id="7" name="7 CuadroTexto">
            <a:extLst>
              <a:ext uri="{FF2B5EF4-FFF2-40B4-BE49-F238E27FC236}">
                <a16:creationId xmlns:a16="http://schemas.microsoft.com/office/drawing/2014/main" xmlns="" id="{D894111F-456A-F14C-B15A-E4E1A426EF13}"/>
              </a:ext>
            </a:extLst>
          </p:cNvPr>
          <p:cNvSpPr txBox="1">
            <a:spLocks/>
          </p:cNvSpPr>
          <p:nvPr/>
        </p:nvSpPr>
        <p:spPr bwMode="auto">
          <a:xfrm>
            <a:off x="4384456" y="1201487"/>
            <a:ext cx="4225071" cy="5410700"/>
          </a:xfrm>
          <a:prstGeom prst="rect">
            <a:avLst/>
          </a:prstGeom>
          <a:noFill/>
          <a:ln w="57150">
            <a:solidFill>
              <a:schemeClr val="tx1">
                <a:lumMod val="50000"/>
                <a:lumOff val="50000"/>
              </a:schemeClr>
            </a:solidFill>
            <a:miter lim="800000"/>
            <a:headEnd/>
            <a:tailEnd/>
          </a:ln>
        </p:spPr>
        <p:txBody>
          <a:bodyPr vert="horz" wrap="square" lIns="91429" tIns="45714" rIns="91429" bIns="45714" numCol="1" rtlCol="0" anchor="t" anchorCtr="0" compatLnSpc="1">
            <a:prstTxWarp prst="textNoShape">
              <a:avLst/>
            </a:prstTxWarp>
            <a:spAutoFit/>
          </a:bodyPr>
          <a:lstStyle>
            <a:lvl1pPr marL="341313" marR="0" indent="-341313" algn="l" defTabSz="455613" rtl="0" eaLnBrk="1" fontAlgn="base" latinLnBrk="0" hangingPunct="1">
              <a:lnSpc>
                <a:spcPct val="100000"/>
              </a:lnSpc>
              <a:spcBef>
                <a:spcPct val="20000"/>
              </a:spcBef>
              <a:spcAft>
                <a:spcPct val="0"/>
              </a:spcAft>
              <a:buClr>
                <a:srgbClr val="641345"/>
              </a:buClr>
              <a:buSzPct val="100000"/>
              <a:buFont typeface="Webdings" pitchFamily="18" charset="2"/>
              <a:buChar char=""/>
              <a:tabLst/>
              <a:defRPr sz="3200" kern="1200">
                <a:solidFill>
                  <a:schemeClr val="tx1"/>
                </a:solidFill>
                <a:latin typeface="Century Gothic"/>
                <a:ea typeface="+mn-ea"/>
                <a:cs typeface="Century Gothic"/>
              </a:defRPr>
            </a:lvl1pPr>
            <a:lvl2pPr marL="741363" marR="0" indent="-284163" algn="l" defTabSz="455613" rtl="0" eaLnBrk="1" fontAlgn="base" latinLnBrk="0" hangingPunct="1">
              <a:lnSpc>
                <a:spcPct val="100000"/>
              </a:lnSpc>
              <a:spcBef>
                <a:spcPct val="20000"/>
              </a:spcBef>
              <a:spcAft>
                <a:spcPct val="0"/>
              </a:spcAft>
              <a:buClr>
                <a:srgbClr val="641345"/>
              </a:buClr>
              <a:buSzPct val="70000"/>
              <a:buFont typeface="Lucida Grande"/>
              <a:buChar char="▹"/>
              <a:tabLst/>
              <a:defRPr sz="2800" kern="1200">
                <a:solidFill>
                  <a:schemeClr val="tx1"/>
                </a:solidFill>
                <a:latin typeface="Century Gothic"/>
                <a:ea typeface="+mn-ea"/>
                <a:cs typeface="Century Gothic"/>
              </a:defRPr>
            </a:lvl2pPr>
            <a:lvl3pPr marL="1141413" marR="0" indent="-227013" algn="l" defTabSz="455613" rtl="0" eaLnBrk="1" fontAlgn="base" latinLnBrk="0" hangingPunct="1">
              <a:lnSpc>
                <a:spcPct val="100000"/>
              </a:lnSpc>
              <a:spcBef>
                <a:spcPct val="20000"/>
              </a:spcBef>
              <a:spcAft>
                <a:spcPct val="0"/>
              </a:spcAft>
              <a:buClr>
                <a:srgbClr val="641345"/>
              </a:buClr>
              <a:buSzPct val="80000"/>
              <a:buFont typeface="Lucida Grande"/>
              <a:buChar char="▾"/>
              <a:tabLst/>
              <a:defRPr sz="2400" kern="1200">
                <a:solidFill>
                  <a:schemeClr val="tx1"/>
                </a:solidFill>
                <a:latin typeface="Century Gothic"/>
                <a:ea typeface="+mn-ea"/>
                <a:cs typeface="Century Gothic"/>
              </a:defRPr>
            </a:lvl3pPr>
            <a:lvl4pPr marL="1598613" marR="0" indent="-227013" algn="l" defTabSz="455613" rtl="0" eaLnBrk="1" fontAlgn="base" latinLnBrk="0" hangingPunct="1">
              <a:lnSpc>
                <a:spcPct val="100000"/>
              </a:lnSpc>
              <a:spcBef>
                <a:spcPct val="20000"/>
              </a:spcBef>
              <a:spcAft>
                <a:spcPct val="0"/>
              </a:spcAft>
              <a:buClr>
                <a:srgbClr val="641345"/>
              </a:buClr>
              <a:buSzTx/>
              <a:buFont typeface="Lucida Grande"/>
              <a:buChar char="▿"/>
              <a:tabLst/>
              <a:defRPr sz="2000" kern="1200">
                <a:solidFill>
                  <a:schemeClr val="tx1"/>
                </a:solidFill>
                <a:latin typeface="Century Gothic"/>
                <a:ea typeface="+mn-ea"/>
                <a:cs typeface="Century Gothic"/>
              </a:defRPr>
            </a:lvl4pPr>
            <a:lvl5pPr marL="2055813" marR="0" indent="-227013" algn="l" defTabSz="455613" rtl="0" eaLnBrk="1" fontAlgn="base" latinLnBrk="0" hangingPunct="1">
              <a:lnSpc>
                <a:spcPct val="100000"/>
              </a:lnSpc>
              <a:spcBef>
                <a:spcPct val="20000"/>
              </a:spcBef>
              <a:spcAft>
                <a:spcPct val="0"/>
              </a:spcAft>
              <a:buClr>
                <a:srgbClr val="641345"/>
              </a:buClr>
              <a:buSzTx/>
              <a:buFont typeface="Arial" charset="0"/>
              <a:buChar char="•"/>
              <a:tabLst/>
              <a:defRPr sz="2000" kern="1200">
                <a:solidFill>
                  <a:schemeClr val="tx1"/>
                </a:solidFill>
                <a:latin typeface="Century Gothic"/>
                <a:ea typeface="+mn-ea"/>
                <a:cs typeface="Century Gothic"/>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es-MX" sz="1200" b="1" dirty="0">
                <a:latin typeface="Arial" panose="020B0604020202020204" pitchFamily="34" charset="0"/>
                <a:cs typeface="Arial" panose="020B0604020202020204" pitchFamily="34" charset="0"/>
              </a:rPr>
              <a:t>Sentencia SRE del TEPJF</a:t>
            </a:r>
          </a:p>
          <a:p>
            <a:pPr marL="0" indent="0" algn="just">
              <a:buNone/>
            </a:pPr>
            <a:r>
              <a:rPr lang="es-MX" sz="1200" b="1" dirty="0">
                <a:latin typeface="Arial" panose="020B0604020202020204" pitchFamily="34" charset="0"/>
                <a:cs typeface="Arial" panose="020B0604020202020204" pitchFamily="34" charset="0"/>
              </a:rPr>
              <a:t>Existente</a:t>
            </a:r>
            <a:r>
              <a:rPr lang="es-MX" sz="1200" dirty="0">
                <a:latin typeface="Arial" panose="020B0604020202020204" pitchFamily="34" charset="0"/>
                <a:cs typeface="Arial" panose="020B0604020202020204" pitchFamily="34" charset="0"/>
              </a:rPr>
              <a:t> la infracción de difusión de propaganda gubernamental con elementos de promoción personalizada en favor del Presidente de la República, al considerar que la propaganda actualizaba: i) Personal: al ser identificable en la propaganda gubernamental el nombre de dicho servidor público; ii) Objetivo al advertir en ella una retórica o discurso tendente a indicar que gracias a él (al Presidente de la República) o que por su conducto (más que a una política pública de asistencia social), se accede a los beneficios de los programas sociales, e incluso, se enaltecen sus cualidades o calidades personales (objetivo); iii) Temporal: por la afectación a los procesos electorales en los Estados de Hidalgo y Coahuila, dada su proximidad, así como el posible efecto que las conductas denunciadas pudieron haber tenido en los procesos electorales de Aguascalientes y Puebla que se desarrollaron en la presente anualidad.</a:t>
            </a:r>
          </a:p>
          <a:p>
            <a:pPr marL="0" indent="0" algn="just">
              <a:buNone/>
            </a:pPr>
            <a:r>
              <a:rPr lang="es-MX" sz="1200" b="1" dirty="0">
                <a:latin typeface="Arial" panose="020B0604020202020204" pitchFamily="34" charset="0"/>
                <a:cs typeface="Arial" panose="020B0604020202020204" pitchFamily="34" charset="0"/>
              </a:rPr>
              <a:t>Existente </a:t>
            </a:r>
            <a:r>
              <a:rPr lang="es-MX" sz="1200" dirty="0">
                <a:latin typeface="Arial" panose="020B0604020202020204" pitchFamily="34" charset="0"/>
                <a:cs typeface="Arial" panose="020B0604020202020204" pitchFamily="34" charset="0"/>
              </a:rPr>
              <a:t>la infracción  relacionada con el uso indebido de recursos públicos, ya que se trataba de la difusión de propaganda gubernamental con elementos de promoción personalizada, la cual se realizó a través de Servidores de la Nación quienes forman parte de sus recursos humanos del Estado.</a:t>
            </a:r>
          </a:p>
          <a:p>
            <a:pPr marL="0" indent="0" algn="just">
              <a:buNone/>
            </a:pPr>
            <a:r>
              <a:rPr lang="es-MX" sz="1200" b="1" dirty="0">
                <a:latin typeface="Arial" panose="020B0604020202020204" pitchFamily="34" charset="0"/>
                <a:cs typeface="Arial" panose="020B0604020202020204" pitchFamily="34" charset="0"/>
              </a:rPr>
              <a:t>Se dio </a:t>
            </a:r>
            <a:r>
              <a:rPr lang="es-MX" sz="1200" b="1" dirty="0" smtClean="0">
                <a:latin typeface="Arial" panose="020B0604020202020204" pitchFamily="34" charset="0"/>
                <a:cs typeface="Arial" panose="020B0604020202020204" pitchFamily="34" charset="0"/>
              </a:rPr>
              <a:t>vista </a:t>
            </a:r>
            <a:r>
              <a:rPr lang="es-MX" sz="1200" b="1" dirty="0">
                <a:latin typeface="Arial" panose="020B0604020202020204" pitchFamily="34" charset="0"/>
                <a:cs typeface="Arial" panose="020B0604020202020204" pitchFamily="34" charset="0"/>
              </a:rPr>
              <a:t>al Órgano de Control Interno derivado de las conductas de los Servidores de la Nación.</a:t>
            </a:r>
          </a:p>
          <a:p>
            <a:pPr marL="0" indent="0" algn="just">
              <a:buNone/>
            </a:pPr>
            <a:r>
              <a:rPr lang="es-MX" sz="1200" b="1" dirty="0">
                <a:latin typeface="Arial" panose="020B0604020202020204" pitchFamily="34" charset="0"/>
                <a:cs typeface="Arial" panose="020B0604020202020204" pitchFamily="34" charset="0"/>
              </a:rPr>
              <a:t>No se le atriuyó responsabilida al Presidente de la República.</a:t>
            </a:r>
          </a:p>
        </p:txBody>
      </p:sp>
    </p:spTree>
    <p:extLst>
      <p:ext uri="{BB962C8B-B14F-4D97-AF65-F5344CB8AC3E}">
        <p14:creationId xmlns:p14="http://schemas.microsoft.com/office/powerpoint/2010/main" val="15619620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xmlns="" id="{618FEAC7-F528-3243-AF5C-A6AFB21E5C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93317"/>
            <a:ext cx="7829550" cy="4477791"/>
          </a:xfrm>
        </p:spPr>
      </p:pic>
      <p:sp>
        <p:nvSpPr>
          <p:cNvPr id="4" name="Título 3">
            <a:extLst>
              <a:ext uri="{FF2B5EF4-FFF2-40B4-BE49-F238E27FC236}">
                <a16:creationId xmlns:a16="http://schemas.microsoft.com/office/drawing/2014/main" xmlns="" id="{A927E220-FF80-1648-A0AD-68BA31A062E4}"/>
              </a:ext>
            </a:extLst>
          </p:cNvPr>
          <p:cNvSpPr>
            <a:spLocks noGrp="1"/>
          </p:cNvSpPr>
          <p:nvPr>
            <p:ph type="title"/>
          </p:nvPr>
        </p:nvSpPr>
        <p:spPr/>
        <p:txBody>
          <a:bodyPr/>
          <a:lstStyle/>
          <a:p>
            <a:r>
              <a:rPr lang="es-MX" dirty="0"/>
              <a:t>Calendario Electoral 2020</a:t>
            </a:r>
          </a:p>
        </p:txBody>
      </p:sp>
      <p:sp>
        <p:nvSpPr>
          <p:cNvPr id="7" name="CuadroTexto 6">
            <a:extLst>
              <a:ext uri="{FF2B5EF4-FFF2-40B4-BE49-F238E27FC236}">
                <a16:creationId xmlns:a16="http://schemas.microsoft.com/office/drawing/2014/main" xmlns="" id="{D4FBF4B7-2FF5-3941-A7EF-A72D2B803F07}"/>
              </a:ext>
            </a:extLst>
          </p:cNvPr>
          <p:cNvSpPr txBox="1"/>
          <p:nvPr/>
        </p:nvSpPr>
        <p:spPr>
          <a:xfrm>
            <a:off x="5189909" y="1127760"/>
            <a:ext cx="3279287" cy="276999"/>
          </a:xfrm>
          <a:prstGeom prst="rect">
            <a:avLst/>
          </a:prstGeom>
          <a:noFill/>
        </p:spPr>
        <p:txBody>
          <a:bodyPr wrap="square" rtlCol="0">
            <a:spAutoFit/>
          </a:bodyPr>
          <a:lstStyle/>
          <a:p>
            <a:pPr algn="r"/>
            <a:r>
              <a:rPr lang="es-MX" sz="1200" b="1" dirty="0">
                <a:solidFill>
                  <a:schemeClr val="tx1">
                    <a:lumMod val="50000"/>
                  </a:schemeClr>
                </a:solidFill>
                <a:latin typeface="Century Gothic"/>
                <a:cs typeface="Century Gothic"/>
              </a:rPr>
              <a:t>109 Cargos a elegir</a:t>
            </a:r>
          </a:p>
        </p:txBody>
      </p:sp>
    </p:spTree>
    <p:extLst>
      <p:ext uri="{BB962C8B-B14F-4D97-AF65-F5344CB8AC3E}">
        <p14:creationId xmlns:p14="http://schemas.microsoft.com/office/powerpoint/2010/main" val="5309623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a:extLst>
              <a:ext uri="{FF2B5EF4-FFF2-40B4-BE49-F238E27FC236}">
                <a16:creationId xmlns="" xmlns:a16="http://schemas.microsoft.com/office/drawing/2014/main" id="{DF249B06-81EE-764F-833A-E156A7CB00C4}"/>
              </a:ext>
            </a:extLst>
          </p:cNvPr>
          <p:cNvGraphicFramePr>
            <a:graphicFrameLocks noGrp="1"/>
          </p:cNvGraphicFramePr>
          <p:nvPr>
            <p:extLst/>
          </p:nvPr>
        </p:nvGraphicFramePr>
        <p:xfrm>
          <a:off x="928370" y="1182053"/>
          <a:ext cx="6927850" cy="3962400"/>
        </p:xfrm>
        <a:graphic>
          <a:graphicData uri="http://schemas.openxmlformats.org/drawingml/2006/table">
            <a:tbl>
              <a:tblPr firstRow="1" firstCol="1" bandRow="1"/>
              <a:tblGrid>
                <a:gridCol w="450339">
                  <a:extLst>
                    <a:ext uri="{9D8B030D-6E8A-4147-A177-3AD203B41FA5}">
                      <a16:colId xmlns="" xmlns:a16="http://schemas.microsoft.com/office/drawing/2014/main" val="2625568837"/>
                    </a:ext>
                  </a:extLst>
                </a:gridCol>
                <a:gridCol w="3238120">
                  <a:extLst>
                    <a:ext uri="{9D8B030D-6E8A-4147-A177-3AD203B41FA5}">
                      <a16:colId xmlns="" xmlns:a16="http://schemas.microsoft.com/office/drawing/2014/main" val="3973015331"/>
                    </a:ext>
                  </a:extLst>
                </a:gridCol>
                <a:gridCol w="3239391">
                  <a:extLst>
                    <a:ext uri="{9D8B030D-6E8A-4147-A177-3AD203B41FA5}">
                      <a16:colId xmlns="" xmlns:a16="http://schemas.microsoft.com/office/drawing/2014/main" val="2596416989"/>
                    </a:ext>
                  </a:extLst>
                </a:gridCol>
              </a:tblGrid>
              <a:tr h="0">
                <a:tc>
                  <a:txBody>
                    <a:bodyPr/>
                    <a:lstStyle/>
                    <a:p>
                      <a:pPr algn="ctr">
                        <a:spcAft>
                          <a:spcPts val="0"/>
                        </a:spcAft>
                      </a:pPr>
                      <a:r>
                        <a:rPr lang="es-ES" sz="13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s-ES" sz="1300" b="1">
                          <a:effectLst/>
                          <a:latin typeface="Arial" panose="020B0604020202020204" pitchFamily="34" charset="0"/>
                          <a:ea typeface="Calibri" panose="020F0502020204030204" pitchFamily="34" charset="0"/>
                          <a:cs typeface="Times New Roman" panose="02020603050405020304" pitchFamily="18" charset="0"/>
                        </a:rPr>
                        <a:t>Materia central de las quejas por tipo de procedimiento</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extLst>
                  <a:ext uri="{0D108BD9-81ED-4DB2-BD59-A6C34878D82A}">
                    <a16:rowId xmlns="" xmlns:a16="http://schemas.microsoft.com/office/drawing/2014/main" val="695889814"/>
                  </a:ext>
                </a:extLst>
              </a:tr>
              <a:tr h="0">
                <a:tc>
                  <a:txBody>
                    <a:bodyPr/>
                    <a:lstStyle/>
                    <a:p>
                      <a:pPr algn="ctr">
                        <a:spcAft>
                          <a:spcPts val="0"/>
                        </a:spcAft>
                      </a:pPr>
                      <a:r>
                        <a:rPr lang="es-ES" sz="1300" b="1">
                          <a:effectLst/>
                          <a:latin typeface="Arial" panose="020B0604020202020204" pitchFamily="34" charset="0"/>
                          <a:ea typeface="Calibri" panose="020F0502020204030204" pitchFamily="34" charset="0"/>
                          <a:cs typeface="Times New Roman" panose="02020603050405020304" pitchFamily="18" charset="0"/>
                        </a:rPr>
                        <a:t>No.</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300" b="1">
                          <a:effectLst/>
                          <a:latin typeface="Arial" panose="020B0604020202020204" pitchFamily="34" charset="0"/>
                          <a:ea typeface="Calibri" panose="020F0502020204030204" pitchFamily="34" charset="0"/>
                          <a:cs typeface="Times New Roman" panose="02020603050405020304" pitchFamily="18" charset="0"/>
                        </a:rPr>
                        <a:t>PES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300" b="1">
                          <a:effectLst/>
                          <a:latin typeface="Arial" panose="020B0604020202020204" pitchFamily="34" charset="0"/>
                          <a:ea typeface="Calibri" panose="020F0502020204030204" pitchFamily="34" charset="0"/>
                          <a:cs typeface="Times New Roman" panose="02020603050405020304" pitchFamily="18" charset="0"/>
                        </a:rPr>
                        <a:t>POS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769521733"/>
                  </a:ext>
                </a:extLst>
              </a:tr>
              <a:tr h="0">
                <a:tc>
                  <a:txBody>
                    <a:bodyPr/>
                    <a:lstStyle/>
                    <a:p>
                      <a:pPr algn="just">
                        <a:spcAft>
                          <a:spcPts val="0"/>
                        </a:spcAft>
                      </a:pPr>
                      <a:r>
                        <a:rPr lang="es-MX" sz="1300" b="0">
                          <a:effectLst/>
                          <a:latin typeface="Arial" panose="020B0604020202020204" pitchFamily="34" charset="0"/>
                          <a:ea typeface="Calibri" panose="020F0502020204030204" pitchFamily="34" charset="0"/>
                          <a:cs typeface="Times New Roman" panose="02020603050405020304" pitchFamily="18" charset="0"/>
                        </a:rPr>
                        <a:t>15</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Calibri" panose="020F0502020204030204" pitchFamily="34" charset="0"/>
                          <a:cs typeface="Times New Roman" panose="02020603050405020304" pitchFamily="18" charset="0"/>
                        </a:rPr>
                        <a:t>Uso de programas sociales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Contra organizaciones que pretenden constituir partidos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35708262"/>
                  </a:ext>
                </a:extLst>
              </a:tr>
              <a:tr h="0">
                <a:tc>
                  <a:txBody>
                    <a:bodyPr/>
                    <a:lstStyle/>
                    <a:p>
                      <a:pPr algn="just">
                        <a:spcAft>
                          <a:spcPts val="0"/>
                        </a:spcAft>
                      </a:pPr>
                      <a:r>
                        <a:rPr lang="es-MX" sz="1300" b="0">
                          <a:effectLst/>
                          <a:latin typeface="Arial" panose="020B0604020202020204" pitchFamily="34" charset="0"/>
                          <a:ea typeface="Calibri" panose="020F0502020204030204" pitchFamily="34" charset="0"/>
                          <a:cs typeface="Times New Roman" panose="02020603050405020304" pitchFamily="18" charset="0"/>
                        </a:rPr>
                        <a:t>16</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a:effectLst/>
                          <a:latin typeface="Arial" panose="020B0604020202020204" pitchFamily="34" charset="0"/>
                          <a:ea typeface="Calibri" panose="020F0502020204030204" pitchFamily="34" charset="0"/>
                          <a:cs typeface="Times New Roman" panose="02020603050405020304" pitchFamily="18" charset="0"/>
                        </a:rPr>
                        <a:t>Incumplimiento a las medidas cautelares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a:effectLst/>
                          <a:latin typeface="Arial" panose="020B0604020202020204" pitchFamily="34" charset="0"/>
                          <a:ea typeface="Times New Roman" panose="02020603050405020304" pitchFamily="18" charset="0"/>
                          <a:cs typeface="Times New Roman" panose="02020603050405020304" pitchFamily="18" charset="0"/>
                        </a:rPr>
                        <a:t>Incumplimiento de medidas cautelares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84340778"/>
                  </a:ext>
                </a:extLst>
              </a:tr>
              <a:tr h="0">
                <a:tc>
                  <a:txBody>
                    <a:bodyPr/>
                    <a:lstStyle/>
                    <a:p>
                      <a:pPr algn="just">
                        <a:spcAft>
                          <a:spcPts val="0"/>
                        </a:spcAft>
                      </a:pPr>
                      <a:r>
                        <a:rPr lang="es-ES" sz="1300" b="0">
                          <a:effectLst/>
                          <a:latin typeface="Arial" panose="020B0604020202020204" pitchFamily="34" charset="0"/>
                          <a:ea typeface="Calibri" panose="020F0502020204030204" pitchFamily="34" charset="0"/>
                          <a:cs typeface="Times New Roman" panose="02020603050405020304" pitchFamily="18" charset="0"/>
                        </a:rPr>
                        <a:t>17</a:t>
                      </a:r>
                      <a:endParaRPr lang="es-MX" sz="13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a:effectLst/>
                          <a:latin typeface="Arial" panose="020B0604020202020204" pitchFamily="34" charset="0"/>
                          <a:ea typeface="Calibri" panose="020F0502020204030204" pitchFamily="34" charset="0"/>
                          <a:cs typeface="Times New Roman" panose="02020603050405020304" pitchFamily="18" charset="0"/>
                        </a:rPr>
                        <a:t>Coacción al voto</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b="1" dirty="0">
                          <a:effectLst/>
                          <a:latin typeface="Arial" panose="020B0604020202020204" pitchFamily="34" charset="0"/>
                          <a:ea typeface="Times New Roman" panose="02020603050405020304" pitchFamily="18" charset="0"/>
                          <a:cs typeface="Times New Roman" panose="02020603050405020304" pitchFamily="18" charset="0"/>
                        </a:rPr>
                        <a:t>Coacción al voto</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02235952"/>
                  </a:ext>
                </a:extLst>
              </a:tr>
              <a:tr h="0">
                <a:tc>
                  <a:txBody>
                    <a:bodyPr/>
                    <a:lstStyle/>
                    <a:p>
                      <a:pPr algn="just">
                        <a:spcAft>
                          <a:spcPts val="0"/>
                        </a:spcAft>
                      </a:pPr>
                      <a:r>
                        <a:rPr lang="es-MX" sz="1300" b="0" dirty="0">
                          <a:effectLst/>
                          <a:latin typeface="Arial" panose="020B0604020202020204" pitchFamily="34" charset="0"/>
                          <a:ea typeface="Calibri" panose="020F0502020204030204" pitchFamily="34" charset="0"/>
                          <a:cs typeface="Times New Roman" panose="02020603050405020304" pitchFamily="18" charset="0"/>
                        </a:rPr>
                        <a:t>18</a:t>
                      </a:r>
                      <a:endParaRPr lang="es-MX" sz="13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b="1" dirty="0">
                          <a:effectLst/>
                          <a:latin typeface="Arial" panose="020B0604020202020204" pitchFamily="34" charset="0"/>
                          <a:ea typeface="Calibri" panose="020F0502020204030204" pitchFamily="34" charset="0"/>
                          <a:cs typeface="Times New Roman" panose="02020603050405020304" pitchFamily="18" charset="0"/>
                        </a:rPr>
                        <a:t> </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Aportaciones en especie</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30086390"/>
                  </a:ext>
                </a:extLst>
              </a:tr>
              <a:tr h="0">
                <a:tc>
                  <a:txBody>
                    <a:bodyPr/>
                    <a:lstStyle/>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19</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Contra agrupaciones políticas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41255538"/>
                  </a:ext>
                </a:extLst>
              </a:tr>
              <a:tr h="0">
                <a:tc>
                  <a:txBody>
                    <a:bodyPr/>
                    <a:lstStyle/>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20</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dirty="0">
                          <a:effectLst/>
                          <a:latin typeface="Arial" panose="020B0604020202020204" pitchFamily="34" charset="0"/>
                          <a:ea typeface="Calibri" panose="020F0502020204030204" pitchFamily="34" charset="0"/>
                          <a:cs typeface="Times New Roman" panose="02020603050405020304" pitchFamily="18" charset="0"/>
                        </a:rPr>
                        <a:t> </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Incumplimiento reglas sobre publicación </a:t>
                      </a:r>
                      <a:r>
                        <a:rPr lang="es-MX" sz="1300">
                          <a:effectLst/>
                          <a:latin typeface="Arial" panose="020B0604020202020204" pitchFamily="34" charset="0"/>
                          <a:ea typeface="Calibri" panose="020F0502020204030204" pitchFamily="34" charset="0"/>
                          <a:cs typeface="Times New Roman" panose="02020603050405020304" pitchFamily="18" charset="0"/>
                        </a:rPr>
                        <a:t>de encuestas electorales</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125762506"/>
                  </a:ext>
                </a:extLst>
              </a:tr>
              <a:tr h="0">
                <a:tc>
                  <a:txBody>
                    <a:bodyPr/>
                    <a:lstStyle/>
                    <a:p>
                      <a:pPr algn="just">
                        <a:spcAft>
                          <a:spcPts val="0"/>
                        </a:spcAft>
                      </a:pPr>
                      <a:r>
                        <a:rPr lang="es-MX" sz="1300" dirty="0" smtClean="0">
                          <a:effectLst/>
                          <a:latin typeface="Calibri" panose="020F0502020204030204" pitchFamily="34" charset="0"/>
                          <a:ea typeface="Calibri" panose="020F0502020204030204" pitchFamily="34" charset="0"/>
                          <a:cs typeface="Times New Roman" panose="02020603050405020304" pitchFamily="18" charset="0"/>
                        </a:rPr>
                        <a:t>21</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a:effectLst/>
                          <a:latin typeface="Arial" panose="020B0604020202020204" pitchFamily="34" charset="0"/>
                          <a:ea typeface="Times New Roman" panose="02020603050405020304" pitchFamily="18" charset="0"/>
                          <a:cs typeface="Times New Roman" panose="02020603050405020304" pitchFamily="18" charset="0"/>
                        </a:rPr>
                        <a:t>Cambios atípicos de domicilio</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71027637"/>
                  </a:ext>
                </a:extLst>
              </a:tr>
              <a:tr h="0">
                <a:tc>
                  <a:txBody>
                    <a:bodyPr/>
                    <a:lstStyle/>
                    <a:p>
                      <a:pPr algn="just">
                        <a:spcAft>
                          <a:spcPts val="0"/>
                        </a:spcAft>
                      </a:pPr>
                      <a:r>
                        <a:rPr lang="es-MX" sz="1300" dirty="0" smtClean="0">
                          <a:effectLst/>
                          <a:latin typeface="Calibri" panose="020F0502020204030204" pitchFamily="34" charset="0"/>
                          <a:ea typeface="Calibri" panose="020F0502020204030204" pitchFamily="34" charset="0"/>
                          <a:cs typeface="Times New Roman" panose="02020603050405020304" pitchFamily="18" charset="0"/>
                        </a:rPr>
                        <a:t>22</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dirty="0">
                          <a:effectLst/>
                          <a:latin typeface="Arial" panose="020B0604020202020204" pitchFamily="34" charset="0"/>
                          <a:ea typeface="Times New Roman" panose="02020603050405020304" pitchFamily="18" charset="0"/>
                          <a:cs typeface="Times New Roman" panose="02020603050405020304" pitchFamily="18" charset="0"/>
                        </a:rPr>
                        <a:t>Compra </a:t>
                      </a:r>
                      <a:r>
                        <a:rPr lang="es-MX" sz="1300" dirty="0" smtClean="0">
                          <a:effectLst/>
                          <a:latin typeface="Arial" panose="020B0604020202020204" pitchFamily="34" charset="0"/>
                          <a:ea typeface="Times New Roman" panose="02020603050405020304" pitchFamily="18" charset="0"/>
                          <a:cs typeface="Times New Roman" panose="02020603050405020304" pitchFamily="18" charset="0"/>
                        </a:rPr>
                        <a:t>de datos del padrón </a:t>
                      </a:r>
                      <a:r>
                        <a:rPr lang="es-MX" sz="1300" dirty="0">
                          <a:effectLst/>
                          <a:latin typeface="Arial" panose="020B0604020202020204" pitchFamily="34" charset="0"/>
                          <a:ea typeface="Times New Roman" panose="02020603050405020304" pitchFamily="18" charset="0"/>
                          <a:cs typeface="Times New Roman" panose="02020603050405020304" pitchFamily="18" charset="0"/>
                        </a:rPr>
                        <a:t>electoral</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867290386"/>
                  </a:ext>
                </a:extLst>
              </a:tr>
              <a:tr h="0">
                <a:tc>
                  <a:txBody>
                    <a:bodyPr/>
                    <a:lstStyle/>
                    <a:p>
                      <a:pPr algn="just">
                        <a:spcAft>
                          <a:spcPts val="0"/>
                        </a:spcAft>
                      </a:pPr>
                      <a:r>
                        <a:rPr lang="es-MX" sz="1300" dirty="0" smtClean="0">
                          <a:effectLst/>
                          <a:latin typeface="Calibri" panose="020F0502020204030204" pitchFamily="34" charset="0"/>
                          <a:ea typeface="Calibri" panose="020F0502020204030204" pitchFamily="34" charset="0"/>
                          <a:cs typeface="Times New Roman" panose="02020603050405020304" pitchFamily="18" charset="0"/>
                        </a:rPr>
                        <a:t>23</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dirty="0">
                          <a:effectLst/>
                          <a:latin typeface="Arial" panose="020B0604020202020204" pitchFamily="34" charset="0"/>
                          <a:ea typeface="Times New Roman" panose="02020603050405020304" pitchFamily="18" charset="0"/>
                          <a:cs typeface="Times New Roman" panose="02020603050405020304" pitchFamily="18" charset="0"/>
                        </a:rPr>
                        <a:t>Entrega de dádivas</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87155819"/>
                  </a:ext>
                </a:extLst>
              </a:tr>
              <a:tr h="0">
                <a:tc>
                  <a:txBody>
                    <a:bodyPr/>
                    <a:lstStyle/>
                    <a:p>
                      <a:pPr algn="just">
                        <a:spcAft>
                          <a:spcPts val="0"/>
                        </a:spcAft>
                      </a:pPr>
                      <a:r>
                        <a:rPr lang="es-MX" sz="1300" dirty="0" smtClean="0">
                          <a:effectLst/>
                          <a:latin typeface="Calibri" panose="020F0502020204030204" pitchFamily="34" charset="0"/>
                          <a:ea typeface="Calibri" panose="020F0502020204030204" pitchFamily="34" charset="0"/>
                          <a:cs typeface="Times New Roman" panose="02020603050405020304" pitchFamily="18" charset="0"/>
                        </a:rPr>
                        <a:t>24</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dirty="0">
                          <a:effectLst/>
                          <a:latin typeface="Arial" panose="020B0604020202020204" pitchFamily="34" charset="0"/>
                          <a:ea typeface="Times New Roman" panose="02020603050405020304" pitchFamily="18" charset="0"/>
                          <a:cs typeface="Times New Roman" panose="02020603050405020304" pitchFamily="18" charset="0"/>
                        </a:rPr>
                        <a:t>No devolución de </a:t>
                      </a:r>
                      <a:r>
                        <a:rPr lang="es-MX" sz="1300" dirty="0" smtClean="0">
                          <a:effectLst/>
                          <a:latin typeface="Arial" panose="020B0604020202020204" pitchFamily="34" charset="0"/>
                          <a:ea typeface="Times New Roman" panose="02020603050405020304" pitchFamily="18" charset="0"/>
                          <a:cs typeface="Times New Roman" panose="02020603050405020304" pitchFamily="18" charset="0"/>
                        </a:rPr>
                        <a:t>cuadernillos de lista nominal de electores</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894803186"/>
                  </a:ext>
                </a:extLst>
              </a:tr>
              <a:tr h="0">
                <a:tc>
                  <a:txBody>
                    <a:bodyPr/>
                    <a:lstStyle/>
                    <a:p>
                      <a:pPr algn="just">
                        <a:spcAft>
                          <a:spcPts val="0"/>
                        </a:spcAft>
                      </a:pPr>
                      <a:r>
                        <a:rPr lang="es-MX" sz="1300" dirty="0" smtClean="0">
                          <a:effectLst/>
                          <a:latin typeface="Calibri" panose="020F0502020204030204" pitchFamily="34" charset="0"/>
                          <a:ea typeface="Calibri" panose="020F0502020204030204" pitchFamily="34" charset="0"/>
                          <a:cs typeface="Times New Roman" panose="02020603050405020304" pitchFamily="18" charset="0"/>
                        </a:rPr>
                        <a:t>25</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dirty="0">
                          <a:effectLst/>
                          <a:latin typeface="Arial" panose="020B0604020202020204" pitchFamily="34" charset="0"/>
                          <a:ea typeface="Times New Roman" panose="02020603050405020304" pitchFamily="18" charset="0"/>
                          <a:cs typeface="Times New Roman" panose="02020603050405020304" pitchFamily="18" charset="0"/>
                        </a:rPr>
                        <a:t>Vulneración a la libre afiliación</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04738616"/>
                  </a:ext>
                </a:extLst>
              </a:tr>
              <a:tr h="0">
                <a:tc>
                  <a:txBody>
                    <a:bodyPr/>
                    <a:lstStyle/>
                    <a:p>
                      <a:pPr algn="just">
                        <a:spcAft>
                          <a:spcPts val="0"/>
                        </a:spcAft>
                      </a:pPr>
                      <a:r>
                        <a:rPr lang="es-MX" sz="1300" dirty="0" smtClean="0">
                          <a:effectLst/>
                          <a:latin typeface="Calibri" panose="020F0502020204030204" pitchFamily="34" charset="0"/>
                          <a:ea typeface="Calibri" panose="020F0502020204030204" pitchFamily="34" charset="0"/>
                          <a:cs typeface="Times New Roman" panose="02020603050405020304" pitchFamily="18" charset="0"/>
                        </a:rPr>
                        <a:t>26</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dirty="0">
                          <a:effectLst/>
                          <a:latin typeface="Arial" panose="020B0604020202020204" pitchFamily="34" charset="0"/>
                          <a:ea typeface="Times New Roman" panose="02020603050405020304" pitchFamily="18" charset="0"/>
                          <a:cs typeface="Times New Roman" panose="02020603050405020304" pitchFamily="18" charset="0"/>
                        </a:rPr>
                        <a:t>Informe de </a:t>
                      </a:r>
                      <a:r>
                        <a:rPr lang="es-MX" sz="1300" dirty="0" smtClean="0">
                          <a:effectLst/>
                          <a:latin typeface="Arial" panose="020B0604020202020204" pitchFamily="34" charset="0"/>
                          <a:ea typeface="Times New Roman" panose="02020603050405020304" pitchFamily="18" charset="0"/>
                          <a:cs typeface="Times New Roman" panose="02020603050405020304" pitchFamily="18" charset="0"/>
                        </a:rPr>
                        <a:t>labores de funcionarios públicos</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464527533"/>
                  </a:ext>
                </a:extLst>
              </a:tr>
              <a:tr h="0">
                <a:tc>
                  <a:txBody>
                    <a:bodyPr/>
                    <a:lstStyle/>
                    <a:p>
                      <a:pPr algn="just">
                        <a:spcAft>
                          <a:spcPts val="0"/>
                        </a:spcAft>
                      </a:pPr>
                      <a:r>
                        <a:rPr lang="es-MX" sz="1300" dirty="0" smtClean="0">
                          <a:effectLst/>
                          <a:latin typeface="Calibri" panose="020F0502020204030204" pitchFamily="34" charset="0"/>
                          <a:ea typeface="Calibri" panose="020F0502020204030204" pitchFamily="34" charset="0"/>
                          <a:cs typeface="Times New Roman" panose="02020603050405020304" pitchFamily="18" charset="0"/>
                        </a:rPr>
                        <a:t>27</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ES" sz="1300">
                          <a:effectLst/>
                          <a:latin typeface="Arial" panose="020B0604020202020204" pitchFamily="34" charset="0"/>
                          <a:ea typeface="Calibri" panose="020F0502020204030204" pitchFamily="34" charset="0"/>
                          <a:cs typeface="Times New Roman" panose="02020603050405020304" pitchFamily="18" charset="0"/>
                        </a:rPr>
                        <a:t> </a:t>
                      </a:r>
                      <a:endParaRPr lang="es-MX"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s-MX" sz="1300" dirty="0">
                          <a:effectLst/>
                          <a:latin typeface="Arial" panose="020B0604020202020204" pitchFamily="34" charset="0"/>
                          <a:ea typeface="Times New Roman" panose="02020603050405020304" pitchFamily="18" charset="0"/>
                          <a:cs typeface="Times New Roman" panose="02020603050405020304" pitchFamily="18" charset="0"/>
                        </a:rPr>
                        <a:t>Acoso laboral</a:t>
                      </a:r>
                      <a:endParaRPr lang="es-MX"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21122982"/>
                  </a:ext>
                </a:extLst>
              </a:tr>
            </a:tbl>
          </a:graphicData>
        </a:graphic>
      </p:graphicFrame>
      <p:sp>
        <p:nvSpPr>
          <p:cNvPr id="10" name="CuadroTexto 9">
            <a:extLst>
              <a:ext uri="{FF2B5EF4-FFF2-40B4-BE49-F238E27FC236}">
                <a16:creationId xmlns="" xmlns:a16="http://schemas.microsoft.com/office/drawing/2014/main" id="{20605E37-3153-7D4D-8608-479B5940B4DD}"/>
              </a:ext>
            </a:extLst>
          </p:cNvPr>
          <p:cNvSpPr txBox="1"/>
          <p:nvPr/>
        </p:nvSpPr>
        <p:spPr>
          <a:xfrm>
            <a:off x="502276" y="5283519"/>
            <a:ext cx="8397026" cy="1661993"/>
          </a:xfrm>
          <a:prstGeom prst="rect">
            <a:avLst/>
          </a:prstGeom>
          <a:noFill/>
        </p:spPr>
        <p:txBody>
          <a:bodyPr wrap="square" rtlCol="0">
            <a:spAutoFit/>
          </a:bodyPr>
          <a:lstStyle/>
          <a:p>
            <a:pPr algn="just"/>
            <a:r>
              <a:rPr lang="es-MX" dirty="0"/>
              <a:t>PES son </a:t>
            </a:r>
            <a:r>
              <a:rPr lang="es-MX" b="1" dirty="0"/>
              <a:t>17 temas </a:t>
            </a:r>
            <a:r>
              <a:rPr lang="es-MX" dirty="0"/>
              <a:t>centrales que se han denunciado.</a:t>
            </a:r>
          </a:p>
          <a:p>
            <a:pPr algn="just"/>
            <a:r>
              <a:rPr lang="es-MX" dirty="0"/>
              <a:t>POS son </a:t>
            </a:r>
            <a:r>
              <a:rPr lang="es-MX" b="1" dirty="0" smtClean="0"/>
              <a:t>27 </a:t>
            </a:r>
            <a:r>
              <a:rPr lang="es-MX" b="1" dirty="0"/>
              <a:t>temas </a:t>
            </a:r>
            <a:r>
              <a:rPr lang="es-MX" dirty="0"/>
              <a:t>centrales que se han denunciado.</a:t>
            </a:r>
          </a:p>
          <a:p>
            <a:pPr algn="just"/>
            <a:r>
              <a:rPr lang="es-MX" dirty="0"/>
              <a:t> </a:t>
            </a:r>
          </a:p>
          <a:p>
            <a:pPr algn="just"/>
            <a:r>
              <a:rPr lang="es-MX" b="1" dirty="0"/>
              <a:t>8 temas centrales coincidentes</a:t>
            </a:r>
            <a:r>
              <a:rPr lang="es-MX" dirty="0"/>
              <a:t> entre los 2 tipos de procedimientos sancionadores en materia electoral.</a:t>
            </a:r>
          </a:p>
          <a:p>
            <a:pPr algn="r"/>
            <a:endParaRPr lang="es-MX" sz="1200" b="1" dirty="0">
              <a:solidFill>
                <a:schemeClr val="tx1">
                  <a:lumMod val="50000"/>
                </a:schemeClr>
              </a:solidFill>
              <a:latin typeface="Century Gothic"/>
              <a:cs typeface="Century Gothic"/>
            </a:endParaRPr>
          </a:p>
        </p:txBody>
      </p:sp>
      <p:sp>
        <p:nvSpPr>
          <p:cNvPr id="11" name="Título 3">
            <a:extLst>
              <a:ext uri="{FF2B5EF4-FFF2-40B4-BE49-F238E27FC236}">
                <a16:creationId xmlns="" xmlns:a16="http://schemas.microsoft.com/office/drawing/2014/main" id="{966248DE-C087-324E-89F9-11B74B8B4688}"/>
              </a:ext>
            </a:extLst>
          </p:cNvPr>
          <p:cNvSpPr>
            <a:spLocks noGrp="1"/>
          </p:cNvSpPr>
          <p:nvPr>
            <p:ph type="title"/>
          </p:nvPr>
        </p:nvSpPr>
        <p:spPr>
          <a:xfrm>
            <a:off x="3870961" y="491037"/>
            <a:ext cx="4747352" cy="551950"/>
          </a:xfrm>
        </p:spPr>
        <p:txBody>
          <a:bodyPr>
            <a:noAutofit/>
          </a:bodyPr>
          <a:lstStyle/>
          <a:p>
            <a:r>
              <a:rPr lang="es-MX" sz="1800" dirty="0"/>
              <a:t>Temas centrales de quejas PES y POS</a:t>
            </a:r>
          </a:p>
        </p:txBody>
      </p:sp>
    </p:spTree>
    <p:extLst>
      <p:ext uri="{BB962C8B-B14F-4D97-AF65-F5344CB8AC3E}">
        <p14:creationId xmlns:p14="http://schemas.microsoft.com/office/powerpoint/2010/main" val="30019251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51BB6832-451B-774C-B6BF-9A61148A9135}"/>
              </a:ext>
            </a:extLst>
          </p:cNvPr>
          <p:cNvSpPr>
            <a:spLocks noGrp="1"/>
          </p:cNvSpPr>
          <p:nvPr>
            <p:ph type="title"/>
          </p:nvPr>
        </p:nvSpPr>
        <p:spPr/>
        <p:txBody>
          <a:bodyPr/>
          <a:lstStyle/>
          <a:p>
            <a:r>
              <a:rPr lang="es-MX" dirty="0"/>
              <a:t>Medidas Cautelares 2020</a:t>
            </a:r>
          </a:p>
        </p:txBody>
      </p:sp>
      <p:graphicFrame>
        <p:nvGraphicFramePr>
          <p:cNvPr id="5" name="4 Tabla">
            <a:extLst>
              <a:ext uri="{FF2B5EF4-FFF2-40B4-BE49-F238E27FC236}">
                <a16:creationId xmlns="" xmlns:a16="http://schemas.microsoft.com/office/drawing/2014/main" id="{4744A9A3-4A3E-274C-BA5F-130EBA176F90}"/>
              </a:ext>
            </a:extLst>
          </p:cNvPr>
          <p:cNvGraphicFramePr>
            <a:graphicFrameLocks noGrp="1"/>
          </p:cNvGraphicFramePr>
          <p:nvPr>
            <p:extLst/>
          </p:nvPr>
        </p:nvGraphicFramePr>
        <p:xfrm>
          <a:off x="270455" y="1057729"/>
          <a:ext cx="8744756" cy="1601069"/>
        </p:xfrm>
        <a:graphic>
          <a:graphicData uri="http://schemas.openxmlformats.org/drawingml/2006/table">
            <a:tbl>
              <a:tblPr>
                <a:tableStyleId>{073A0DAA-6AF3-43AB-8588-CEC1D06C72B9}</a:tableStyleId>
              </a:tblPr>
              <a:tblGrid>
                <a:gridCol w="1207088">
                  <a:extLst>
                    <a:ext uri="{9D8B030D-6E8A-4147-A177-3AD203B41FA5}">
                      <a16:colId xmlns="" xmlns:a16="http://schemas.microsoft.com/office/drawing/2014/main" val="20000"/>
                    </a:ext>
                  </a:extLst>
                </a:gridCol>
                <a:gridCol w="1325925">
                  <a:extLst>
                    <a:ext uri="{9D8B030D-6E8A-4147-A177-3AD203B41FA5}">
                      <a16:colId xmlns="" xmlns:a16="http://schemas.microsoft.com/office/drawing/2014/main" val="20001"/>
                    </a:ext>
                  </a:extLst>
                </a:gridCol>
                <a:gridCol w="1119363">
                  <a:extLst>
                    <a:ext uri="{9D8B030D-6E8A-4147-A177-3AD203B41FA5}">
                      <a16:colId xmlns="" xmlns:a16="http://schemas.microsoft.com/office/drawing/2014/main" val="20002"/>
                    </a:ext>
                  </a:extLst>
                </a:gridCol>
                <a:gridCol w="1282913">
                  <a:extLst>
                    <a:ext uri="{9D8B030D-6E8A-4147-A177-3AD203B41FA5}">
                      <a16:colId xmlns="" xmlns:a16="http://schemas.microsoft.com/office/drawing/2014/main" val="20004"/>
                    </a:ext>
                  </a:extLst>
                </a:gridCol>
                <a:gridCol w="1125822">
                  <a:extLst>
                    <a:ext uri="{9D8B030D-6E8A-4147-A177-3AD203B41FA5}">
                      <a16:colId xmlns="" xmlns:a16="http://schemas.microsoft.com/office/drawing/2014/main" val="1337404501"/>
                    </a:ext>
                  </a:extLst>
                </a:gridCol>
                <a:gridCol w="1322186">
                  <a:extLst>
                    <a:ext uri="{9D8B030D-6E8A-4147-A177-3AD203B41FA5}">
                      <a16:colId xmlns="" xmlns:a16="http://schemas.microsoft.com/office/drawing/2014/main" val="20005"/>
                    </a:ext>
                  </a:extLst>
                </a:gridCol>
                <a:gridCol w="1361459">
                  <a:extLst>
                    <a:ext uri="{9D8B030D-6E8A-4147-A177-3AD203B41FA5}">
                      <a16:colId xmlns="" xmlns:a16="http://schemas.microsoft.com/office/drawing/2014/main" val="20006"/>
                    </a:ext>
                  </a:extLst>
                </a:gridCol>
              </a:tblGrid>
              <a:tr h="451211">
                <a:tc rowSpan="3">
                  <a:txBody>
                    <a:bodyPr/>
                    <a:lstStyle/>
                    <a:p>
                      <a:pPr algn="ctr" fontAlgn="b"/>
                      <a:endParaRPr lang="es-MX" sz="1800" b="0" i="0" u="none" strike="noStrike" dirty="0">
                        <a:solidFill>
                          <a:schemeClr val="bg2">
                            <a:lumMod val="20000"/>
                            <a:lumOff val="80000"/>
                          </a:schemeClr>
                        </a:solidFill>
                        <a:effectLst/>
                        <a:latin typeface="Arial" panose="020B0604020202020204" pitchFamily="34" charset="0"/>
                        <a:cs typeface="Arial" panose="020B0604020202020204" pitchFamily="34" charset="0"/>
                      </a:endParaRPr>
                    </a:p>
                  </a:txBody>
                  <a:tcPr marL="5715" marR="5715" marT="5715" marB="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5">
                        <a:lumMod val="75000"/>
                      </a:schemeClr>
                    </a:solidFill>
                  </a:tcPr>
                </a:tc>
                <a:tc rowSpan="3">
                  <a:txBody>
                    <a:bodyPr/>
                    <a:lstStyle/>
                    <a:p>
                      <a:pPr algn="ctr" fontAlgn="b"/>
                      <a:r>
                        <a:rPr lang="es-MX" sz="1800" b="0" i="0" u="none" strike="noStrike" dirty="0">
                          <a:solidFill>
                            <a:schemeClr val="bg1"/>
                          </a:solidFill>
                          <a:effectLst/>
                          <a:latin typeface="Arial" panose="020B0604020202020204" pitchFamily="34" charset="0"/>
                          <a:cs typeface="Arial" panose="020B0604020202020204" pitchFamily="34" charset="0"/>
                        </a:rPr>
                        <a:t>Total solicitudes</a:t>
                      </a:r>
                    </a:p>
                    <a:p>
                      <a:pPr algn="ctr" fontAlgn="b"/>
                      <a:r>
                        <a:rPr lang="es-MX" sz="1800" b="0" i="0" u="none" strike="noStrike" dirty="0">
                          <a:solidFill>
                            <a:schemeClr val="bg1"/>
                          </a:solidFill>
                          <a:effectLst/>
                          <a:latin typeface="Arial" panose="020B0604020202020204" pitchFamily="34" charset="0"/>
                          <a:cs typeface="Arial" panose="020B0604020202020204" pitchFamily="34" charset="0"/>
                        </a:rPr>
                        <a:t>Cautelares</a:t>
                      </a:r>
                    </a:p>
                  </a:txBody>
                  <a:tcPr marL="5715" marR="5715" marT="5715" marB="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5">
                        <a:lumMod val="75000"/>
                      </a:schemeClr>
                    </a:solidFill>
                  </a:tcPr>
                </a:tc>
                <a:tc gridSpan="5">
                  <a:txBody>
                    <a:bodyPr/>
                    <a:lstStyle/>
                    <a:p>
                      <a:pPr algn="ctr" fontAlgn="b"/>
                      <a:r>
                        <a:rPr lang="es-MX" sz="1800" u="none" strike="noStrike" dirty="0">
                          <a:solidFill>
                            <a:schemeClr val="bg1"/>
                          </a:solidFill>
                          <a:effectLst/>
                          <a:latin typeface="Arial" panose="020B0604020202020204" pitchFamily="34" charset="0"/>
                          <a:cs typeface="Arial" panose="020B0604020202020204" pitchFamily="34" charset="0"/>
                        </a:rPr>
                        <a:t>Solicitudes de medidas</a:t>
                      </a:r>
                      <a:r>
                        <a:rPr lang="es-MX" sz="1800" u="none" strike="noStrike" baseline="0" dirty="0">
                          <a:solidFill>
                            <a:schemeClr val="bg1"/>
                          </a:solidFill>
                          <a:effectLst/>
                          <a:latin typeface="Arial" panose="020B0604020202020204" pitchFamily="34" charset="0"/>
                          <a:cs typeface="Arial" panose="020B0604020202020204" pitchFamily="34" charset="0"/>
                        </a:rPr>
                        <a:t> cautelares</a:t>
                      </a:r>
                      <a:endParaRPr lang="es-MX" sz="1800" b="0" i="0" u="none" strike="noStrike" dirty="0">
                        <a:solidFill>
                          <a:schemeClr val="bg1"/>
                        </a:solidFill>
                        <a:effectLst/>
                        <a:latin typeface="Arial" panose="020B0604020202020204" pitchFamily="34" charset="0"/>
                        <a:cs typeface="Arial" panose="020B0604020202020204" pitchFamily="34" charset="0"/>
                      </a:endParaRPr>
                    </a:p>
                  </a:txBody>
                  <a:tcPr marL="5715" marR="5715" marT="5715" marB="0" anchor="b">
                    <a:lnL w="12700" cap="flat" cmpd="sng" algn="ctr">
                      <a:solidFill>
                        <a:schemeClr val="bg2">
                          <a:lumMod val="20000"/>
                          <a:lumOff val="80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 xmlns:a16="http://schemas.microsoft.com/office/drawing/2014/main" val="10000"/>
                  </a:ext>
                </a:extLst>
              </a:tr>
              <a:tr h="236035">
                <a:tc vMerge="1">
                  <a:txBody>
                    <a:bodyPr/>
                    <a:lstStyle/>
                    <a:p>
                      <a:endParaRPr lang="es-MX"/>
                    </a:p>
                  </a:txBody>
                  <a:tcPr/>
                </a:tc>
                <a:tc vMerge="1">
                  <a:txBody>
                    <a:bodyPr/>
                    <a:lstStyle/>
                    <a:p>
                      <a:endParaRPr lang="es-MX"/>
                    </a:p>
                  </a:txBody>
                  <a:tcPr/>
                </a:tc>
                <a:tc rowSpan="2">
                  <a:txBody>
                    <a:bodyPr/>
                    <a:lstStyle/>
                    <a:p>
                      <a:pPr algn="ctr" fontAlgn="b"/>
                      <a:r>
                        <a:rPr lang="es-MX" sz="1800" b="0" i="0" u="none" strike="noStrike" dirty="0">
                          <a:solidFill>
                            <a:schemeClr val="bg1"/>
                          </a:solidFill>
                          <a:effectLst/>
                          <a:latin typeface="Arial" panose="020B0604020202020204" pitchFamily="34" charset="0"/>
                          <a:cs typeface="Arial" panose="020B0604020202020204" pitchFamily="34" charset="0"/>
                        </a:rPr>
                        <a:t>Atendidas</a:t>
                      </a:r>
                      <a:r>
                        <a:rPr lang="es-MX" sz="1800" b="0" i="0" u="none" strike="noStrike" baseline="0" dirty="0">
                          <a:solidFill>
                            <a:schemeClr val="bg1"/>
                          </a:solidFill>
                          <a:effectLst/>
                          <a:latin typeface="Arial" panose="020B0604020202020204" pitchFamily="34" charset="0"/>
                          <a:cs typeface="Arial" panose="020B0604020202020204" pitchFamily="34" charset="0"/>
                        </a:rPr>
                        <a:t> por </a:t>
                      </a:r>
                      <a:r>
                        <a:rPr lang="es-MX" sz="1800" b="0" i="0" u="none" strike="noStrike" dirty="0">
                          <a:solidFill>
                            <a:schemeClr val="bg1"/>
                          </a:solidFill>
                          <a:effectLst/>
                          <a:latin typeface="Arial" panose="020B0604020202020204" pitchFamily="34" charset="0"/>
                          <a:cs typeface="Arial" panose="020B0604020202020204" pitchFamily="34" charset="0"/>
                        </a:rPr>
                        <a:t>UTCE</a:t>
                      </a:r>
                    </a:p>
                  </a:txBody>
                  <a:tcPr marL="5715" marR="5715" marT="5715" marB="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5">
                        <a:lumMod val="75000"/>
                      </a:schemeClr>
                    </a:solidFill>
                  </a:tcPr>
                </a:tc>
                <a:tc gridSpan="4">
                  <a:txBody>
                    <a:bodyPr/>
                    <a:lstStyle/>
                    <a:p>
                      <a:pPr algn="ctr" fontAlgn="b"/>
                      <a:r>
                        <a:rPr lang="es-MX" sz="1800" b="0" i="0" u="none" strike="noStrike" dirty="0">
                          <a:solidFill>
                            <a:schemeClr val="bg1"/>
                          </a:solidFill>
                          <a:effectLst/>
                          <a:latin typeface="Arial" panose="020B0604020202020204" pitchFamily="34" charset="0"/>
                          <a:cs typeface="Arial" panose="020B0604020202020204" pitchFamily="34" charset="0"/>
                        </a:rPr>
                        <a:t>Acuerdos CQD</a:t>
                      </a:r>
                    </a:p>
                  </a:txBody>
                  <a:tcPr marL="5715" marR="5715" marT="5715" marB="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5">
                        <a:lumMod val="75000"/>
                      </a:schemeClr>
                    </a:solidFill>
                  </a:tcPr>
                </a:tc>
                <a:tc hMerge="1">
                  <a:txBody>
                    <a:bodyPr/>
                    <a:lstStyle/>
                    <a:p>
                      <a:endParaRPr lang="es-MX"/>
                    </a:p>
                  </a:txBody>
                  <a:tcPr/>
                </a:tc>
                <a:tc hMerge="1">
                  <a:txBody>
                    <a:bodyPr/>
                    <a:lstStyle/>
                    <a:p>
                      <a:pPr algn="ctr" fontAlgn="b"/>
                      <a:endParaRPr lang="es-MX" sz="1800" b="0" i="0" u="none" strike="noStrike" dirty="0">
                        <a:solidFill>
                          <a:schemeClr val="bg2">
                            <a:lumMod val="20000"/>
                            <a:lumOff val="80000"/>
                          </a:schemeClr>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fontAlgn="b"/>
                      <a:endParaRPr lang="es-MX" sz="1800" b="0" i="0" u="none" strike="noStrike" dirty="0">
                        <a:solidFill>
                          <a:schemeClr val="bg2">
                            <a:lumMod val="20000"/>
                            <a:lumOff val="80000"/>
                          </a:schemeClr>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10001"/>
                  </a:ext>
                </a:extLst>
              </a:tr>
              <a:tr h="325755">
                <a:tc vMerge="1">
                  <a:txBody>
                    <a:bodyPr/>
                    <a:lstStyle/>
                    <a:p>
                      <a:endParaRPr lang="es-MX"/>
                    </a:p>
                  </a:txBody>
                  <a:tcPr/>
                </a:tc>
                <a:tc vMerge="1">
                  <a:txBody>
                    <a:bodyPr/>
                    <a:lstStyle/>
                    <a:p>
                      <a:endParaRPr lang="es-MX"/>
                    </a:p>
                  </a:txBody>
                  <a:tcPr/>
                </a:tc>
                <a:tc vMerge="1">
                  <a:txBody>
                    <a:bodyPr/>
                    <a:lstStyle/>
                    <a:p>
                      <a:pPr algn="ctr" fontAlgn="b"/>
                      <a:endParaRPr lang="es-MX" sz="1800" b="0" i="0" u="none" strike="noStrike" dirty="0">
                        <a:solidFill>
                          <a:schemeClr val="bg2">
                            <a:lumMod val="20000"/>
                            <a:lumOff val="80000"/>
                          </a:schemeClr>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b"/>
                      <a:r>
                        <a:rPr lang="es-MX" sz="1800" b="0" i="0" u="none" strike="noStrike" dirty="0">
                          <a:solidFill>
                            <a:schemeClr val="bg1"/>
                          </a:solidFill>
                          <a:effectLst/>
                          <a:latin typeface="Arial" panose="020B0604020202020204" pitchFamily="34" charset="0"/>
                          <a:cs typeface="Arial" panose="020B0604020202020204" pitchFamily="34" charset="0"/>
                        </a:rPr>
                        <a:t>Total solicitudes</a:t>
                      </a:r>
                    </a:p>
                  </a:txBody>
                  <a:tcPr marL="5715" marR="5715" marT="5715" marB="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5">
                        <a:lumMod val="75000"/>
                      </a:schemeClr>
                    </a:solidFill>
                  </a:tcPr>
                </a:tc>
                <a:tc>
                  <a:txBody>
                    <a:bodyPr/>
                    <a:lstStyle/>
                    <a:p>
                      <a:pPr algn="ctr" fontAlgn="b"/>
                      <a:r>
                        <a:rPr lang="es-MX" sz="1800" b="0" i="0" u="none" strike="noStrike" dirty="0">
                          <a:solidFill>
                            <a:schemeClr val="bg1"/>
                          </a:solidFill>
                          <a:effectLst/>
                          <a:latin typeface="Arial" panose="020B0604020202020204" pitchFamily="34" charset="0"/>
                          <a:cs typeface="Arial" panose="020B0604020202020204" pitchFamily="34" charset="0"/>
                        </a:rPr>
                        <a:t>Total acuerdos*</a:t>
                      </a:r>
                    </a:p>
                  </a:txBody>
                  <a:tcPr marL="5715" marR="5715" marT="5715" marB="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5">
                        <a:lumMod val="75000"/>
                      </a:schemeClr>
                    </a:solidFill>
                  </a:tcPr>
                </a:tc>
                <a:tc>
                  <a:txBody>
                    <a:bodyPr/>
                    <a:lstStyle/>
                    <a:p>
                      <a:pPr algn="ctr" fontAlgn="b"/>
                      <a:r>
                        <a:rPr lang="es-MX" sz="1800" b="0" i="0" u="none" strike="noStrike" dirty="0">
                          <a:solidFill>
                            <a:schemeClr val="bg1"/>
                          </a:solidFill>
                          <a:effectLst/>
                          <a:latin typeface="Arial" panose="020B0604020202020204" pitchFamily="34" charset="0"/>
                          <a:cs typeface="Arial" panose="020B0604020202020204" pitchFamily="34" charset="0"/>
                        </a:rPr>
                        <a:t>Procedentes</a:t>
                      </a:r>
                    </a:p>
                  </a:txBody>
                  <a:tcPr marL="5715" marR="5715" marT="5715" marB="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5">
                        <a:lumMod val="75000"/>
                      </a:schemeClr>
                    </a:solidFill>
                  </a:tcPr>
                </a:tc>
                <a:tc>
                  <a:txBody>
                    <a:bodyPr/>
                    <a:lstStyle/>
                    <a:p>
                      <a:pPr algn="ctr" fontAlgn="b"/>
                      <a:r>
                        <a:rPr lang="es-MX" sz="1600" b="0" i="0" u="none" strike="noStrike" dirty="0">
                          <a:solidFill>
                            <a:schemeClr val="bg1"/>
                          </a:solidFill>
                          <a:effectLst/>
                          <a:latin typeface="Arial" panose="020B0604020202020204" pitchFamily="34" charset="0"/>
                          <a:cs typeface="Arial" panose="020B0604020202020204" pitchFamily="34" charset="0"/>
                        </a:rPr>
                        <a:t>Improcedentes</a:t>
                      </a:r>
                    </a:p>
                  </a:txBody>
                  <a:tcPr marL="5715" marR="5715" marT="5715" marB="0" anchor="ctr">
                    <a:lnL w="12700" cap="flat" cmpd="sng" algn="ctr">
                      <a:solidFill>
                        <a:schemeClr val="bg2">
                          <a:lumMod val="20000"/>
                          <a:lumOff val="80000"/>
                        </a:schemeClr>
                      </a:solidFill>
                      <a:prstDash val="solid"/>
                      <a:round/>
                      <a:headEnd type="none" w="med" len="med"/>
                      <a:tailEnd type="none" w="med" len="med"/>
                    </a:lnL>
                    <a:lnR w="12700" cap="flat" cmpd="sng" algn="ctr">
                      <a:solidFill>
                        <a:schemeClr val="bg2">
                          <a:lumMod val="20000"/>
                          <a:lumOff val="80000"/>
                        </a:schemeClr>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bg2">
                          <a:lumMod val="20000"/>
                          <a:lumOff val="80000"/>
                        </a:schemeClr>
                      </a:solidFill>
                      <a:prstDash val="solid"/>
                      <a:round/>
                      <a:headEnd type="none" w="med" len="med"/>
                      <a:tailEnd type="none" w="med" len="med"/>
                    </a:lnB>
                    <a:solidFill>
                      <a:schemeClr val="accent5">
                        <a:lumMod val="75000"/>
                      </a:schemeClr>
                    </a:solidFill>
                  </a:tcPr>
                </a:tc>
                <a:extLst>
                  <a:ext uri="{0D108BD9-81ED-4DB2-BD59-A6C34878D82A}">
                    <a16:rowId xmlns="" xmlns:a16="http://schemas.microsoft.com/office/drawing/2014/main" val="10002"/>
                  </a:ext>
                </a:extLst>
              </a:tr>
              <a:tr h="236035">
                <a:tc>
                  <a:txBody>
                    <a:bodyPr/>
                    <a:lstStyle/>
                    <a:p>
                      <a:pPr algn="ctr" fontAlgn="b"/>
                      <a:r>
                        <a:rPr lang="es-MX" sz="1800" b="1" i="0" u="none" strike="noStrike" dirty="0">
                          <a:solidFill>
                            <a:schemeClr val="tx1"/>
                          </a:solidFill>
                          <a:effectLst/>
                          <a:latin typeface="Arial" panose="020B0604020202020204" pitchFamily="34" charset="0"/>
                          <a:cs typeface="Arial" panose="020B0604020202020204" pitchFamily="34" charset="0"/>
                        </a:rPr>
                        <a:t>Total</a:t>
                      </a:r>
                    </a:p>
                  </a:txBody>
                  <a:tcPr marL="5715" marR="5715" marT="571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MX" sz="1800" dirty="0">
                          <a:solidFill>
                            <a:schemeClr val="tx1"/>
                          </a:solidFill>
                          <a:effectLst/>
                          <a:latin typeface="Arial" panose="020B0604020202020204" pitchFamily="34" charset="0"/>
                          <a:ea typeface="Times New Roman"/>
                          <a:cs typeface="Arial" panose="020B0604020202020204" pitchFamily="34" charset="0"/>
                        </a:rPr>
                        <a:t>4</a:t>
                      </a: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MX" sz="1800" dirty="0">
                          <a:solidFill>
                            <a:schemeClr val="tx1"/>
                          </a:solidFill>
                          <a:effectLst/>
                          <a:latin typeface="Arial" panose="020B0604020202020204" pitchFamily="34" charset="0"/>
                          <a:ea typeface="Times New Roman"/>
                          <a:cs typeface="Arial" panose="020B0604020202020204" pitchFamily="34" charset="0"/>
                        </a:rPr>
                        <a:t>0</a:t>
                      </a: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MX" sz="1800" dirty="0">
                          <a:solidFill>
                            <a:schemeClr val="tx1"/>
                          </a:solidFill>
                          <a:effectLst/>
                          <a:latin typeface="Arial" panose="020B0604020202020204" pitchFamily="34" charset="0"/>
                          <a:ea typeface="Times New Roman"/>
                          <a:cs typeface="Arial" panose="020B0604020202020204" pitchFamily="34" charset="0"/>
                        </a:rPr>
                        <a:t>1</a:t>
                      </a:r>
                      <a:r>
                        <a:rPr lang="es-MX" sz="1800" dirty="0" smtClean="0">
                          <a:solidFill>
                            <a:schemeClr val="tx1"/>
                          </a:solidFill>
                          <a:effectLst/>
                          <a:latin typeface="Arial" panose="020B0604020202020204" pitchFamily="34" charset="0"/>
                          <a:ea typeface="Times New Roman"/>
                          <a:cs typeface="Arial" panose="020B0604020202020204" pitchFamily="34" charset="0"/>
                        </a:rPr>
                        <a:t>*</a:t>
                      </a:r>
                      <a:endParaRPr lang="es-MX" sz="1800" dirty="0">
                        <a:solidFill>
                          <a:schemeClr val="tx1"/>
                        </a:solidFill>
                        <a:effectLst/>
                        <a:latin typeface="Arial" panose="020B0604020202020204" pitchFamily="34" charset="0"/>
                        <a:ea typeface="Times New Roman"/>
                        <a:cs typeface="Arial" panose="020B0604020202020204" pitchFamily="34" charset="0"/>
                      </a:endParaRP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MX" sz="1800" dirty="0">
                          <a:solidFill>
                            <a:schemeClr val="tx1"/>
                          </a:solidFill>
                          <a:effectLst/>
                          <a:latin typeface="Arial" panose="020B0604020202020204" pitchFamily="34" charset="0"/>
                          <a:ea typeface="Times New Roman"/>
                          <a:cs typeface="Arial" panose="020B0604020202020204" pitchFamily="34" charset="0"/>
                        </a:rPr>
                        <a:t>1</a:t>
                      </a: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MX" sz="1800" dirty="0">
                          <a:solidFill>
                            <a:schemeClr val="tx1"/>
                          </a:solidFill>
                          <a:effectLst/>
                          <a:latin typeface="Arial" panose="020B0604020202020204" pitchFamily="34" charset="0"/>
                          <a:ea typeface="Times New Roman"/>
                          <a:cs typeface="Arial" panose="020B0604020202020204" pitchFamily="34" charset="0"/>
                        </a:rPr>
                        <a:t>0</a:t>
                      </a: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es-MX" sz="1800" dirty="0">
                          <a:solidFill>
                            <a:schemeClr val="tx1"/>
                          </a:solidFill>
                          <a:effectLst/>
                          <a:latin typeface="Arial" panose="020B0604020202020204" pitchFamily="34" charset="0"/>
                          <a:ea typeface="Times New Roman"/>
                          <a:cs typeface="Arial" panose="020B0604020202020204" pitchFamily="34" charset="0"/>
                        </a:rPr>
                        <a:t>1</a:t>
                      </a:r>
                    </a:p>
                  </a:txBody>
                  <a:tcPr marL="33338" marR="333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2">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 xmlns:a16="http://schemas.microsoft.com/office/drawing/2014/main" val="10003"/>
                  </a:ext>
                </a:extLst>
              </a:tr>
            </a:tbl>
          </a:graphicData>
        </a:graphic>
      </p:graphicFrame>
      <p:sp>
        <p:nvSpPr>
          <p:cNvPr id="6" name="CuadroTexto 5">
            <a:extLst>
              <a:ext uri="{FF2B5EF4-FFF2-40B4-BE49-F238E27FC236}">
                <a16:creationId xmlns="" xmlns:a16="http://schemas.microsoft.com/office/drawing/2014/main" id="{85710A32-A143-8442-8980-6ED7C8E656E1}"/>
              </a:ext>
            </a:extLst>
          </p:cNvPr>
          <p:cNvSpPr txBox="1"/>
          <p:nvPr/>
        </p:nvSpPr>
        <p:spPr>
          <a:xfrm>
            <a:off x="476308" y="3472775"/>
            <a:ext cx="7531490" cy="2062103"/>
          </a:xfrm>
          <a:prstGeom prst="rect">
            <a:avLst/>
          </a:prstGeom>
          <a:noFill/>
        </p:spPr>
        <p:txBody>
          <a:bodyPr wrap="square" rtlCol="0">
            <a:spAutoFit/>
          </a:bodyPr>
          <a:lstStyle/>
          <a:p>
            <a:pPr marL="285750" indent="-285750" algn="just">
              <a:buFont typeface="Arial" panose="020B0604020202020204" pitchFamily="34" charset="0"/>
              <a:buChar char="•"/>
            </a:pPr>
            <a:r>
              <a:rPr lang="es-MX" sz="1600" b="1" dirty="0" smtClean="0">
                <a:solidFill>
                  <a:schemeClr val="tx1">
                    <a:lumMod val="50000"/>
                  </a:schemeClr>
                </a:solidFill>
                <a:latin typeface="Century Gothic"/>
                <a:cs typeface="Century Gothic"/>
              </a:rPr>
              <a:t>3 </a:t>
            </a:r>
            <a:r>
              <a:rPr lang="es-MX" sz="1600" b="1" dirty="0">
                <a:solidFill>
                  <a:schemeClr val="tx1">
                    <a:lumMod val="50000"/>
                  </a:schemeClr>
                </a:solidFill>
                <a:latin typeface="Century Gothic"/>
                <a:cs typeface="Century Gothic"/>
              </a:rPr>
              <a:t>quejas con solicitud de medida cautela se encuentran pendientes de resolución, ya que las mismas fueron interpuestas dentro de la cuarentena derivada del coronavirus COVID-19. </a:t>
            </a:r>
            <a:endParaRPr lang="es-MX" sz="1600" b="1" dirty="0" smtClean="0">
              <a:solidFill>
                <a:schemeClr val="tx1">
                  <a:lumMod val="50000"/>
                </a:schemeClr>
              </a:solidFill>
              <a:latin typeface="Century Gothic"/>
              <a:cs typeface="Century Gothic"/>
            </a:endParaRPr>
          </a:p>
          <a:p>
            <a:pPr algn="just"/>
            <a:endParaRPr lang="es-MX" sz="1600" b="1" dirty="0">
              <a:solidFill>
                <a:schemeClr val="tx1">
                  <a:lumMod val="50000"/>
                </a:schemeClr>
              </a:solidFill>
              <a:latin typeface="Century Gothic"/>
              <a:cs typeface="Century Gothic"/>
            </a:endParaRPr>
          </a:p>
          <a:p>
            <a:pPr algn="just"/>
            <a:r>
              <a:rPr lang="es-MX" sz="1600" b="1" dirty="0">
                <a:solidFill>
                  <a:schemeClr val="tx1">
                    <a:lumMod val="50000"/>
                  </a:schemeClr>
                </a:solidFill>
                <a:latin typeface="Century Gothic"/>
                <a:cs typeface="Century Gothic"/>
              </a:rPr>
              <a:t>INE/CG83/2020 </a:t>
            </a:r>
            <a:r>
              <a:rPr lang="es-MX" sz="1600" b="1" dirty="0" smtClean="0">
                <a:solidFill>
                  <a:schemeClr val="tx1">
                    <a:lumMod val="50000"/>
                  </a:schemeClr>
                </a:solidFill>
                <a:latin typeface="Century Gothic"/>
                <a:cs typeface="Century Gothic"/>
              </a:rPr>
              <a:t>de fecha 1 de abril de 2020, acuerdo </a:t>
            </a:r>
            <a:r>
              <a:rPr lang="es-MX" sz="1600" b="1" dirty="0" smtClean="0">
                <a:solidFill>
                  <a:schemeClr val="tx1">
                    <a:lumMod val="50000"/>
                  </a:schemeClr>
                </a:solidFill>
                <a:latin typeface="Century Gothic"/>
                <a:cs typeface="Century Gothic"/>
              </a:rPr>
              <a:t>en el que CG </a:t>
            </a:r>
            <a:r>
              <a:rPr lang="es-MX" sz="1600" b="1" dirty="0">
                <a:solidFill>
                  <a:schemeClr val="tx1">
                    <a:lumMod val="50000"/>
                  </a:schemeClr>
                </a:solidFill>
                <a:latin typeface="Century Gothic"/>
                <a:cs typeface="Century Gothic"/>
              </a:rPr>
              <a:t>INE </a:t>
            </a:r>
            <a:r>
              <a:rPr lang="es-MX" sz="1600" b="1" dirty="0" smtClean="0">
                <a:solidFill>
                  <a:schemeClr val="tx1">
                    <a:lumMod val="50000"/>
                  </a:schemeClr>
                </a:solidFill>
                <a:latin typeface="Century Gothic"/>
                <a:cs typeface="Century Gothic"/>
              </a:rPr>
              <a:t>ejerció facultad </a:t>
            </a:r>
            <a:r>
              <a:rPr lang="es-MX" sz="1600" b="1" dirty="0">
                <a:solidFill>
                  <a:schemeClr val="tx1">
                    <a:lumMod val="50000"/>
                  </a:schemeClr>
                </a:solidFill>
                <a:latin typeface="Century Gothic"/>
                <a:cs typeface="Century Gothic"/>
              </a:rPr>
              <a:t>de atracción, para </a:t>
            </a:r>
            <a:r>
              <a:rPr lang="es-MX" sz="1600" b="1" dirty="0" smtClean="0">
                <a:solidFill>
                  <a:schemeClr val="tx1">
                    <a:lumMod val="50000"/>
                  </a:schemeClr>
                </a:solidFill>
                <a:latin typeface="Century Gothic"/>
                <a:cs typeface="Century Gothic"/>
              </a:rPr>
              <a:t>suspender </a:t>
            </a:r>
            <a:r>
              <a:rPr lang="es-MX" sz="1600" b="1" dirty="0">
                <a:solidFill>
                  <a:schemeClr val="tx1">
                    <a:lumMod val="50000"/>
                  </a:schemeClr>
                </a:solidFill>
                <a:latin typeface="Century Gothic"/>
                <a:cs typeface="Century Gothic"/>
              </a:rPr>
              <a:t>temporalment el desarrollo de los </a:t>
            </a:r>
            <a:r>
              <a:rPr lang="es-MX" sz="1600" b="1" dirty="0" smtClean="0">
                <a:solidFill>
                  <a:schemeClr val="tx1">
                    <a:lumMod val="50000"/>
                  </a:schemeClr>
                </a:solidFill>
                <a:latin typeface="Century Gothic"/>
                <a:cs typeface="Century Gothic"/>
              </a:rPr>
              <a:t>Procesos Electorales Locales </a:t>
            </a:r>
            <a:r>
              <a:rPr lang="es-MX" sz="1600" b="1" dirty="0">
                <a:solidFill>
                  <a:schemeClr val="tx1">
                    <a:lumMod val="50000"/>
                  </a:schemeClr>
                </a:solidFill>
                <a:latin typeface="Century Gothic"/>
                <a:cs typeface="Century Gothic"/>
              </a:rPr>
              <a:t>en Coahuila e Hidalgo, con motivo de la pandemia COVID-19, generada por el Virus SARS-CoV2.</a:t>
            </a:r>
          </a:p>
        </p:txBody>
      </p:sp>
    </p:spTree>
    <p:extLst>
      <p:ext uri="{BB962C8B-B14F-4D97-AF65-F5344CB8AC3E}">
        <p14:creationId xmlns:p14="http://schemas.microsoft.com/office/powerpoint/2010/main" val="4220588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7CBCC01D-943C-D84C-AF9F-20AB8AE64BD5}"/>
              </a:ext>
            </a:extLst>
          </p:cNvPr>
          <p:cNvSpPr>
            <a:spLocks noGrp="1"/>
          </p:cNvSpPr>
          <p:nvPr>
            <p:ph type="title"/>
          </p:nvPr>
        </p:nvSpPr>
        <p:spPr/>
        <p:txBody>
          <a:bodyPr>
            <a:noAutofit/>
          </a:bodyPr>
          <a:lstStyle/>
          <a:p>
            <a:r>
              <a:rPr lang="es-MX" sz="1800" dirty="0"/>
              <a:t>Temas Centrales de las solicitudes de Medidas Cautelares 2020</a:t>
            </a:r>
          </a:p>
        </p:txBody>
      </p:sp>
      <p:sp>
        <p:nvSpPr>
          <p:cNvPr id="5" name="Marcador de contenido 1">
            <a:extLst>
              <a:ext uri="{FF2B5EF4-FFF2-40B4-BE49-F238E27FC236}">
                <a16:creationId xmlns="" xmlns:a16="http://schemas.microsoft.com/office/drawing/2014/main" id="{024B1954-9F24-5446-AB78-10E99AAF830F}"/>
              </a:ext>
            </a:extLst>
          </p:cNvPr>
          <p:cNvSpPr>
            <a:spLocks noGrp="1"/>
          </p:cNvSpPr>
          <p:nvPr>
            <p:ph idx="1"/>
          </p:nvPr>
        </p:nvSpPr>
        <p:spPr>
          <a:xfrm>
            <a:off x="180305" y="1027093"/>
            <a:ext cx="8873544" cy="4884310"/>
          </a:xfrm>
        </p:spPr>
        <p:txBody>
          <a:bodyPr/>
          <a:lstStyle/>
          <a:p>
            <a:pPr marL="0" indent="0" algn="just">
              <a:buNone/>
            </a:pPr>
            <a:r>
              <a:rPr lang="es-MX" sz="1600" dirty="0"/>
              <a:t> </a:t>
            </a:r>
            <a:r>
              <a:rPr lang="es-MX" sz="1600" b="1" dirty="0"/>
              <a:t>Materia central de las </a:t>
            </a:r>
            <a:r>
              <a:rPr lang="es-MX" sz="1600" b="1" dirty="0" smtClean="0"/>
              <a:t>solicitudes de medidas cautelares:</a:t>
            </a:r>
            <a:endParaRPr lang="es-MX" sz="1600" b="1" dirty="0"/>
          </a:p>
          <a:p>
            <a:pPr marL="0" indent="0" algn="just">
              <a:buNone/>
            </a:pPr>
            <a:r>
              <a:rPr lang="es-MX" sz="1600" b="1" u="sng" dirty="0" smtClean="0"/>
              <a:t>Violaciones </a:t>
            </a:r>
            <a:r>
              <a:rPr lang="es-MX" sz="1600" b="1" u="sng" dirty="0"/>
              <a:t>al artículo 134 de la Constitución, párrafo séptimo         </a:t>
            </a:r>
            <a:r>
              <a:rPr lang="es-MX" sz="1600" b="1" u="sng" dirty="0" smtClean="0"/>
              <a:t>		3</a:t>
            </a:r>
            <a:endParaRPr lang="es-MX" sz="1600" b="1" u="sng" dirty="0"/>
          </a:p>
          <a:p>
            <a:pPr marL="0" indent="0" algn="just">
              <a:buNone/>
            </a:pPr>
            <a:r>
              <a:rPr lang="es-MX" sz="1600" b="1" u="sng" dirty="0" smtClean="0"/>
              <a:t>Calumnia                                                           </a:t>
            </a:r>
            <a:r>
              <a:rPr lang="es-MX" sz="1600" b="1" u="sng" dirty="0"/>
              <a:t>						   </a:t>
            </a:r>
            <a:r>
              <a:rPr lang="es-MX" sz="1600" b="1" u="sng" dirty="0" smtClean="0"/>
              <a:t>	1</a:t>
            </a:r>
            <a:endParaRPr lang="es-MX" sz="1600" b="1" u="sng" dirty="0"/>
          </a:p>
          <a:p>
            <a:pPr marL="0" indent="0" algn="just">
              <a:buNone/>
            </a:pPr>
            <a:r>
              <a:rPr lang="es-MX" sz="1600" b="1" dirty="0" smtClean="0"/>
              <a:t>1. Conferencias matutinas del Presidente de la República</a:t>
            </a:r>
            <a:r>
              <a:rPr lang="es-MX" sz="1600" dirty="0" smtClean="0"/>
              <a:t> (cautelar improcedente porque no se estaban difundiendo durante campaña electoral en Coahuila e Hidalgo).</a:t>
            </a:r>
            <a:endParaRPr lang="es-MX" sz="1600" dirty="0"/>
          </a:p>
          <a:p>
            <a:pPr marL="0" indent="0" algn="just">
              <a:buNone/>
            </a:pPr>
            <a:r>
              <a:rPr lang="es-MX" sz="1600" b="1" dirty="0" smtClean="0"/>
              <a:t>2. </a:t>
            </a:r>
            <a:r>
              <a:rPr lang="es-MX" sz="1600" b="1" dirty="0"/>
              <a:t>PAN vs Presidente de la </a:t>
            </a:r>
            <a:r>
              <a:rPr lang="es-MX" sz="1600" b="1" dirty="0" smtClean="0"/>
              <a:t>República (PENDIENTE DE RESOLVER)</a:t>
            </a:r>
            <a:endParaRPr lang="es-MX" sz="1600" b="1" dirty="0"/>
          </a:p>
          <a:p>
            <a:pPr marL="0" indent="0" algn="just">
              <a:buNone/>
            </a:pPr>
            <a:r>
              <a:rPr lang="es-MX" sz="1600" dirty="0"/>
              <a:t>Presunto uso indebido de recursos públicos y promoción personalizada del Presidente de la República, derivado de la presentación del informe trimestral en donde se ha realizado la difusión de acciones y logros durante su gestión. Además, denunció el incumplimiento de la pauta de radio y tv ordenada por el INE.</a:t>
            </a:r>
          </a:p>
          <a:p>
            <a:pPr marL="0" indent="0" algn="just">
              <a:buNone/>
            </a:pPr>
            <a:r>
              <a:rPr lang="es-MX" sz="1600" b="1" dirty="0" smtClean="0"/>
              <a:t>3. </a:t>
            </a:r>
            <a:r>
              <a:rPr lang="es-MX" sz="1600" b="1" dirty="0"/>
              <a:t>PAN vs </a:t>
            </a:r>
            <a:r>
              <a:rPr lang="es-MX" sz="1600" b="1" dirty="0" smtClean="0"/>
              <a:t>Canal 22 Televisión </a:t>
            </a:r>
            <a:r>
              <a:rPr lang="es-MX" sz="1600" b="1" dirty="0"/>
              <a:t>Metropolitana, S.A. de C.V. (PENDIENTE DE RESOLVER</a:t>
            </a:r>
            <a:r>
              <a:rPr lang="es-MX" sz="1600" b="1" dirty="0" smtClean="0"/>
              <a:t>)</a:t>
            </a:r>
            <a:endParaRPr lang="es-MX" sz="1600" b="1" dirty="0"/>
          </a:p>
          <a:p>
            <a:pPr marL="0" indent="0" algn="just">
              <a:buNone/>
            </a:pPr>
            <a:r>
              <a:rPr lang="es-MX" sz="1600" dirty="0"/>
              <a:t>Presunta calumnia en contra del PAN, </a:t>
            </a:r>
            <a:r>
              <a:rPr lang="es-MX" sz="1600" dirty="0" smtClean="0"/>
              <a:t>porque el </a:t>
            </a:r>
            <a:r>
              <a:rPr lang="es-MX" sz="1600" dirty="0"/>
              <a:t>29 de marzo de 2020, durante la transmisión del programa "Chamuco </a:t>
            </a:r>
            <a:r>
              <a:rPr lang="es-MX" sz="1600" dirty="0" smtClean="0"/>
              <a:t>TV“ se presentó un </a:t>
            </a:r>
            <a:r>
              <a:rPr lang="es-MX" sz="1600" dirty="0"/>
              <a:t>video en el que </a:t>
            </a:r>
            <a:r>
              <a:rPr lang="es-MX" sz="1600" dirty="0" smtClean="0"/>
              <a:t>realizaban comentarios </a:t>
            </a:r>
            <a:r>
              <a:rPr lang="es-MX" sz="1600" dirty="0"/>
              <a:t>en los que, según el presentador, existen vínculos entre el coronavirus y la derecha mexicana, siendo que en dicho video se advierte una imagen caricaturizada de una persona con una camiseta con el logo del PAN.</a:t>
            </a:r>
          </a:p>
          <a:p>
            <a:pPr marL="0" indent="0" algn="just">
              <a:buNone/>
            </a:pPr>
            <a:r>
              <a:rPr lang="es-MX" sz="1600" b="1" dirty="0" smtClean="0"/>
              <a:t>4. </a:t>
            </a:r>
            <a:r>
              <a:rPr lang="es-MX" sz="1600" b="1" dirty="0"/>
              <a:t>PAN vs Presidente de la </a:t>
            </a:r>
            <a:r>
              <a:rPr lang="es-MX" sz="1600" b="1" dirty="0" smtClean="0"/>
              <a:t>República </a:t>
            </a:r>
            <a:r>
              <a:rPr lang="es-MX" sz="1600" b="1" dirty="0"/>
              <a:t>(PENDIENTE DE RESOLVER)</a:t>
            </a:r>
          </a:p>
          <a:p>
            <a:pPr marL="0" indent="0" algn="just">
              <a:buNone/>
            </a:pPr>
            <a:r>
              <a:rPr lang="es-MX" sz="1600" dirty="0"/>
              <a:t>Presunto uso indebido de recursos públicos y promoción personalizada del Presidente de la República, </a:t>
            </a:r>
            <a:r>
              <a:rPr lang="es-MX" sz="1600" dirty="0" smtClean="0"/>
              <a:t>porque aparece su nombre en </a:t>
            </a:r>
            <a:r>
              <a:rPr lang="es-MX" sz="1600" dirty="0"/>
              <a:t>las “cartas” de confirmación de </a:t>
            </a:r>
            <a:r>
              <a:rPr lang="es-MX" sz="1600" dirty="0" smtClean="0"/>
              <a:t>créditos </a:t>
            </a:r>
            <a:r>
              <a:rPr lang="es-MX" sz="1600" dirty="0"/>
              <a:t>(programa social</a:t>
            </a:r>
            <a:r>
              <a:rPr lang="es-MX" sz="1600" dirty="0" smtClean="0"/>
              <a:t>).</a:t>
            </a:r>
            <a:endParaRPr lang="es-MX" sz="1600" dirty="0"/>
          </a:p>
          <a:p>
            <a:pPr marL="0" indent="0" algn="just">
              <a:buNone/>
            </a:pPr>
            <a:endParaRPr lang="es-MX" sz="1600" dirty="0"/>
          </a:p>
        </p:txBody>
      </p:sp>
    </p:spTree>
    <p:extLst>
      <p:ext uri="{BB962C8B-B14F-4D97-AF65-F5344CB8AC3E}">
        <p14:creationId xmlns:p14="http://schemas.microsoft.com/office/powerpoint/2010/main" val="379215835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 xmlns:a16="http://schemas.microsoft.com/office/drawing/2014/main" id="{E683C3EB-F0EF-6B48-AFC8-10A4C85F8A26}"/>
              </a:ext>
            </a:extLst>
          </p:cNvPr>
          <p:cNvSpPr>
            <a:spLocks noGrp="1"/>
          </p:cNvSpPr>
          <p:nvPr>
            <p:ph type="title"/>
          </p:nvPr>
        </p:nvSpPr>
        <p:spPr/>
        <p:txBody>
          <a:bodyPr>
            <a:noAutofit/>
          </a:bodyPr>
          <a:lstStyle/>
          <a:p>
            <a:r>
              <a:rPr lang="es-MX" sz="2000" dirty="0"/>
              <a:t>Conferencias matutinas durante proceso electoral 2020</a:t>
            </a:r>
          </a:p>
        </p:txBody>
      </p:sp>
      <p:sp>
        <p:nvSpPr>
          <p:cNvPr id="6" name="7 CuadroTexto">
            <a:extLst>
              <a:ext uri="{FF2B5EF4-FFF2-40B4-BE49-F238E27FC236}">
                <a16:creationId xmlns="" xmlns:a16="http://schemas.microsoft.com/office/drawing/2014/main" id="{5DF0CDD4-0FEE-8441-98A3-D50805433B58}"/>
              </a:ext>
            </a:extLst>
          </p:cNvPr>
          <p:cNvSpPr txBox="1">
            <a:spLocks noGrp="1"/>
          </p:cNvSpPr>
          <p:nvPr>
            <p:ph idx="1"/>
          </p:nvPr>
        </p:nvSpPr>
        <p:spPr>
          <a:xfrm>
            <a:off x="2977981" y="1062226"/>
            <a:ext cx="5998594" cy="5016746"/>
          </a:xfrm>
          <a:prstGeom prst="rect">
            <a:avLst/>
          </a:prstGeom>
          <a:noFill/>
          <a:ln w="57150">
            <a:solidFill>
              <a:schemeClr val="tx1">
                <a:lumMod val="50000"/>
                <a:lumOff val="50000"/>
              </a:schemeClr>
            </a:solidFill>
          </a:ln>
        </p:spPr>
        <p:txBody>
          <a:bodyPr wrap="square" rtlCol="0">
            <a:spAutoFit/>
          </a:bodyPr>
          <a:lstStyle/>
          <a:p>
            <a:pPr algn="just"/>
            <a:r>
              <a:rPr lang="es-MX" sz="1600" b="1" dirty="0">
                <a:latin typeface="Arial" panose="020B0604020202020204" pitchFamily="34" charset="0"/>
                <a:cs typeface="Arial" panose="020B0604020202020204" pitchFamily="34" charset="0"/>
              </a:rPr>
              <a:t>Acuerdo INE</a:t>
            </a:r>
          </a:p>
          <a:p>
            <a:pPr marL="0" indent="0" algn="just">
              <a:buNone/>
            </a:pPr>
            <a:r>
              <a:rPr lang="es-MX" sz="1600" dirty="0">
                <a:latin typeface="Arial" panose="020B0604020202020204" pitchFamily="34" charset="0"/>
                <a:cs typeface="Arial" panose="020B0604020202020204" pitchFamily="34" charset="0"/>
              </a:rPr>
              <a:t>CQyD determinó la improcedencia de la medida cuatelar respecto de las conferencias matutinas, ya que si bien se consideran propaganda gubernamental, lo cierto es que la difusión de ésta no se realizó dentro de las campañas electorales, razón por la cual no se encuentra en periodo prohibido. </a:t>
            </a:r>
          </a:p>
          <a:p>
            <a:pPr marL="0" indent="0" algn="just">
              <a:buNone/>
            </a:pPr>
            <a:endParaRPr lang="es-MX" sz="1600" dirty="0">
              <a:latin typeface="Arial" panose="020B0604020202020204" pitchFamily="34" charset="0"/>
              <a:cs typeface="Arial" panose="020B0604020202020204" pitchFamily="34" charset="0"/>
            </a:endParaRPr>
          </a:p>
          <a:p>
            <a:pPr marL="0" indent="0" algn="just">
              <a:buNone/>
            </a:pPr>
            <a:r>
              <a:rPr lang="es-MX" sz="1600" dirty="0" smtClean="0">
                <a:latin typeface="Arial" panose="020B0604020202020204" pitchFamily="34" charset="0"/>
                <a:cs typeface="Arial" panose="020B0604020202020204" pitchFamily="34" charset="0"/>
              </a:rPr>
              <a:t>Se determinó </a:t>
            </a:r>
            <a:r>
              <a:rPr lang="es-MX" sz="1600" dirty="0">
                <a:latin typeface="Arial" panose="020B0604020202020204" pitchFamily="34" charset="0"/>
                <a:cs typeface="Arial" panose="020B0604020202020204" pitchFamily="34" charset="0"/>
              </a:rPr>
              <a:t>la improcedencia de la medida cautelar respecto de la promoción personalizada, ya que no se advirtió que las conferencias tuvieran por objeto exaltar logros o atributos o cualidades personales del Presidente de la República. </a:t>
            </a:r>
          </a:p>
          <a:p>
            <a:pPr marL="0" indent="0" algn="just">
              <a:buNone/>
            </a:pPr>
            <a:endParaRPr lang="es-MX" sz="1600" dirty="0">
              <a:latin typeface="Arial" panose="020B0604020202020204" pitchFamily="34" charset="0"/>
              <a:cs typeface="Arial" panose="020B0604020202020204" pitchFamily="34" charset="0"/>
            </a:endParaRPr>
          </a:p>
          <a:p>
            <a:pPr marL="0" indent="0" algn="just">
              <a:buNone/>
            </a:pPr>
            <a:r>
              <a:rPr lang="es-MX" sz="1600" dirty="0">
                <a:latin typeface="Arial" panose="020B0604020202020204" pitchFamily="34" charset="0"/>
                <a:cs typeface="Arial" panose="020B0604020202020204" pitchFamily="34" charset="0"/>
              </a:rPr>
              <a:t>CQyD determinó la </a:t>
            </a:r>
            <a:r>
              <a:rPr lang="es-MX" sz="1600" b="1" dirty="0">
                <a:latin typeface="Arial" panose="020B0604020202020204" pitchFamily="34" charset="0"/>
                <a:cs typeface="Arial" panose="020B0604020202020204" pitchFamily="34" charset="0"/>
              </a:rPr>
              <a:t>procedencia </a:t>
            </a:r>
            <a:r>
              <a:rPr lang="es-MX" sz="1600" dirty="0">
                <a:latin typeface="Arial" panose="020B0604020202020204" pitchFamily="34" charset="0"/>
                <a:cs typeface="Arial" panose="020B0604020202020204" pitchFamily="34" charset="0"/>
              </a:rPr>
              <a:t>respecto a la violación del modelo de comunicación política, ya que se advertía que 9 concesionarias habían dejado de transmitir la pauta ordenada por el INE, en un horario de 6:00 a 9:59 horas, ya que las mismas no se pueden considerar eventos especiales ni de temas relacionados con la seguridad nacional.</a:t>
            </a:r>
          </a:p>
        </p:txBody>
      </p:sp>
      <p:sp>
        <p:nvSpPr>
          <p:cNvPr id="7" name="5 CuadroTexto">
            <a:extLst>
              <a:ext uri="{FF2B5EF4-FFF2-40B4-BE49-F238E27FC236}">
                <a16:creationId xmlns="" xmlns:a16="http://schemas.microsoft.com/office/drawing/2014/main" id="{C080FBB3-538B-384E-ADD2-6BDC7822B9DD}"/>
              </a:ext>
            </a:extLst>
          </p:cNvPr>
          <p:cNvSpPr txBox="1"/>
          <p:nvPr/>
        </p:nvSpPr>
        <p:spPr>
          <a:xfrm>
            <a:off x="297797" y="1520833"/>
            <a:ext cx="2353963" cy="2870016"/>
          </a:xfrm>
          <a:prstGeom prst="rect">
            <a:avLst/>
          </a:prstGeom>
          <a:noFill/>
          <a:ln w="57150">
            <a:solidFill>
              <a:schemeClr val="tx1">
                <a:lumMod val="50000"/>
                <a:lumOff val="50000"/>
              </a:schemeClr>
            </a:solidFill>
          </a:ln>
        </p:spPr>
        <p:txBody>
          <a:bodyPr wrap="square" rtlCol="0">
            <a:spAutoFit/>
          </a:bodyPr>
          <a:lstStyle/>
          <a:p>
            <a:pPr>
              <a:spcAft>
                <a:spcPts val="300"/>
              </a:spcAft>
            </a:pPr>
            <a:r>
              <a:rPr lang="es-MX" sz="1350" dirty="0">
                <a:latin typeface="Arial" panose="020B0604020202020204" pitchFamily="34" charset="0"/>
                <a:cs typeface="Arial" panose="020B0604020202020204" pitchFamily="34" charset="0"/>
              </a:rPr>
              <a:t>Quejoso: PAN</a:t>
            </a:r>
          </a:p>
          <a:p>
            <a:pPr>
              <a:spcAft>
                <a:spcPts val="300"/>
              </a:spcAft>
            </a:pPr>
            <a:r>
              <a:rPr lang="es-MX" sz="1350" dirty="0">
                <a:latin typeface="Arial" panose="020B0604020202020204" pitchFamily="34" charset="0"/>
                <a:cs typeface="Arial" panose="020B0604020202020204" pitchFamily="34" charset="0"/>
              </a:rPr>
              <a:t>Denunciado: </a:t>
            </a:r>
            <a:r>
              <a:rPr lang="es-MX" sz="1350" b="1" dirty="0">
                <a:latin typeface="Arial" panose="020B0604020202020204" pitchFamily="34" charset="0"/>
                <a:cs typeface="Arial" panose="020B0604020202020204" pitchFamily="34" charset="0"/>
              </a:rPr>
              <a:t>Presidente de la República, diversas concesionarias </a:t>
            </a:r>
            <a:r>
              <a:rPr lang="es-MX" sz="1350" b="1" dirty="0" smtClean="0">
                <a:latin typeface="Arial" panose="020B0604020202020204" pitchFamily="34" charset="0"/>
                <a:cs typeface="Arial" panose="020B0604020202020204" pitchFamily="34" charset="0"/>
              </a:rPr>
              <a:t>de TV a </a:t>
            </a:r>
            <a:r>
              <a:rPr lang="es-MX" sz="1350" b="1" dirty="0">
                <a:latin typeface="Arial" panose="020B0604020202020204" pitchFamily="34" charset="0"/>
                <a:cs typeface="Arial" panose="020B0604020202020204" pitchFamily="34" charset="0"/>
              </a:rPr>
              <a:t>nivel nacional y MORENA </a:t>
            </a:r>
          </a:p>
          <a:p>
            <a:pPr>
              <a:spcAft>
                <a:spcPts val="300"/>
              </a:spcAft>
            </a:pPr>
            <a:r>
              <a:rPr lang="es-MX" sz="1400" b="1" dirty="0">
                <a:latin typeface="Arial" panose="020B0604020202020204" pitchFamily="34" charset="0"/>
                <a:cs typeface="Arial" panose="020B0604020202020204" pitchFamily="34" charset="0"/>
              </a:rPr>
              <a:t>Acuerdo INE:</a:t>
            </a:r>
          </a:p>
          <a:p>
            <a:pPr>
              <a:spcAft>
                <a:spcPts val="300"/>
              </a:spcAft>
            </a:pPr>
            <a:r>
              <a:rPr lang="es-MX" sz="1400" dirty="0">
                <a:latin typeface="Arial" panose="020B0604020202020204" pitchFamily="34" charset="0"/>
                <a:cs typeface="Arial" panose="020B0604020202020204" pitchFamily="34" charset="0"/>
              </a:rPr>
              <a:t>ACQyD-INE-1/2020</a:t>
            </a:r>
          </a:p>
          <a:p>
            <a:pPr>
              <a:spcAft>
                <a:spcPts val="300"/>
              </a:spcAft>
            </a:pPr>
            <a:r>
              <a:rPr lang="es-MX" sz="1400" b="1" dirty="0">
                <a:latin typeface="Arial" panose="020B0604020202020204" pitchFamily="34" charset="0"/>
                <a:cs typeface="Arial" panose="020B0604020202020204" pitchFamily="34" charset="0"/>
              </a:rPr>
              <a:t>Procedente</a:t>
            </a:r>
          </a:p>
          <a:p>
            <a:pPr>
              <a:spcAft>
                <a:spcPts val="300"/>
              </a:spcAft>
            </a:pPr>
            <a:r>
              <a:rPr lang="es-MX" sz="1400" i="1" dirty="0">
                <a:latin typeface="Arial" panose="020B0604020202020204" pitchFamily="34" charset="0"/>
                <a:cs typeface="Arial" panose="020B0604020202020204" pitchFamily="34" charset="0"/>
              </a:rPr>
              <a:t>No impugnado</a:t>
            </a:r>
          </a:p>
          <a:p>
            <a:pPr>
              <a:spcAft>
                <a:spcPts val="300"/>
              </a:spcAft>
            </a:pPr>
            <a:r>
              <a:rPr lang="es-MX" sz="1400" dirty="0">
                <a:latin typeface="Arial" panose="020B0604020202020204" pitchFamily="34" charset="0"/>
                <a:cs typeface="Arial" panose="020B0604020202020204" pitchFamily="34" charset="0"/>
              </a:rPr>
              <a:t>Se encuentra en trámite el asunto para resolver el fondo.</a:t>
            </a:r>
          </a:p>
        </p:txBody>
      </p:sp>
    </p:spTree>
    <p:extLst>
      <p:ext uri="{BB962C8B-B14F-4D97-AF65-F5344CB8AC3E}">
        <p14:creationId xmlns:p14="http://schemas.microsoft.com/office/powerpoint/2010/main" val="399093372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p:cNvSpPr>
            <a:spLocks noGrp="1"/>
          </p:cNvSpPr>
          <p:nvPr>
            <p:ph type="subTitle" idx="1"/>
          </p:nvPr>
        </p:nvSpPr>
        <p:spPr>
          <a:xfrm>
            <a:off x="66677" y="1182257"/>
            <a:ext cx="9077325" cy="5018129"/>
          </a:xfrm>
        </p:spPr>
        <p:txBody>
          <a:bodyPr>
            <a:normAutofit fontScale="25000" lnSpcReduction="20000"/>
          </a:bodyPr>
          <a:lstStyle/>
          <a:p>
            <a:endParaRPr lang="es-MX" dirty="0"/>
          </a:p>
          <a:p>
            <a:r>
              <a:rPr lang="es-MX" sz="9600" b="1" dirty="0">
                <a:solidFill>
                  <a:schemeClr val="tx1"/>
                </a:solidFill>
                <a:latin typeface="Arial" panose="020B0604020202020204" pitchFamily="34" charset="0"/>
              </a:rPr>
              <a:t>GRACIAS POR SU ATENCIÓN</a:t>
            </a:r>
          </a:p>
          <a:p>
            <a:endParaRPr lang="es-MX" sz="9600" b="1" dirty="0">
              <a:solidFill>
                <a:schemeClr val="tx1"/>
              </a:solidFill>
              <a:latin typeface="Arial" panose="020B0604020202020204" pitchFamily="34" charset="0"/>
            </a:endParaRPr>
          </a:p>
          <a:p>
            <a:endParaRPr lang="es-MX" sz="4000" b="1" dirty="0">
              <a:solidFill>
                <a:schemeClr val="tx1"/>
              </a:solidFill>
              <a:latin typeface="Arial" panose="020B0604020202020204" pitchFamily="34" charset="0"/>
            </a:endParaRPr>
          </a:p>
          <a:p>
            <a:endParaRPr lang="es-MX" b="1" dirty="0">
              <a:solidFill>
                <a:schemeClr val="tx1"/>
              </a:solidFill>
              <a:latin typeface="Arial" panose="020B0604020202020204" pitchFamily="34" charset="0"/>
            </a:endParaRPr>
          </a:p>
          <a:p>
            <a:r>
              <a:rPr lang="es-MX" sz="9600" b="1" dirty="0">
                <a:solidFill>
                  <a:schemeClr val="tx1"/>
                </a:solidFill>
                <a:latin typeface="Arial" panose="020B0604020202020204" pitchFamily="34" charset="0"/>
              </a:rPr>
              <a:t>adriana.favela@ine.mx</a:t>
            </a:r>
          </a:p>
          <a:p>
            <a:endParaRPr lang="es-MX" sz="9600" b="1" dirty="0">
              <a:solidFill>
                <a:schemeClr val="tx1"/>
              </a:solidFill>
              <a:latin typeface="Arial" panose="020B0604020202020204" pitchFamily="34" charset="0"/>
            </a:endParaRPr>
          </a:p>
          <a:p>
            <a:endParaRPr lang="es-MX" sz="9600" b="1" dirty="0">
              <a:solidFill>
                <a:schemeClr val="tx1"/>
              </a:solidFill>
              <a:latin typeface="Arial" panose="020B0604020202020204" pitchFamily="34" charset="0"/>
            </a:endParaRPr>
          </a:p>
          <a:p>
            <a:r>
              <a:rPr lang="es-MX" sz="9600" b="1" dirty="0">
                <a:solidFill>
                  <a:schemeClr val="tx1"/>
                </a:solidFill>
                <a:latin typeface="Arial" panose="020B0604020202020204" pitchFamily="34" charset="0"/>
              </a:rPr>
              <a:t>@</a:t>
            </a:r>
            <a:r>
              <a:rPr lang="es-MX" sz="9600" b="1" dirty="0" err="1">
                <a:solidFill>
                  <a:schemeClr val="tx1"/>
                </a:solidFill>
                <a:latin typeface="Arial" panose="020B0604020202020204" pitchFamily="34" charset="0"/>
              </a:rPr>
              <a:t>Adriafavela</a:t>
            </a:r>
            <a:endParaRPr lang="es-MX" sz="9600" b="1" dirty="0">
              <a:solidFill>
                <a:schemeClr val="tx1"/>
              </a:solidFill>
              <a:latin typeface="Arial" panose="020B0604020202020204" pitchFamily="34" charset="0"/>
            </a:endParaRPr>
          </a:p>
          <a:p>
            <a:endParaRPr lang="es-MX" sz="9600" b="1" dirty="0">
              <a:solidFill>
                <a:schemeClr val="tx1"/>
              </a:solidFill>
              <a:latin typeface="Arial" panose="020B0604020202020204" pitchFamily="34" charset="0"/>
            </a:endParaRPr>
          </a:p>
          <a:p>
            <a:endParaRPr lang="es-MX" sz="9600" b="1" dirty="0">
              <a:solidFill>
                <a:schemeClr val="tx1"/>
              </a:solidFill>
              <a:latin typeface="Arial" panose="020B0604020202020204" pitchFamily="34" charset="0"/>
            </a:endParaRPr>
          </a:p>
          <a:p>
            <a:r>
              <a:rPr lang="es-MX" sz="9600" b="1" dirty="0" smtClean="0">
                <a:solidFill>
                  <a:schemeClr val="tx1"/>
                </a:solidFill>
                <a:latin typeface="Arial" panose="020B0604020202020204" pitchFamily="34" charset="0"/>
              </a:rPr>
              <a:t>Adriana Favela Herrera</a:t>
            </a:r>
          </a:p>
          <a:p>
            <a:r>
              <a:rPr lang="es-MX" sz="9600" b="1" dirty="0" smtClean="0">
                <a:solidFill>
                  <a:schemeClr val="tx1"/>
                </a:solidFill>
                <a:latin typeface="Arial" panose="020B0604020202020204" pitchFamily="34" charset="0"/>
              </a:rPr>
              <a:t>@</a:t>
            </a:r>
            <a:r>
              <a:rPr lang="es-MX" sz="9600" b="1" dirty="0" err="1" smtClean="0">
                <a:solidFill>
                  <a:schemeClr val="tx1"/>
                </a:solidFill>
                <a:latin typeface="Arial" panose="020B0604020202020204" pitchFamily="34" charset="0"/>
              </a:rPr>
              <a:t>adrianafavelaherrera</a:t>
            </a:r>
            <a:endParaRPr lang="es-MX" sz="9600" b="1" dirty="0">
              <a:solidFill>
                <a:schemeClr val="tx1"/>
              </a:solidFill>
              <a:latin typeface="Arial" panose="020B0604020202020204" pitchFamily="34" charset="0"/>
            </a:endParaRPr>
          </a:p>
          <a:p>
            <a:endParaRPr lang="es-MX" b="1" dirty="0">
              <a:solidFill>
                <a:schemeClr val="tx1"/>
              </a:solidFill>
              <a:latin typeface="Arial" panose="020B0604020202020204" pitchFamily="34" charset="0"/>
            </a:endParaRPr>
          </a:p>
          <a:p>
            <a:endParaRPr lang="es-MX" b="1" cap="none" dirty="0">
              <a:solidFill>
                <a:schemeClr val="tx1"/>
              </a:solidFill>
              <a:latin typeface="Arial" panose="020B0604020202020204" pitchFamily="34" charset="0"/>
            </a:endParaRPr>
          </a:p>
          <a:p>
            <a:endParaRPr lang="es-MX" sz="7200" b="1" dirty="0">
              <a:solidFill>
                <a:schemeClr val="tx1"/>
              </a:solidFill>
              <a:latin typeface="Arial" panose="020B0604020202020204" pitchFamily="34" charset="0"/>
            </a:endParaRPr>
          </a:p>
          <a:p>
            <a:endParaRPr lang="es-MX" sz="7200" b="1" dirty="0">
              <a:solidFill>
                <a:schemeClr val="tx1"/>
              </a:solidFill>
              <a:latin typeface="Arial" panose="020B0604020202020204" pitchFamily="34" charset="0"/>
            </a:endParaRPr>
          </a:p>
          <a:p>
            <a:r>
              <a:rPr lang="es-MX" sz="7200" b="1" dirty="0">
                <a:solidFill>
                  <a:schemeClr val="tx1"/>
                </a:solidFill>
                <a:latin typeface="Arial" panose="020B0604020202020204" pitchFamily="34" charset="0"/>
              </a:rPr>
              <a:t>INE México</a:t>
            </a:r>
          </a:p>
        </p:txBody>
      </p:sp>
      <p:pic>
        <p:nvPicPr>
          <p:cNvPr id="5" name="Imagen 4">
            <a:extLst>
              <a:ext uri="{FF2B5EF4-FFF2-40B4-BE49-F238E27FC236}">
                <a16:creationId xmlns="" xmlns:a16="http://schemas.microsoft.com/office/drawing/2014/main" id="{D6FCF6DF-5809-40D7-A121-F296D97D70B0}"/>
              </a:ext>
            </a:extLst>
          </p:cNvPr>
          <p:cNvPicPr>
            <a:picLocks noChangeAspect="1"/>
          </p:cNvPicPr>
          <p:nvPr/>
        </p:nvPicPr>
        <p:blipFill>
          <a:blip r:embed="rId2"/>
          <a:stretch>
            <a:fillRect/>
          </a:stretch>
        </p:blipFill>
        <p:spPr>
          <a:xfrm>
            <a:off x="2132017" y="2113903"/>
            <a:ext cx="732799" cy="732799"/>
          </a:xfrm>
          <a:prstGeom prst="rect">
            <a:avLst/>
          </a:prstGeom>
        </p:spPr>
      </p:pic>
      <p:pic>
        <p:nvPicPr>
          <p:cNvPr id="6" name="Imagen 5">
            <a:extLst>
              <a:ext uri="{FF2B5EF4-FFF2-40B4-BE49-F238E27FC236}">
                <a16:creationId xmlns="" xmlns:a16="http://schemas.microsoft.com/office/drawing/2014/main" id="{5176AD5C-3534-4437-84D1-38ACEC53050E}"/>
              </a:ext>
            </a:extLst>
          </p:cNvPr>
          <p:cNvPicPr>
            <a:picLocks noChangeAspect="1"/>
          </p:cNvPicPr>
          <p:nvPr/>
        </p:nvPicPr>
        <p:blipFill>
          <a:blip r:embed="rId3"/>
          <a:stretch>
            <a:fillRect/>
          </a:stretch>
        </p:blipFill>
        <p:spPr>
          <a:xfrm>
            <a:off x="2694967" y="3313494"/>
            <a:ext cx="732798" cy="732798"/>
          </a:xfrm>
          <a:prstGeom prst="rect">
            <a:avLst/>
          </a:prstGeom>
        </p:spPr>
      </p:pic>
      <p:pic>
        <p:nvPicPr>
          <p:cNvPr id="4" name="Imagen 3">
            <a:extLst>
              <a:ext uri="{FF2B5EF4-FFF2-40B4-BE49-F238E27FC236}">
                <a16:creationId xmlns="" xmlns:a16="http://schemas.microsoft.com/office/drawing/2014/main" id="{858E8595-6AB8-4F99-903B-6A2DE12D4838}"/>
              </a:ext>
            </a:extLst>
          </p:cNvPr>
          <p:cNvPicPr>
            <a:picLocks noChangeAspect="1"/>
          </p:cNvPicPr>
          <p:nvPr/>
        </p:nvPicPr>
        <p:blipFill>
          <a:blip r:embed="rId4"/>
          <a:stretch>
            <a:fillRect/>
          </a:stretch>
        </p:blipFill>
        <p:spPr>
          <a:xfrm>
            <a:off x="2125778" y="4368160"/>
            <a:ext cx="686293" cy="639459"/>
          </a:xfrm>
          <a:prstGeom prst="rect">
            <a:avLst/>
          </a:prstGeom>
        </p:spPr>
      </p:pic>
    </p:spTree>
    <p:extLst>
      <p:ext uri="{BB962C8B-B14F-4D97-AF65-F5344CB8AC3E}">
        <p14:creationId xmlns:p14="http://schemas.microsoft.com/office/powerpoint/2010/main" val="106655493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ppt/theme/theme2.xml><?xml version="1.0" encoding="utf-8"?>
<a:theme xmlns:a="http://schemas.openxmlformats.org/drawingml/2006/main" name="1_DERFE_RMJ3">
  <a:themeElements>
    <a:clrScheme name="Personalizar 6">
      <a:dk1>
        <a:srgbClr val="FFFFFF"/>
      </a:dk1>
      <a:lt1>
        <a:srgbClr val="000000"/>
      </a:lt1>
      <a:dk2>
        <a:srgbClr val="A52F6D"/>
      </a:dk2>
      <a:lt2>
        <a:srgbClr val="F2E2AB"/>
      </a:lt2>
      <a:accent1>
        <a:srgbClr val="6B4A0B"/>
      </a:accent1>
      <a:accent2>
        <a:srgbClr val="790A14"/>
      </a:accent2>
      <a:accent3>
        <a:srgbClr val="908342"/>
      </a:accent3>
      <a:accent4>
        <a:srgbClr val="423E5C"/>
      </a:accent4>
      <a:accent5>
        <a:srgbClr val="641345"/>
      </a:accent5>
      <a:accent6>
        <a:srgbClr val="748A2F"/>
      </a:accent6>
      <a:hlink>
        <a:srgbClr val="DD7E0E"/>
      </a:hlink>
      <a:folHlink>
        <a:srgbClr val="7F6F6F"/>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r">
          <a:defRPr sz="1200" b="1" dirty="0" smtClean="0">
            <a:solidFill>
              <a:schemeClr val="tx1">
                <a:lumMod val="50000"/>
              </a:schemeClr>
            </a:solidFill>
            <a:latin typeface="Century Gothic"/>
            <a:cs typeface="Century Gothic"/>
          </a:defRPr>
        </a:defPPr>
      </a:lst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28295</TotalTime>
  <Words>15352</Words>
  <Application>Microsoft Office PowerPoint</Application>
  <PresentationFormat>Presentación en pantalla (4:3)</PresentationFormat>
  <Paragraphs>1376</Paragraphs>
  <Slides>93</Slides>
  <Notes>2</Notes>
  <HiddenSlides>0</HiddenSlides>
  <MMClips>0</MMClips>
  <ScaleCrop>false</ScaleCrop>
  <HeadingPairs>
    <vt:vector size="6" baseType="variant">
      <vt:variant>
        <vt:lpstr>Fuentes usadas</vt:lpstr>
      </vt:variant>
      <vt:variant>
        <vt:i4>7</vt:i4>
      </vt:variant>
      <vt:variant>
        <vt:lpstr>Tema</vt:lpstr>
      </vt:variant>
      <vt:variant>
        <vt:i4>2</vt:i4>
      </vt:variant>
      <vt:variant>
        <vt:lpstr>Títulos de diapositiva</vt:lpstr>
      </vt:variant>
      <vt:variant>
        <vt:i4>93</vt:i4>
      </vt:variant>
    </vt:vector>
  </HeadingPairs>
  <TitlesOfParts>
    <vt:vector size="102" baseType="lpstr">
      <vt:lpstr>Arial</vt:lpstr>
      <vt:lpstr>Calibri</vt:lpstr>
      <vt:lpstr>Century Gothic</vt:lpstr>
      <vt:lpstr>Lucida Grande</vt:lpstr>
      <vt:lpstr>Times New Roman</vt:lpstr>
      <vt:lpstr>Webdings</vt:lpstr>
      <vt:lpstr>Wingdings</vt:lpstr>
      <vt:lpstr>DERFE_RMJ3</vt:lpstr>
      <vt:lpstr>1_DERFE_RMJ3</vt:lpstr>
      <vt:lpstr>Presentación de PowerPoint</vt:lpstr>
      <vt:lpstr>Reforma 2014 </vt:lpstr>
      <vt:lpstr>Procedimiento Especial Sancionador</vt:lpstr>
      <vt:lpstr>Medidas cautelares</vt:lpstr>
      <vt:lpstr>Medidas cautelares</vt:lpstr>
      <vt:lpstr>Procedimiento Ordinario Sancionador PES</vt:lpstr>
      <vt:lpstr>Diferencias entre PES y POS</vt:lpstr>
      <vt:lpstr>Temas centrales de quejas PES y POS</vt:lpstr>
      <vt:lpstr>Temas centrales de quejas PES y POS</vt:lpstr>
      <vt:lpstr>Presentación de PowerPoint</vt:lpstr>
      <vt:lpstr>Presentación de PowerPoint</vt:lpstr>
      <vt:lpstr>Elementos para acreditar  conductas</vt:lpstr>
      <vt:lpstr>Elementos para acreditar  conductas</vt:lpstr>
      <vt:lpstr>Elementos para acreditar  conductas</vt:lpstr>
      <vt:lpstr>Calumnia</vt:lpstr>
      <vt:lpstr>SÍ CALUMNIA</vt:lpstr>
      <vt:lpstr>Supuesta calumnia</vt:lpstr>
      <vt:lpstr>SÍ Calumnia</vt:lpstr>
      <vt:lpstr>SÍ Calumnia</vt:lpstr>
      <vt:lpstr>No Calumnia</vt:lpstr>
      <vt:lpstr>NO calumnia</vt:lpstr>
      <vt:lpstr>NO calumnia</vt:lpstr>
      <vt:lpstr>Interés superior de la niñez</vt:lpstr>
      <vt:lpstr>Interés superior de la niñez</vt:lpstr>
      <vt:lpstr>Menores en propaganda electoral del PRD en 2015</vt:lpstr>
      <vt:lpstr>Propaganda denunciada del PRD con imágenes de menores 2015</vt:lpstr>
      <vt:lpstr>Interés superior de la niñez</vt:lpstr>
      <vt:lpstr>Interés superior de la niñez</vt:lpstr>
      <vt:lpstr>Interés superior de la niñez</vt:lpstr>
      <vt:lpstr>Interés superior de la niñez</vt:lpstr>
      <vt:lpstr>Interés superior de la niñez</vt:lpstr>
      <vt:lpstr>Sobreexposición de precandidaturas</vt:lpstr>
      <vt:lpstr>Sobreexposición de precandidaturas</vt:lpstr>
      <vt:lpstr>Sobreexposición de precandidaturas</vt:lpstr>
      <vt:lpstr>Presentación de PowerPoint</vt:lpstr>
      <vt:lpstr>Presentación de PowerPoint</vt:lpstr>
      <vt:lpstr>Aparición de precandidatos únicos o por designación en promocionales</vt:lpstr>
      <vt:lpstr>Aparición de precandidatos únicos o por designación en promocionales</vt:lpstr>
      <vt:lpstr>Promoción de precandidato único</vt:lpstr>
      <vt:lpstr>Aparición dirigentes partidistas en promocionales</vt:lpstr>
      <vt:lpstr>Redes sociales</vt:lpstr>
      <vt:lpstr>Redes sociales</vt:lpstr>
      <vt:lpstr>Uso indebido de la pauta</vt:lpstr>
      <vt:lpstr>Uso indebido de la pauta</vt:lpstr>
      <vt:lpstr>Cápsulas de Radio</vt:lpstr>
      <vt:lpstr>Cápsulas de Radio</vt:lpstr>
      <vt:lpstr>Uso indebido de la pauta</vt:lpstr>
      <vt:lpstr>Violencia contra las mujeres</vt:lpstr>
      <vt:lpstr>Violencia contra las mujeres</vt:lpstr>
      <vt:lpstr>Violencia contra las mujeres</vt:lpstr>
      <vt:lpstr>Violencia política en razón de género</vt:lpstr>
      <vt:lpstr>Violencia política en razón de género</vt:lpstr>
      <vt:lpstr>Violencia política en razón de género</vt:lpstr>
      <vt:lpstr>Violencia política en razón de género</vt:lpstr>
      <vt:lpstr>SPOTS DE MENORES REPRESENTANDO CANDIDATURAS A PRESIDENCIA</vt:lpstr>
      <vt:lpstr>SPOTS DE MENORES REPRESENTANDO CANDIDATURAS A PRESIDENCIA</vt:lpstr>
      <vt:lpstr>Uso indebido de emblema de partido</vt:lpstr>
      <vt:lpstr>Mensajes en Twitter</vt:lpstr>
      <vt:lpstr>Hechos noticiosos retomados en spots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Derecho a la información</vt:lpstr>
      <vt:lpstr>Vulneración al derecho a la información</vt:lpstr>
      <vt:lpstr>Jurisprudencia SCJN relacionadas con Redes Sociales</vt:lpstr>
      <vt:lpstr>Jurisprudencia y Tesis del TEPJF relacionada con Redes Sociales</vt:lpstr>
      <vt:lpstr>Diferencia entre publicidad pagada y publicaciones en internet</vt:lpstr>
      <vt:lpstr>Redes Sociales publicidad pagada</vt:lpstr>
      <vt:lpstr>Publicidad Pagada pagada Ilegal</vt:lpstr>
      <vt:lpstr>Redes Sociales publicidad pagada en búsquedas en Google</vt:lpstr>
      <vt:lpstr>Redes Sociales de persona física identificada y violencia política de género</vt:lpstr>
      <vt:lpstr>Redes Sociales perfil privado Publicidad no pagada</vt:lpstr>
      <vt:lpstr>Cartel Denunciado en Instagram</vt:lpstr>
      <vt:lpstr>Presentación de PowerPoint</vt:lpstr>
      <vt:lpstr>Redes Sociales Oficiales, propaganda personalizada uso de recursos públicos</vt:lpstr>
      <vt:lpstr>Redes Sociales privada de funcionario electoral</vt:lpstr>
      <vt:lpstr> Entrevista realizada por un adolescente y difundida en Facebook 2019  </vt:lpstr>
      <vt:lpstr>Entrevista realizada por un adolescente y difundida en Facebook 2019</vt:lpstr>
      <vt:lpstr>Menores en spot TV Tamaulipas 2019</vt:lpstr>
      <vt:lpstr>Discriminación en contra de personas enfermas</vt:lpstr>
      <vt:lpstr> Discriminación en contra de persosas enfermas</vt:lpstr>
      <vt:lpstr>Conferencias Matutinas durante Procesos Electorales Locales</vt:lpstr>
      <vt:lpstr>Nombre del Presidente en chalecos de personas que entregan programas sociales</vt:lpstr>
      <vt:lpstr>Presentación de PowerPoint</vt:lpstr>
      <vt:lpstr>Calendario Electoral 2020</vt:lpstr>
      <vt:lpstr>Medidas Cautelares 2020</vt:lpstr>
      <vt:lpstr>Temas Centrales de las solicitudes de Medidas Cautelares 2020</vt:lpstr>
      <vt:lpstr>Conferencias matutinas durante proceso electoral 2020</vt:lpstr>
      <vt:lpstr>Presentación de PowerPoint</vt:lpstr>
    </vt:vector>
  </TitlesOfParts>
  <Company>INE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20170515. Participación ciudadana en Sinaloa</dc:title>
  <dc:creator>María Astrid Reyes Carreras</dc:creator>
  <cp:keywords>Participación ciudadana;Sinaloa</cp:keywords>
  <cp:lastModifiedBy>FAVELA HERRERA ADRIANA MARGARITA</cp:lastModifiedBy>
  <cp:revision>1552</cp:revision>
  <cp:lastPrinted>2019-08-12T16:02:53Z</cp:lastPrinted>
  <dcterms:created xsi:type="dcterms:W3CDTF">2015-07-19T15:38:57Z</dcterms:created>
  <dcterms:modified xsi:type="dcterms:W3CDTF">2020-04-26T00:40:45Z</dcterms:modified>
</cp:coreProperties>
</file>